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4"/>
  </p:notesMasterIdLst>
  <p:sldIdLst>
    <p:sldId id="256" r:id="rId2"/>
    <p:sldId id="261" r:id="rId3"/>
    <p:sldId id="259" r:id="rId4"/>
    <p:sldId id="260" r:id="rId5"/>
    <p:sldId id="262" r:id="rId6"/>
    <p:sldId id="264" r:id="rId7"/>
    <p:sldId id="267" r:id="rId8"/>
    <p:sldId id="265" r:id="rId9"/>
    <p:sldId id="268" r:id="rId10"/>
    <p:sldId id="266" r:id="rId11"/>
    <p:sldId id="269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222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500D6E-DBCB-4FEA-B709-817336A323A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21D379-0F20-4242-9B48-B94356E8E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95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соответствии с Концепцией демографической политики Российской Федерации на период до 2025 года особое внимание должно уделяться сохранению и укреплению здоровья населения.</a:t>
            </a:r>
          </a:p>
          <a:p>
            <a:r>
              <a:rPr lang="ru-RU" dirty="0" smtClean="0"/>
              <a:t>Проблема здоровья подрастающего поколения выходит за границы здравоохранения.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1D379-0F20-4242-9B48-B94356E8E06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6725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Модель включала компоненты:</a:t>
            </a:r>
          </a:p>
          <a:p>
            <a:r>
              <a:rPr lang="ru-RU" dirty="0" smtClean="0"/>
              <a:t>….., насыщение РППС   атрибутами, пособиями, оборудованием, стимулирующими и побуждающими ребенка к участию в подвижной игре и социальным взаимодействиям;</a:t>
            </a:r>
          </a:p>
          <a:p>
            <a:r>
              <a:rPr lang="ru-RU" dirty="0" smtClean="0"/>
              <a:t>…..отражающий систему интеграции в специально организованные виды деятельности, досуговую жизнедеятельность, режимные моменты;</a:t>
            </a:r>
          </a:p>
          <a:p>
            <a:r>
              <a:rPr lang="ru-RU" dirty="0" smtClean="0"/>
              <a:t>-…… отражающий,  методы педагога позволяющие поддерживать интерес к собственному здоровью, развивать компетенции детей в этом вопросе</a:t>
            </a:r>
          </a:p>
          <a:p>
            <a:r>
              <a:rPr lang="ru-RU" dirty="0" smtClean="0"/>
              <a:t>алгоритм ее организации представлен иерархической последовательностью действий.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1D379-0F20-4242-9B48-B94356E8E061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1652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Таким образом, </a:t>
            </a:r>
          </a:p>
          <a:p>
            <a:r>
              <a:rPr lang="ru-RU" dirty="0" smtClean="0"/>
              <a:t>Культурный и педагогический потенциал игры позволяет определить ее и как средство сбережения здоровья ребенка.</a:t>
            </a:r>
          </a:p>
          <a:p>
            <a:r>
              <a:rPr lang="ru-RU" smtClean="0"/>
              <a:t>А игровое пространство может быть  средой сбережения здоровья ребенка в целостном образовательном пространстве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1D379-0F20-4242-9B48-B94356E8E061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072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Целеполагающим в стратегии организации работы по обеспечению 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 для нас является:</a:t>
            </a:r>
          </a:p>
          <a:p>
            <a:r>
              <a:rPr lang="ru-RU" dirty="0" smtClean="0"/>
              <a:t>- мониторинг здоровья детей</a:t>
            </a:r>
          </a:p>
          <a:p>
            <a:r>
              <a:rPr lang="ru-RU" dirty="0" smtClean="0"/>
              <a:t>- опора на нормативную базу</a:t>
            </a:r>
          </a:p>
          <a:p>
            <a:r>
              <a:rPr lang="ru-RU" dirty="0" smtClean="0"/>
              <a:t> - анализ имеющихся условий, текущего состояния физкультурно-оздоровительной работы</a:t>
            </a:r>
          </a:p>
          <a:p>
            <a:r>
              <a:rPr lang="ru-RU" dirty="0" smtClean="0"/>
              <a:t> - готовность педагогов качественно осуществлять данное направление и в итоге </a:t>
            </a:r>
            <a:r>
              <a:rPr lang="ru-RU" dirty="0" err="1" smtClean="0"/>
              <a:t>непосредствееное</a:t>
            </a:r>
            <a:r>
              <a:rPr lang="ru-RU" dirty="0" smtClean="0"/>
              <a:t> проектирование системы здоровья сбережения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1D379-0F20-4242-9B48-B94356E8E06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1575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Что же это такое «</a:t>
            </a:r>
            <a:r>
              <a:rPr lang="ru-RU" dirty="0" err="1" smtClean="0"/>
              <a:t>здоровьесбережение</a:t>
            </a:r>
            <a:r>
              <a:rPr lang="ru-RU" dirty="0" smtClean="0"/>
              <a:t>»?</a:t>
            </a:r>
          </a:p>
          <a:p>
            <a:endParaRPr lang="ru-RU" dirty="0" smtClean="0"/>
          </a:p>
          <a:p>
            <a:r>
              <a:rPr lang="ru-RU" dirty="0" smtClean="0"/>
              <a:t>Идея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.  Возникла в 5 веке до нашей эры, в древнем Риме появились в то время  </a:t>
            </a:r>
            <a:r>
              <a:rPr lang="ru-RU" dirty="0" err="1" smtClean="0"/>
              <a:t>валеотугенарии</a:t>
            </a:r>
            <a:r>
              <a:rPr lang="ru-RU" dirty="0" smtClean="0"/>
              <a:t>,  которые отвечали за здоровье рабов.</a:t>
            </a:r>
          </a:p>
          <a:p>
            <a:r>
              <a:rPr lang="ru-RU" dirty="0" smtClean="0"/>
              <a:t>1.Итак, родоначальник о понятия «</a:t>
            </a:r>
            <a:r>
              <a:rPr lang="ru-RU" dirty="0" err="1" smtClean="0"/>
              <a:t>здоровьесберегающие</a:t>
            </a:r>
            <a:r>
              <a:rPr lang="ru-RU" dirty="0" smtClean="0"/>
              <a:t> технологии» -</a:t>
            </a:r>
          </a:p>
          <a:p>
            <a:endParaRPr lang="ru-RU" dirty="0" smtClean="0"/>
          </a:p>
          <a:p>
            <a:r>
              <a:rPr lang="ru-RU" dirty="0" smtClean="0"/>
              <a:t>Н.К. Смирнов в своих трудах дал такие определения основным понятиям, ….</a:t>
            </a:r>
          </a:p>
          <a:p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 smtClean="0"/>
              <a:t>Здоровьесберегающая</a:t>
            </a:r>
            <a:r>
              <a:rPr lang="ru-RU" dirty="0" smtClean="0"/>
              <a:t>  среда  </a:t>
            </a:r>
          </a:p>
          <a:p>
            <a:r>
              <a:rPr lang="ru-RU" dirty="0" smtClean="0"/>
              <a:t>рассматривается как уклад деятельности образовательной организации, который поддерживает ЗОЖ её субъектов и способствует их саморазвитию при осознании ценности здоровья; 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Здоровьесберегающее</a:t>
            </a:r>
            <a:r>
              <a:rPr lang="ru-RU" dirty="0" smtClean="0"/>
              <a:t> пространство </a:t>
            </a:r>
          </a:p>
          <a:p>
            <a:r>
              <a:rPr lang="ru-RU" dirty="0" smtClean="0"/>
              <a:t>рассматривается  как освоенную среду, объединяющую педагогические события, способствующие укреплению физического, психического и нравственного здоровья 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1D379-0F20-4242-9B48-B94356E8E06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4179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Дадим характеристику модели деятельности дошкольной образовательной                 организации, по проектированию образовательной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среды</a:t>
            </a:r>
          </a:p>
          <a:p>
            <a:r>
              <a:rPr lang="ru-RU" dirty="0" smtClean="0"/>
              <a:t>Цель: традиционна и предполагает в том числе совершенствование уже созданного…</a:t>
            </a:r>
          </a:p>
          <a:p>
            <a:r>
              <a:rPr lang="ru-RU" dirty="0" smtClean="0"/>
              <a:t>Принципы: </a:t>
            </a:r>
          </a:p>
          <a:p>
            <a:r>
              <a:rPr lang="ru-RU" dirty="0" smtClean="0"/>
              <a:t>комплексности </a:t>
            </a:r>
          </a:p>
          <a:p>
            <a:r>
              <a:rPr lang="ru-RU" dirty="0" smtClean="0"/>
              <a:t>- это медико-психолого-педагогического знания о  качествах, свойствах и состояниях ребенка и различных социальных и образовательных систем, в которых он осуществляет свою жизнедеятельность;</a:t>
            </a:r>
          </a:p>
          <a:p>
            <a:r>
              <a:rPr lang="ru-RU" dirty="0" smtClean="0"/>
              <a:t>объективности, </a:t>
            </a:r>
          </a:p>
          <a:p>
            <a:r>
              <a:rPr lang="ru-RU" dirty="0" smtClean="0"/>
              <a:t>выражается во всестороннем учете условий, в которых осуществляется образовательная деятельность: </a:t>
            </a:r>
          </a:p>
          <a:p>
            <a:r>
              <a:rPr lang="ru-RU" dirty="0" smtClean="0"/>
              <a:t>социальной обусловленности, </a:t>
            </a:r>
          </a:p>
          <a:p>
            <a:r>
              <a:rPr lang="ru-RU" dirty="0" smtClean="0"/>
              <a:t>в развитии понимания всеми субъектами образования  общественной и личной значимости </a:t>
            </a:r>
            <a:r>
              <a:rPr lang="ru-RU" dirty="0" err="1" smtClean="0"/>
              <a:t>здоровьесберегающего</a:t>
            </a:r>
            <a:r>
              <a:rPr lang="ru-RU" dirty="0" smtClean="0"/>
              <a:t> образования и обеспечивает процессу проектирования  общественное признание.</a:t>
            </a:r>
          </a:p>
          <a:p>
            <a:r>
              <a:rPr lang="ru-RU" dirty="0" err="1" smtClean="0"/>
              <a:t>гуманизации</a:t>
            </a:r>
            <a:r>
              <a:rPr lang="ru-RU" dirty="0" smtClean="0"/>
              <a:t>, </a:t>
            </a:r>
          </a:p>
          <a:p>
            <a:r>
              <a:rPr lang="ru-RU" dirty="0" smtClean="0"/>
              <a:t>зафиксирован в нормативно – законодательной базе</a:t>
            </a:r>
          </a:p>
          <a:p>
            <a:r>
              <a:rPr lang="ru-RU" dirty="0" smtClean="0"/>
              <a:t>развития  субъекта деятельности, </a:t>
            </a:r>
          </a:p>
          <a:p>
            <a:r>
              <a:rPr lang="ru-RU" dirty="0" smtClean="0"/>
              <a:t>выражен в  формировании у субъектов образования в процессе реализации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деятельности системы социально-нравственных норм, </a:t>
            </a:r>
          </a:p>
          <a:p>
            <a:r>
              <a:rPr lang="ru-RU" dirty="0" smtClean="0"/>
              <a:t>адаптивности и доступности,</a:t>
            </a:r>
          </a:p>
          <a:p>
            <a:r>
              <a:rPr lang="ru-RU" dirty="0" smtClean="0"/>
              <a:t> подразумевает способность образовательной системы адаптироваться к личностным особенностям ребенка, </a:t>
            </a:r>
          </a:p>
          <a:p>
            <a:r>
              <a:rPr lang="ru-RU" dirty="0" smtClean="0"/>
              <a:t> интеграции. </a:t>
            </a:r>
          </a:p>
          <a:p>
            <a:r>
              <a:rPr lang="ru-RU" dirty="0" smtClean="0"/>
              <a:t>Высший  уровень интеграции заключается в том, что жизнь и быт детей должны быть как можно приближенны к условиям и стилю жизни общества, в котором они живут.</a:t>
            </a:r>
          </a:p>
          <a:p>
            <a:r>
              <a:rPr lang="ru-RU" dirty="0" smtClean="0"/>
              <a:t> психологической защиты, </a:t>
            </a:r>
          </a:p>
          <a:p>
            <a:r>
              <a:rPr lang="ru-RU" dirty="0" smtClean="0"/>
              <a:t>создание  благоприятного психологического микроклимата, </a:t>
            </a:r>
          </a:p>
          <a:p>
            <a:r>
              <a:rPr lang="ru-RU" dirty="0" smtClean="0"/>
              <a:t> социальной толерантности, </a:t>
            </a:r>
          </a:p>
          <a:p>
            <a:r>
              <a:rPr lang="ru-RU" dirty="0" smtClean="0"/>
              <a:t>предполагает опору на позитивный социокультурный опыт.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1D379-0F20-4242-9B48-B94356E8E06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385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Итак, игровое пространство как среду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 ребенка  может создать  Подвижная игра</a:t>
            </a:r>
          </a:p>
          <a:p>
            <a:endParaRPr lang="ru-RU" dirty="0" smtClean="0"/>
          </a:p>
          <a:p>
            <a:r>
              <a:rPr lang="ru-RU" dirty="0" smtClean="0"/>
              <a:t>В игре создаётся активно двигательное, социально-игровое сообщество детей, объединенных игровыми правилами, действиями, стимулирующими двигательную активность детей, требующую от ребенка координации движений, самостоятельности в принятии решений и оптимальном выборе способов </a:t>
            </a:r>
            <a:r>
              <a:rPr lang="ru-RU" dirty="0" err="1" smtClean="0"/>
              <a:t>самосбережения</a:t>
            </a:r>
            <a:r>
              <a:rPr lang="ru-RU" dirty="0" smtClean="0"/>
              <a:t> здоровья;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1D379-0F20-4242-9B48-B94356E8E06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923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Цели </a:t>
            </a:r>
            <a:r>
              <a:rPr lang="ru-RU" dirty="0" err="1" smtClean="0"/>
              <a:t>прректируемой</a:t>
            </a:r>
            <a:r>
              <a:rPr lang="ru-RU" dirty="0" smtClean="0"/>
              <a:t> модели</a:t>
            </a:r>
          </a:p>
          <a:p>
            <a:endParaRPr lang="ru-RU" dirty="0" smtClean="0"/>
          </a:p>
          <a:p>
            <a:r>
              <a:rPr lang="ru-RU" dirty="0" smtClean="0"/>
              <a:t>……обуславливает  потребность в самосохранении, </a:t>
            </a:r>
            <a:r>
              <a:rPr lang="ru-RU" dirty="0" err="1" smtClean="0"/>
              <a:t>самоподдержании</a:t>
            </a:r>
            <a:r>
              <a:rPr lang="ru-RU" dirty="0" smtClean="0"/>
              <a:t> и </a:t>
            </a:r>
            <a:r>
              <a:rPr lang="ru-RU" dirty="0" err="1" smtClean="0"/>
              <a:t>самосбережении</a:t>
            </a:r>
            <a:r>
              <a:rPr lang="ru-RU" dirty="0" smtClean="0"/>
              <a:t> здоровья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1D379-0F20-4242-9B48-B94356E8E061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1211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Проектирование модели игровой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среды потребовало осуществить отбор подвижных игр и дифференцировать их для интеграции в различные составляющие образовательного процесса, которые представлены на экране</a:t>
            </a:r>
          </a:p>
          <a:p>
            <a:r>
              <a:rPr lang="ru-RU" dirty="0" smtClean="0"/>
              <a:t>…воспитывающий компонент</a:t>
            </a:r>
          </a:p>
          <a:p>
            <a:r>
              <a:rPr lang="ru-RU" dirty="0" smtClean="0"/>
              <a:t>….развивающий компонент, </a:t>
            </a:r>
            <a:r>
              <a:rPr lang="ru-RU" dirty="0" err="1" smtClean="0"/>
              <a:t>т.е.формирование</a:t>
            </a:r>
            <a:r>
              <a:rPr lang="ru-RU" dirty="0" smtClean="0"/>
              <a:t> ценностей ЗОЖ</a:t>
            </a:r>
          </a:p>
          <a:p>
            <a:r>
              <a:rPr lang="ru-RU" dirty="0" smtClean="0"/>
              <a:t>…НЕПОСРЕДСТВЕННО ФИЗИЧЕСКОЕ РАЗВИТИЕ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1D379-0F20-4242-9B48-B94356E8E061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7417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Принцип подбора игр – </a:t>
            </a:r>
          </a:p>
          <a:p>
            <a:endParaRPr lang="ru-RU" dirty="0" smtClean="0"/>
          </a:p>
          <a:p>
            <a:r>
              <a:rPr lang="ru-RU" dirty="0" smtClean="0"/>
              <a:t>1 …развитие значимых качеств личности, обуславливающих поддержание собственного здоровья</a:t>
            </a:r>
          </a:p>
          <a:p>
            <a:endParaRPr lang="ru-RU" dirty="0" smtClean="0"/>
          </a:p>
          <a:p>
            <a:r>
              <a:rPr lang="ru-RU" dirty="0" smtClean="0"/>
              <a:t>2….. обеспечивающих взаимное поддержание здорового климата игры и социально-психологической атмосферы;</a:t>
            </a:r>
          </a:p>
          <a:p>
            <a:endParaRPr lang="ru-RU" dirty="0" smtClean="0"/>
          </a:p>
          <a:p>
            <a:r>
              <a:rPr lang="ru-RU" dirty="0" smtClean="0"/>
              <a:t>3….. побуждающую его к поиску оптимальных решений сохранения собственного здоровья и здоровья других:</a:t>
            </a:r>
          </a:p>
          <a:p>
            <a:endParaRPr lang="ru-RU" dirty="0" smtClean="0"/>
          </a:p>
          <a:p>
            <a:r>
              <a:rPr lang="ru-RU" dirty="0" smtClean="0"/>
              <a:t>4…. позволяющих детям сохранять социально-психологическое равновесие и здоровье в игровых и реальных ситуациях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1D379-0F20-4242-9B48-B94356E8E061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2293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Интеграция подвижной игры в различные виды специально организованной деятельности имеет педагогическую ценность…сформулированную в два направления..</a:t>
            </a:r>
          </a:p>
          <a:p>
            <a:endParaRPr lang="ru-RU" dirty="0" smtClean="0"/>
          </a:p>
          <a:p>
            <a:r>
              <a:rPr lang="ru-RU" dirty="0" smtClean="0"/>
              <a:t>1.развитие  компетенций ребёнка в способах </a:t>
            </a:r>
            <a:r>
              <a:rPr lang="ru-RU" dirty="0" err="1" smtClean="0"/>
              <a:t>самосбережения</a:t>
            </a:r>
            <a:r>
              <a:rPr lang="ru-RU" dirty="0" smtClean="0"/>
              <a:t> здоровья, </a:t>
            </a:r>
          </a:p>
          <a:p>
            <a:endParaRPr lang="ru-RU" dirty="0" smtClean="0"/>
          </a:p>
          <a:p>
            <a:r>
              <a:rPr lang="ru-RU" dirty="0" smtClean="0"/>
              <a:t>2.и его эмоционально оценочного отношения к здоровью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1D379-0F20-4242-9B48-B94356E8E061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3243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476672"/>
            <a:ext cx="8458200" cy="720080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дошкольное образовательное учреждение </a:t>
            </a:r>
            <a:br>
              <a:rPr lang="ru-RU" sz="18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 сад № 69 общеразвивающего вида» города Магнитогорска</a:t>
            </a:r>
            <a:endParaRPr lang="ru-RU" sz="18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564904"/>
            <a:ext cx="8147248" cy="3096344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2"/>
                </a:solidFill>
              </a:rPr>
              <a:t>«Основы проектирования  игрового пространства как здоровьесберегающей среды</a:t>
            </a:r>
            <a:r>
              <a:rPr lang="ru-RU" sz="2800" b="1" dirty="0" smtClean="0">
                <a:solidFill>
                  <a:schemeClr val="accent2"/>
                </a:solidFill>
              </a:rPr>
              <a:t>»</a:t>
            </a:r>
          </a:p>
          <a:p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                                           </a:t>
            </a:r>
            <a:r>
              <a:rPr lang="ru-RU" sz="15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</a:t>
            </a:r>
            <a:endParaRPr lang="ru-RU" sz="15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5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Щеглак А.А., </a:t>
            </a:r>
            <a:r>
              <a:rPr lang="ru-RU" sz="15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Васина Н.В.</a:t>
            </a:r>
            <a:endParaRPr lang="ru-RU" sz="15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ru-RU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г. Магнитогорск, 2020 г.</a:t>
            </a:r>
            <a:endParaRPr lang="ru-RU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36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308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ценность –</a:t>
            </a:r>
          </a:p>
          <a:p>
            <a:pPr marL="0" indent="0">
              <a:buNone/>
            </a:pPr>
            <a:endParaRPr lang="ru-RU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представлений у детей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причинно-следственных связях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 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активными движениями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собственным состоянием здоровья </a:t>
            </a:r>
            <a:endParaRPr lang="ru-RU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выполняя основные нормы 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правила, 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приобретают опыт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самостоятельного принятия решения – самосохранение или саморазрушение.</a:t>
            </a:r>
          </a:p>
        </p:txBody>
      </p:sp>
    </p:spTree>
    <p:extLst>
      <p:ext uri="{BB962C8B-B14F-4D97-AF65-F5344CB8AC3E}">
        <p14:creationId xmlns:p14="http://schemas.microsoft.com/office/powerpoint/2010/main" val="3146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34952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игровой </a:t>
            </a:r>
            <a:r>
              <a:rPr lang="ru-RU" b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здоровьесберегающей</a:t>
            </a: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среды</a:t>
            </a:r>
          </a:p>
          <a:p>
            <a:pPr marL="457200" indent="-457200">
              <a:buAutoNum type="arabicPeriod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(изменения в РППС)</a:t>
            </a:r>
          </a:p>
          <a:p>
            <a:pPr marL="457200" indent="-457200">
              <a:buAutoNum type="arabicPeriod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Проективный(интеграции подвижной игры в  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жизнедеятельность детей)</a:t>
            </a:r>
          </a:p>
          <a:p>
            <a:pPr marL="457200" indent="-457200">
              <a:buAutoNum type="arabicPeriod" startAt="3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Активно-побуждающий (активные методы педагога)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40053" y="2791961"/>
            <a:ext cx="12795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алгоритм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419872" y="2708920"/>
            <a:ext cx="1863894" cy="5354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 smtClean="0">
                <a:solidFill>
                  <a:srgbClr val="002060"/>
                </a:solidFill>
              </a:rPr>
              <a:t>алгоритм</a:t>
            </a:r>
            <a:endParaRPr lang="ru-RU" b="1" u="sng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62128" y="3161293"/>
            <a:ext cx="235368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002060"/>
                </a:solidFill>
              </a:rPr>
              <a:t>моделирование</a:t>
            </a:r>
            <a:endParaRPr lang="ru-RU" b="1" i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71120" y="3501008"/>
            <a:ext cx="288032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002060"/>
                </a:solidFill>
              </a:rPr>
              <a:t>конструирование</a:t>
            </a:r>
            <a:endParaRPr lang="ru-RU" b="1" i="1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64088" y="4149080"/>
            <a:ext cx="331236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i="1" dirty="0">
                <a:solidFill>
                  <a:srgbClr val="002060"/>
                </a:solidFill>
              </a:rPr>
              <a:t>с</a:t>
            </a:r>
            <a:r>
              <a:rPr lang="ru-RU" b="1" i="1" dirty="0" smtClean="0">
                <a:solidFill>
                  <a:srgbClr val="002060"/>
                </a:solidFill>
              </a:rPr>
              <a:t>обственно психолого-педагогическое проектирование</a:t>
            </a:r>
            <a:endParaRPr lang="ru-RU" b="1" i="1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65427" y="4606280"/>
            <a:ext cx="2016224" cy="6812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i="1" dirty="0">
                <a:solidFill>
                  <a:srgbClr val="002060"/>
                </a:solidFill>
              </a:rPr>
              <a:t>с</a:t>
            </a:r>
            <a:r>
              <a:rPr lang="ru-RU" b="1" i="1" dirty="0" smtClean="0">
                <a:solidFill>
                  <a:srgbClr val="002060"/>
                </a:solidFill>
              </a:rPr>
              <a:t>оздание технологий</a:t>
            </a:r>
            <a:endParaRPr lang="ru-RU" b="1" i="1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451921" y="5445224"/>
            <a:ext cx="237626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i="1" dirty="0" smtClean="0">
                <a:solidFill>
                  <a:srgbClr val="002060"/>
                </a:solidFill>
              </a:rPr>
              <a:t>Реализация</a:t>
            </a:r>
          </a:p>
          <a:p>
            <a:pPr algn="ctr"/>
            <a:r>
              <a:rPr lang="ru-RU" b="1" i="1" dirty="0" smtClean="0">
                <a:solidFill>
                  <a:srgbClr val="002060"/>
                </a:solidFill>
              </a:rPr>
              <a:t>/апробация</a:t>
            </a:r>
            <a:endParaRPr lang="ru-RU" b="1" i="1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580112" y="5661248"/>
            <a:ext cx="187220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i="1" dirty="0" smtClean="0">
                <a:solidFill>
                  <a:srgbClr val="002060"/>
                </a:solidFill>
              </a:rPr>
              <a:t>рефлексия</a:t>
            </a:r>
            <a:endParaRPr lang="ru-RU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31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Литература: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Тимченко О.А. Теоретические и методические основы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здоровьесохранения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ребенка /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О.А.Тимченко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// Материалы Всероссийской научно-практической конференции «Социальное развитие России: состояние, проблемы, перспективы». - Майкоп, 2005. – 0,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п.л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Тимченко О.А. Проектирование образовательной среды сохранения здоровья ребенка в дошкольном образовательном учреждении /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О.А.Тимченко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// Международная научно-практическая конференция «Современные проблемы семьи и детства: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педагогический аспект». – Элиста, 2005. – 0,4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п.л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363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94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</a:t>
            </a: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работы </a:t>
            </a:r>
            <a:endParaRPr lang="ru-RU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по </a:t>
            </a: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обеспечению </a:t>
            </a:r>
            <a:r>
              <a:rPr lang="ru-RU" b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здоровьесбережения</a:t>
            </a: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72522" y="1590763"/>
            <a:ext cx="2587310" cy="16942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Обследование </a:t>
            </a: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состояния здоровья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</a:p>
          <a:p>
            <a:pPr algn="ctr"/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(физическая подготовленность)</a:t>
            </a:r>
            <a:endParaRPr lang="ru-RU" sz="20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868144" y="2213922"/>
            <a:ext cx="2188567" cy="11886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E3DED1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Анализ </a:t>
            </a:r>
            <a:r>
              <a:rPr lang="ru-RU" b="1" dirty="0">
                <a:solidFill>
                  <a:srgbClr val="E3DED1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созданных условий в ДОО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2522" y="3501009"/>
            <a:ext cx="2204067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E3DED1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Состояние </a:t>
            </a:r>
            <a:r>
              <a:rPr lang="ru-RU" b="1" dirty="0">
                <a:solidFill>
                  <a:srgbClr val="E3DED1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физкультурно-оздоровительной работы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0695" y="1858543"/>
            <a:ext cx="2383433" cy="1584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9794" y="3591900"/>
            <a:ext cx="4197623" cy="2195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3419872" y="1988840"/>
            <a:ext cx="23042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Изучение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актуальных нормативных документов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986415" y="3720291"/>
            <a:ext cx="338437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модели целостной системы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здоровьесбережения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 том числе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здоровьесберегающей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среды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979712" y="4624871"/>
            <a:ext cx="2445783" cy="16146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Анализ профессиональной компетентности педагогов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49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8183880" cy="5418928"/>
          </a:xfrm>
        </p:spPr>
        <p:txBody>
          <a:bodyPr>
            <a:normAutofit fontScale="92500" lnSpcReduction="10000"/>
          </a:bodyPr>
          <a:lstStyle/>
          <a:p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Здоровьесберегающие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технологии - </a:t>
            </a:r>
            <a:endParaRPr lang="ru-RU" sz="2600" dirty="0" smtClean="0"/>
          </a:p>
          <a:p>
            <a:pPr marL="0" indent="0" algn="ctr">
              <a:buNone/>
            </a:pP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sz="2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«совокупность </a:t>
            </a:r>
            <a:r>
              <a:rPr lang="ru-RU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методов и форм такой организации процесса обучения, который бы не проводился в </a:t>
            </a:r>
            <a:r>
              <a:rPr lang="ru-RU" sz="2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ущерб </a:t>
            </a:r>
            <a:r>
              <a:rPr lang="ru-RU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здоровью </a:t>
            </a:r>
            <a:r>
              <a:rPr lang="ru-RU" sz="2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учащихся»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Н.К.Смирнов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профессор, </a:t>
            </a:r>
          </a:p>
          <a:p>
            <a:pPr marL="0" indent="0" algn="ctr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зав. кафедрой АПК и ППРО</a:t>
            </a:r>
          </a:p>
          <a:p>
            <a:pPr algn="just"/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Здоровьесберегающая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среда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</a:p>
          <a:p>
            <a:pPr marL="0" indent="0" algn="just">
              <a:buNone/>
            </a:pPr>
            <a:r>
              <a:rPr lang="ru-RU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гибкая, развивающая, не угнетающая ребёнка система, основу которой составляет эмоционально-комфортная среда пребывания и благоприятный режим организации жизнедеятельности детей. </a:t>
            </a:r>
            <a:endParaRPr lang="ru-RU" sz="2000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Здоровьесберегающее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пространство – </a:t>
            </a:r>
          </a:p>
          <a:p>
            <a:pPr marL="0" indent="0" algn="just"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2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 </a:t>
            </a:r>
            <a:r>
              <a:rPr lang="ru-RU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социально-гигиенических, психолого-педагогических, морально-этических, экологических, физкультурно-оздоровительных, образовательных системных мер, обеспечивающих ребенку психическое и физическое благополучие, комфортную, морально-нравственную и бытовую среду.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5097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деятельности </a:t>
            </a:r>
          </a:p>
          <a:p>
            <a:pPr marL="0" indent="0" algn="ctr">
              <a:buNone/>
            </a:pP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дошкольной образовательной  организации </a:t>
            </a:r>
          </a:p>
          <a:p>
            <a:pPr marL="0" indent="0" algn="ctr">
              <a:buNone/>
            </a:pP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проектированию образовательной здоровьесберегающей среды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000" u="sng" dirty="0" smtClean="0">
                <a:latin typeface="Times New Roman"/>
                <a:ea typeface="Calibri"/>
                <a:cs typeface="Times New Roman"/>
              </a:rPr>
              <a:t>Цель: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000" dirty="0" smtClean="0">
                <a:latin typeface="Times New Roman"/>
                <a:ea typeface="Calibri"/>
                <a:cs typeface="Times New Roman"/>
              </a:rPr>
              <a:t>Построение и совершенствование здоровьесберегающей среды ДОУ</a:t>
            </a:r>
            <a:endParaRPr lang="ru-RU" sz="2000" dirty="0" smtClean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Принципы: 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комплексности 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2. 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объективности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3. </a:t>
            </a:r>
            <a:r>
              <a:rPr lang="ru-RU" sz="2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социальной обусловленности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4. </a:t>
            </a:r>
            <a:r>
              <a:rPr lang="ru-RU" sz="20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гуманизации</a:t>
            </a:r>
            <a:endParaRPr lang="ru-RU" sz="20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5. </a:t>
            </a:r>
            <a:r>
              <a:rPr lang="ru-RU" sz="2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 </a:t>
            </a:r>
            <a:r>
              <a:rPr lang="ru-RU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 </a:t>
            </a:r>
            <a:r>
              <a:rPr lang="ru-RU" sz="2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6. 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адаптивности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доступности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7. </a:t>
            </a:r>
            <a:r>
              <a:rPr lang="ru-RU" sz="2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интеграции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психологической защиты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9. </a:t>
            </a:r>
            <a:r>
              <a:rPr lang="ru-RU" sz="2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социальной </a:t>
            </a:r>
            <a:r>
              <a:rPr lang="ru-RU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толерантности</a:t>
            </a:r>
            <a:endParaRPr lang="ru-RU" sz="2000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34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509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при </a:t>
            </a: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ru-RU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1.Сформировать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и родителей приоритет </a:t>
            </a: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ценностей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здоровья </a:t>
            </a: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здорового образа </a:t>
            </a: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жизни</a:t>
            </a:r>
          </a:p>
          <a:p>
            <a:pPr marL="0" inden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Обеспечить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</a:t>
            </a: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охраны психофизического </a:t>
            </a:r>
            <a:endParaRPr lang="ru-RU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здоровья </a:t>
            </a: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дошкольников (</a:t>
            </a: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сотрудничество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всех участников образовательного </a:t>
            </a: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</a:t>
            </a: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Расширить 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единое </a:t>
            </a:r>
            <a:r>
              <a:rPr lang="ru-RU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здоровьесберегающее</a:t>
            </a: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пространство </a:t>
            </a:r>
            <a:endParaRPr lang="ru-RU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семьи </a:t>
            </a: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детского сад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244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 smtClean="0">
                <a:solidFill>
                  <a:schemeClr val="accent2"/>
                </a:solidFill>
              </a:rPr>
              <a:t>Игровая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accent2"/>
                </a:solidFill>
              </a:rPr>
              <a:t> </a:t>
            </a:r>
            <a:r>
              <a:rPr lang="ru-RU" b="1" dirty="0" smtClean="0">
                <a:solidFill>
                  <a:schemeClr val="accent2"/>
                </a:solidFill>
              </a:rPr>
              <a:t>         </a:t>
            </a:r>
            <a:r>
              <a:rPr lang="ru-RU" b="1" dirty="0" err="1" smtClean="0">
                <a:solidFill>
                  <a:schemeClr val="accent2"/>
                </a:solidFill>
              </a:rPr>
              <a:t>здоровьесберегающая</a:t>
            </a:r>
            <a:r>
              <a:rPr lang="ru-RU" b="1" dirty="0" smtClean="0">
                <a:solidFill>
                  <a:schemeClr val="accent2"/>
                </a:solidFill>
              </a:rPr>
              <a:t> среда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-252536" y="1613265"/>
            <a:ext cx="3384376" cy="2376264"/>
          </a:xfrm>
          <a:prstGeom prst="downArrow">
            <a:avLst>
              <a:gd name="adj1" fmla="val 59630"/>
              <a:gd name="adj2" fmla="val 535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Активное социально-игровое сообщество</a:t>
            </a:r>
            <a:endParaRPr lang="ru-RU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1307806" y="3645024"/>
            <a:ext cx="2736304" cy="21813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Игровые правила</a:t>
            </a:r>
            <a:endParaRPr lang="ru-RU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3347864" y="1844824"/>
            <a:ext cx="2952328" cy="2345194"/>
          </a:xfrm>
          <a:prstGeom prst="downArrow">
            <a:avLst>
              <a:gd name="adj1" fmla="val 62880"/>
              <a:gd name="adj2" fmla="val 51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Двига</a:t>
            </a:r>
            <a:r>
              <a:rPr lang="ru-RU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-</a:t>
            </a:r>
          </a:p>
          <a:p>
            <a:pPr algn="ctr"/>
            <a:r>
              <a:rPr lang="ru-RU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тельная активность</a:t>
            </a:r>
            <a:endParaRPr lang="ru-RU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5436096" y="3861048"/>
            <a:ext cx="2952328" cy="2170873"/>
          </a:xfrm>
          <a:prstGeom prst="downArrow">
            <a:avLst>
              <a:gd name="adj1" fmla="val 69626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Координация </a:t>
            </a:r>
            <a:r>
              <a:rPr lang="ru-RU" b="1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движе</a:t>
            </a:r>
            <a:r>
              <a:rPr lang="ru-RU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-</a:t>
            </a:r>
          </a:p>
          <a:p>
            <a:pPr algn="ctr"/>
            <a:r>
              <a:rPr lang="ru-RU" b="1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ний</a:t>
            </a:r>
            <a:endParaRPr lang="ru-RU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6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949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проектируемой </a:t>
            </a: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модели:</a:t>
            </a:r>
          </a:p>
          <a:p>
            <a:pPr marL="0" indent="0">
              <a:buNone/>
            </a:pPr>
            <a:endParaRPr lang="ru-RU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создании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игровой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здоровьесберегающей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охраняющей среды (создание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сбережения здоровья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</a:p>
          <a:p>
            <a:pPr marL="0" indent="0">
              <a:buNone/>
            </a:pP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компетенций ребёнка в способах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самосбережения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здоровья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ормирование эмоционально-оценочных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субъектно-поведенческих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</a:p>
          <a:p>
            <a:pPr marL="0" indent="0">
              <a:buNone/>
            </a:pP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318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62944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Подбор подвижных игр</a:t>
            </a:r>
          </a:p>
          <a:p>
            <a:pPr marL="0" indent="0">
              <a:buNone/>
            </a:pPr>
            <a:endParaRPr lang="ru-RU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683568" y="1340768"/>
            <a:ext cx="3240360" cy="1512168"/>
          </a:xfrm>
          <a:prstGeom prst="rightArrow">
            <a:avLst>
              <a:gd name="adj1" fmla="val 10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ценностно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смысловая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нравственная направленность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13" y="3409950"/>
            <a:ext cx="8181975" cy="42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Стрелка вправо 4"/>
          <p:cNvSpPr/>
          <p:nvPr/>
        </p:nvSpPr>
        <p:spPr>
          <a:xfrm>
            <a:off x="5202154" y="4077072"/>
            <a:ext cx="3312368" cy="2016224"/>
          </a:xfrm>
          <a:prstGeom prst="rightArrow">
            <a:avLst>
              <a:gd name="adj1" fmla="val 74248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повышенная двигательная активность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2483768" y="2869199"/>
            <a:ext cx="3138648" cy="1777678"/>
          </a:xfrm>
          <a:prstGeom prst="rightArrow">
            <a:avLst>
              <a:gd name="adj1" fmla="val 8565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 и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здоровьесохранение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45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308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нравственная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направленность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игр,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раскрывающая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нормы, правила и ценности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регулирующих взаимоотношения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</a:p>
          <a:p>
            <a:pPr marL="0" indent="0">
              <a:buNone/>
            </a:pP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повышенной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двигательной активности,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создающей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неожиданность, напряженность игры,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обуславливающих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физическую, эмоциональную,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психологическую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нагрузки на ребенка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здоровьесбережения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нашедший отражение в содержании и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правилах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подвижной игры, физических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действиях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нагрузках детей, характере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социальных отношений</a:t>
            </a:r>
          </a:p>
          <a:p>
            <a:pPr marL="0" indent="0">
              <a:buNone/>
            </a:pP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69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582</TotalTime>
  <Words>1240</Words>
  <Application>Microsoft Office PowerPoint</Application>
  <PresentationFormat>Экран (4:3)</PresentationFormat>
  <Paragraphs>212</Paragraphs>
  <Slides>12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Муниципальное дошкольное образовательное учреждение  «Детский сад № 69 общеразвивающего вида» города Магнитогорска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дошкольное образовательное учреждение «Детский сад № 69 общеразвивающего вида» города Магнитогороска</dc:title>
  <dc:creator>щеглак</dc:creator>
  <cp:lastModifiedBy>user</cp:lastModifiedBy>
  <cp:revision>38</cp:revision>
  <dcterms:created xsi:type="dcterms:W3CDTF">2020-02-10T12:50:27Z</dcterms:created>
  <dcterms:modified xsi:type="dcterms:W3CDTF">2020-05-14T12:28:33Z</dcterms:modified>
</cp:coreProperties>
</file>