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26"/>
  </p:notesMasterIdLst>
  <p:sldIdLst>
    <p:sldId id="256" r:id="rId3"/>
    <p:sldId id="310" r:id="rId4"/>
    <p:sldId id="311" r:id="rId5"/>
    <p:sldId id="308" r:id="rId6"/>
    <p:sldId id="326" r:id="rId7"/>
    <p:sldId id="327" r:id="rId8"/>
    <p:sldId id="346" r:id="rId9"/>
    <p:sldId id="329" r:id="rId10"/>
    <p:sldId id="328" r:id="rId11"/>
    <p:sldId id="348" r:id="rId12"/>
    <p:sldId id="324" r:id="rId13"/>
    <p:sldId id="323" r:id="rId14"/>
    <p:sldId id="322" r:id="rId15"/>
    <p:sldId id="325" r:id="rId16"/>
    <p:sldId id="344" r:id="rId17"/>
    <p:sldId id="307" r:id="rId18"/>
    <p:sldId id="350" r:id="rId19"/>
    <p:sldId id="351" r:id="rId20"/>
    <p:sldId id="352" r:id="rId21"/>
    <p:sldId id="354" r:id="rId22"/>
    <p:sldId id="353" r:id="rId23"/>
    <p:sldId id="355" r:id="rId24"/>
    <p:sldId id="31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D7B0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5078" autoAdjust="0"/>
  </p:normalViewPr>
  <p:slideViewPr>
    <p:cSldViewPr>
      <p:cViewPr varScale="1">
        <p:scale>
          <a:sx n="70" d="100"/>
          <a:sy n="7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1.e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E355184-AD5D-4FAE-A09A-2D4E77B0D132}" type="datetimeFigureOut">
              <a:rPr lang="uk-UA"/>
              <a:pPr>
                <a:defRPr/>
              </a:pPr>
              <a:t>02.06.2020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192D0C-48E6-40EF-AF91-136BBF06FC9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53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0B4C-BD05-4A05-8063-812CA4F1C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4B46-04CC-4580-9D83-953C34228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C568B-3185-4339-9BAE-9728A7F44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BC84-2E82-4A98-9C23-A128A6C33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графіка 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графіки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37E8-71CE-48E5-823D-5E339943F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B7FC-DB6D-4923-A0B1-BC627E9B6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8446D-6BFF-4B4B-9CB1-EAE0C7A6E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2DC3A-9FA3-4A77-B534-D7B62DC32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DAF2-F48F-4CD5-8DF6-2655769F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7C79E-F9AE-4AA4-8586-C0307BA31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A0E60-B498-4FCB-BDD4-5016555A8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BD9E-6613-4E01-B35B-3D2E6213A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984C-E259-435B-BA82-853CCEAA6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12B8-E681-4F14-972E-6843A465D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0632-8C7A-41B9-81C7-305BF2ECF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F205-9747-414E-AB96-B7BC52951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4DC7-002F-4C22-AE0D-59DF0BB8A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1084-05C4-4490-BF07-32FD3113C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4832-36E4-4385-852E-5E228BB1D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9945-98BB-4AD2-BDE3-4182B0778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32A60-D49C-4420-BE0C-A46CD2898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654B-565F-4016-BAFB-910BF9BD2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6A06-D6E4-41D7-8E1E-9B589168C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F2598-CFC3-4871-AE56-9F77190A1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EE01-8193-4B7D-8697-476802F99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5FDF-3DEF-45CE-988C-111887A5D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49AA28D-4DF3-44BD-BA52-0BE16B55C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  <p:sldLayoutId id="21474847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1B0515F-FF2A-43C6-9A30-186825767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  <p:sldLayoutId id="2147484765" r:id="rId12"/>
    <p:sldLayoutId id="21474847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11" Type="http://schemas.openxmlformats.org/officeDocument/2006/relationships/image" Target="../media/image27.e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6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36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36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36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e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8.e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0350" y="628650"/>
            <a:ext cx="8616951" cy="3778250"/>
          </a:xfrm>
          <a:prstGeom prst="rect">
            <a:avLst/>
          </a:prstGeom>
          <a:noFill/>
        </p:spPr>
        <p:txBody>
          <a:bodyPr>
            <a:prstTxWarp prst="textDeflate">
              <a:avLst>
                <a:gd name="adj" fmla="val 998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54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Применение производной к исследованию функций</a:t>
            </a:r>
            <a:endParaRPr lang="ru-RU" sz="54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F221F-5231-4D22-A489-9FF5D0BB080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8" name="TextBox 47"/>
          <p:cNvSpPr txBox="1"/>
          <p:nvPr/>
        </p:nvSpPr>
        <p:spPr>
          <a:xfrm>
            <a:off x="4972050" y="642938"/>
            <a:ext cx="41719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Укажите критические точки функции    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используя график производной функции                  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285875" y="6000750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Ответ:</a:t>
            </a:r>
          </a:p>
        </p:txBody>
      </p:sp>
      <p:grpSp>
        <p:nvGrpSpPr>
          <p:cNvPr id="2" name="Группа 70"/>
          <p:cNvGrpSpPr>
            <a:grpSpLocks/>
          </p:cNvGrpSpPr>
          <p:nvPr/>
        </p:nvGrpSpPr>
        <p:grpSpPr bwMode="auto">
          <a:xfrm>
            <a:off x="2928938" y="5072063"/>
            <a:ext cx="5786437" cy="1500187"/>
            <a:chOff x="2928926" y="5072074"/>
            <a:chExt cx="5786478" cy="1500198"/>
          </a:xfrm>
        </p:grpSpPr>
        <p:grpSp>
          <p:nvGrpSpPr>
            <p:cNvPr id="3" name="Группа 58"/>
            <p:cNvGrpSpPr>
              <a:grpSpLocks/>
            </p:cNvGrpSpPr>
            <p:nvPr/>
          </p:nvGrpSpPr>
          <p:grpSpPr bwMode="auto">
            <a:xfrm>
              <a:off x="2928926" y="5072074"/>
              <a:ext cx="5786478" cy="1500198"/>
              <a:chOff x="2630927" y="3949477"/>
              <a:chExt cx="5857916" cy="2571768"/>
            </a:xfrm>
          </p:grpSpPr>
          <p:sp>
            <p:nvSpPr>
              <p:cNvPr id="69" name="Горизонтальный свиток 68"/>
              <p:cNvSpPr/>
              <p:nvPr/>
            </p:nvSpPr>
            <p:spPr>
              <a:xfrm>
                <a:off x="2630927" y="3949477"/>
                <a:ext cx="5857916" cy="2571768"/>
              </a:xfrm>
              <a:prstGeom prst="horizontalScroll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186" name="TextBox 69"/>
              <p:cNvSpPr txBox="1">
                <a:spLocks noChangeArrowheads="1"/>
              </p:cNvSpPr>
              <p:nvPr/>
            </p:nvSpPr>
            <p:spPr bwMode="auto">
              <a:xfrm>
                <a:off x="4639355" y="4929198"/>
                <a:ext cx="2214578" cy="791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 dirty="0" smtClean="0">
                    <a:solidFill>
                      <a:schemeClr val="bg1"/>
                    </a:solidFill>
                  </a:rPr>
                  <a:t>при</a:t>
                </a:r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127364" y="5643578"/>
            <a:ext cx="1533536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4" name="Формула" r:id="rId3" imgW="583920" imgH="203040" progId="Equation.3">
                    <p:embed/>
                  </p:oleObj>
                </mc:Choice>
                <mc:Fallback>
                  <p:oleObj name="Формула" r:id="rId3" imgW="58392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364" y="5643578"/>
                          <a:ext cx="1533536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5632457" y="5643578"/>
            <a:ext cx="3006746" cy="500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5" name="Формула" r:id="rId5" imgW="1155600" imgH="203040" progId="Equation.3">
                    <p:embed/>
                  </p:oleObj>
                </mc:Choice>
                <mc:Fallback>
                  <p:oleObj name="Формула" r:id="rId5" imgW="1155600" imgH="2030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2457" y="5643578"/>
                          <a:ext cx="3006746" cy="5000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0" name="Рисунок 59" descr="C:\Documents and Settings\Наташа\Рабочий стол\2011-11-29\29.11.2011 22-39-03_0122.jpg"/>
          <p:cNvPicPr/>
          <p:nvPr/>
        </p:nvPicPr>
        <p:blipFill>
          <a:blip r:embed="rId7"/>
          <a:srcRect l="4161" t="82831" r="81355" b="912"/>
          <a:stretch>
            <a:fillRect/>
          </a:stretch>
        </p:blipFill>
        <p:spPr bwMode="auto">
          <a:xfrm>
            <a:off x="127000" y="495300"/>
            <a:ext cx="4800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5105400" y="2451100"/>
          <a:ext cx="1433513" cy="45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Формула" r:id="rId8" imgW="596880" imgH="203040" progId="Equation.3">
                  <p:embed/>
                </p:oleObj>
              </mc:Choice>
              <mc:Fallback>
                <p:oleObj name="Формула" r:id="rId8" imgW="596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51100"/>
                        <a:ext cx="1433513" cy="457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/>
          <p:cNvGraphicFramePr>
            <a:graphicFrameLocks noChangeAspect="1"/>
          </p:cNvGraphicFramePr>
          <p:nvPr/>
        </p:nvGraphicFramePr>
        <p:xfrm>
          <a:off x="7402513" y="1162050"/>
          <a:ext cx="1373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Формула" r:id="rId10" imgW="571320" imgH="203040" progId="Equation.3">
                  <p:embed/>
                </p:oleObj>
              </mc:Choice>
              <mc:Fallback>
                <p:oleObj name="Формула" r:id="rId10" imgW="5713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1162050"/>
                        <a:ext cx="13731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8150" y="5651500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Ответ</a:t>
            </a:r>
            <a:r>
              <a:rPr lang="ru-RU" sz="2400" b="1" i="1" dirty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 flipH="1">
            <a:off x="4648200" y="1206500"/>
            <a:ext cx="4114800" cy="4267200"/>
          </a:xfrm>
          <a:solidFill>
            <a:srgbClr val="FFFFCC"/>
          </a:solidFill>
          <a:ln>
            <a:solidFill>
              <a:srgbClr val="FFFFCC"/>
            </a:solidFill>
          </a:ln>
        </p:spPr>
        <p:txBody>
          <a:bodyPr/>
          <a:lstStyle/>
          <a:p>
            <a:endParaRPr lang="uk-UA" sz="800" b="1" dirty="0" smtClean="0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81000" y="39624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2303781" y="1473200"/>
            <a:ext cx="45719" cy="440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1149350" y="1562100"/>
            <a:ext cx="2743200" cy="3886200"/>
          </a:xfrm>
          <a:custGeom>
            <a:avLst/>
            <a:gdLst>
              <a:gd name="T0" fmla="*/ 0 w 1728"/>
              <a:gd name="T1" fmla="*/ 2147483647 h 2448"/>
              <a:gd name="T2" fmla="*/ 2147483647 w 1728"/>
              <a:gd name="T3" fmla="*/ 2147483647 h 2448"/>
              <a:gd name="T4" fmla="*/ 2147483647 w 1728"/>
              <a:gd name="T5" fmla="*/ 2147483647 h 2448"/>
              <a:gd name="T6" fmla="*/ 2147483647 w 1728"/>
              <a:gd name="T7" fmla="*/ 0 h 2448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448"/>
              <a:gd name="T14" fmla="*/ 1728 w 1728"/>
              <a:gd name="T15" fmla="*/ 2448 h 24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448">
                <a:moveTo>
                  <a:pt x="0" y="2448"/>
                </a:moveTo>
                <a:cubicBezTo>
                  <a:pt x="48" y="1812"/>
                  <a:pt x="96" y="1176"/>
                  <a:pt x="192" y="1056"/>
                </a:cubicBezTo>
                <a:cubicBezTo>
                  <a:pt x="288" y="936"/>
                  <a:pt x="320" y="1904"/>
                  <a:pt x="576" y="1728"/>
                </a:cubicBezTo>
                <a:cubicBezTo>
                  <a:pt x="832" y="1552"/>
                  <a:pt x="1552" y="280"/>
                  <a:pt x="1728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362200" y="4495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28194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438400" y="3200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667000" y="4038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057400" y="4267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-1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3622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038350" y="3917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251325" y="3922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057400" y="1752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600200" y="3581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-1</a:t>
            </a: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 flipV="1">
            <a:off x="6748781" y="1517650"/>
            <a:ext cx="45719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749800" y="3962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61722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6781800" y="4419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739140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67818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6781800" y="2819400"/>
            <a:ext cx="1828800" cy="213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5594350" y="3962400"/>
            <a:ext cx="577850" cy="1555750"/>
          </a:xfrm>
          <a:custGeom>
            <a:avLst/>
            <a:gdLst>
              <a:gd name="T0" fmla="*/ 2147483647 w 624"/>
              <a:gd name="T1" fmla="*/ 0 h 1344"/>
              <a:gd name="T2" fmla="*/ 2147483647 w 624"/>
              <a:gd name="T3" fmla="*/ 2147483647 h 1344"/>
              <a:gd name="T4" fmla="*/ 0 w 624"/>
              <a:gd name="T5" fmla="*/ 2147483647 h 1344"/>
              <a:gd name="T6" fmla="*/ 0 60000 65536"/>
              <a:gd name="T7" fmla="*/ 0 60000 65536"/>
              <a:gd name="T8" fmla="*/ 0 60000 65536"/>
              <a:gd name="T9" fmla="*/ 0 w 624"/>
              <a:gd name="T10" fmla="*/ 0 h 1344"/>
              <a:gd name="T11" fmla="*/ 624 w 624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344">
                <a:moveTo>
                  <a:pt x="624" y="0"/>
                </a:moveTo>
                <a:cubicBezTo>
                  <a:pt x="556" y="416"/>
                  <a:pt x="488" y="832"/>
                  <a:pt x="384" y="1056"/>
                </a:cubicBezTo>
                <a:cubicBezTo>
                  <a:pt x="280" y="1280"/>
                  <a:pt x="64" y="1296"/>
                  <a:pt x="0" y="1344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477000" y="17526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8518525" y="3922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162800" y="3962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5532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5943600" y="35814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-1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6858000" y="3200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477000" y="4267200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-1</a:t>
            </a:r>
          </a:p>
        </p:txBody>
      </p:sp>
      <p:sp>
        <p:nvSpPr>
          <p:cNvPr id="32801" name="Rectangle 34"/>
          <p:cNvSpPr>
            <a:spLocks noChangeArrowheads="1"/>
          </p:cNvSpPr>
          <p:nvPr/>
        </p:nvSpPr>
        <p:spPr bwMode="auto">
          <a:xfrm>
            <a:off x="3810000" y="2819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y=f(x)</a:t>
            </a:r>
            <a:endParaRPr lang="ru-RU"/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56229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2803" name="Text Box 36"/>
          <p:cNvSpPr txBox="1">
            <a:spLocks noChangeArrowheads="1"/>
          </p:cNvSpPr>
          <p:nvPr/>
        </p:nvSpPr>
        <p:spPr bwMode="auto">
          <a:xfrm>
            <a:off x="7550150" y="2717800"/>
            <a:ext cx="755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y=g(x)</a:t>
            </a:r>
            <a:endParaRPr lang="ru-RU" dirty="0"/>
          </a:p>
        </p:txBody>
      </p:sp>
      <p:sp>
        <p:nvSpPr>
          <p:cNvPr id="20521" name="Rectangle 41"/>
          <p:cNvSpPr>
            <a:spLocks noGrp="1" noChangeArrowheads="1"/>
          </p:cNvSpPr>
          <p:nvPr>
            <p:ph type="title"/>
          </p:nvPr>
        </p:nvSpPr>
        <p:spPr>
          <a:xfrm>
            <a:off x="304800" y="5473700"/>
            <a:ext cx="4292600" cy="1155700"/>
          </a:xfrm>
          <a:solidFill>
            <a:srgbClr val="FFCCFF"/>
          </a:solidFill>
        </p:spPr>
        <p:txBody>
          <a:bodyPr/>
          <a:lstStyle/>
          <a:p>
            <a:pPr algn="l"/>
            <a:r>
              <a:rPr lang="ru-RU" sz="1600" b="1" dirty="0" smtClean="0"/>
              <a:t>    Касательная </a:t>
            </a:r>
            <a:r>
              <a:rPr lang="ru-RU" sz="1600" dirty="0" smtClean="0"/>
              <a:t>в таких точках графика </a:t>
            </a:r>
            <a:r>
              <a:rPr lang="ru-RU" sz="1600" b="1" dirty="0" smtClean="0"/>
              <a:t>параллельна оси ОХ</a:t>
            </a:r>
            <a:r>
              <a:rPr lang="ru-RU" sz="1600" dirty="0" smtClean="0"/>
              <a:t>, а поэтому </a:t>
            </a:r>
            <a:r>
              <a:rPr lang="ru-RU" sz="1600" b="1" dirty="0" smtClean="0"/>
              <a:t>производная</a:t>
            </a:r>
            <a:r>
              <a:rPr lang="ru-RU" sz="1600" dirty="0" smtClean="0"/>
              <a:t> в этих точках </a:t>
            </a:r>
            <a:r>
              <a:rPr lang="ru-RU" sz="1600" b="1" dirty="0" smtClean="0"/>
              <a:t>равна 0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32805" name="Text Box 43"/>
          <p:cNvSpPr txBox="1">
            <a:spLocks noChangeArrowheads="1"/>
          </p:cNvSpPr>
          <p:nvPr/>
        </p:nvSpPr>
        <p:spPr bwMode="auto">
          <a:xfrm>
            <a:off x="304800" y="0"/>
            <a:ext cx="8458200" cy="1200329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/>
              <a:t>	</a:t>
            </a:r>
            <a:r>
              <a:rPr lang="ru-RU" sz="2400" dirty="0" smtClean="0"/>
              <a:t>Внутренние точки области определения функции, </a:t>
            </a:r>
            <a:r>
              <a:rPr lang="ru-RU" sz="2400" dirty="0"/>
              <a:t>в которых </a:t>
            </a:r>
            <a:r>
              <a:rPr lang="ru-RU" sz="2400" b="1" dirty="0"/>
              <a:t>производная</a:t>
            </a:r>
            <a:r>
              <a:rPr lang="ru-RU" sz="2400" dirty="0"/>
              <a:t> </a:t>
            </a:r>
            <a:r>
              <a:rPr lang="ru-RU" sz="2400" b="1" dirty="0"/>
              <a:t>равна </a:t>
            </a:r>
            <a:r>
              <a:rPr lang="ru-RU" sz="2400" b="1" dirty="0" smtClean="0"/>
              <a:t>нулю</a:t>
            </a:r>
            <a:r>
              <a:rPr lang="ru-RU" sz="2400" dirty="0" smtClean="0"/>
              <a:t> </a:t>
            </a:r>
            <a:r>
              <a:rPr lang="ru-RU" sz="2400" dirty="0"/>
              <a:t>или </a:t>
            </a:r>
            <a:r>
              <a:rPr lang="ru-RU" sz="2400" b="1" dirty="0"/>
              <a:t>производная</a:t>
            </a:r>
            <a:r>
              <a:rPr lang="ru-RU" sz="2400" dirty="0"/>
              <a:t> </a:t>
            </a:r>
            <a:r>
              <a:rPr lang="ru-RU" sz="2400" b="1" dirty="0"/>
              <a:t>не существует, </a:t>
            </a:r>
            <a:r>
              <a:rPr lang="ru-RU" sz="2400" dirty="0"/>
              <a:t>называются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0066"/>
                </a:solidFill>
              </a:rPr>
              <a:t>критическими</a:t>
            </a:r>
            <a:r>
              <a:rPr lang="ru-RU" sz="2400" b="1" dirty="0"/>
              <a:t>.</a:t>
            </a:r>
          </a:p>
        </p:txBody>
      </p:sp>
      <p:sp>
        <p:nvSpPr>
          <p:cNvPr id="32806" name="Місце для номера слайда 3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11EE6-A437-4CA3-9226-E7B8017070A0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9" name="TextBox 38"/>
          <p:cNvSpPr txBox="1"/>
          <p:nvPr/>
        </p:nvSpPr>
        <p:spPr>
          <a:xfrm>
            <a:off x="4705350" y="5473700"/>
            <a:ext cx="4000500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	Касательная </a:t>
            </a:r>
            <a:r>
              <a:rPr lang="ru-RU" sz="1600" dirty="0" smtClean="0"/>
              <a:t>в таких точках графика</a:t>
            </a:r>
            <a:r>
              <a:rPr lang="ru-RU" sz="1600" b="1" dirty="0" smtClean="0"/>
              <a:t> не существует, </a:t>
            </a:r>
            <a:r>
              <a:rPr lang="ru-RU" sz="1600" dirty="0" smtClean="0"/>
              <a:t>а поэтому</a:t>
            </a:r>
            <a:r>
              <a:rPr lang="ru-RU" sz="1600" b="1" dirty="0" smtClean="0"/>
              <a:t> производная</a:t>
            </a:r>
            <a:r>
              <a:rPr lang="ru-RU" sz="1600" dirty="0" smtClean="0"/>
              <a:t> в этих точках </a:t>
            </a:r>
            <a:r>
              <a:rPr lang="ru-RU" sz="1600" b="1" dirty="0" smtClean="0"/>
              <a:t>не существует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0" name="Овал 39"/>
          <p:cNvSpPr/>
          <p:nvPr/>
        </p:nvSpPr>
        <p:spPr>
          <a:xfrm>
            <a:off x="1460500" y="320675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949450" y="43180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170930" y="39624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5"/>
            <a:endCxn id="32792" idx="0"/>
          </p:cNvCxnSpPr>
          <p:nvPr/>
        </p:nvCxnSpPr>
        <p:spPr>
          <a:xfrm rot="16200000" flipH="1">
            <a:off x="6020089" y="4191289"/>
            <a:ext cx="951576" cy="571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5981700" y="4197350"/>
            <a:ext cx="990600" cy="609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6750050" y="494030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3400" y="1676400"/>
            <a:ext cx="32766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производная равна нулю</a:t>
            </a:r>
            <a:endParaRPr lang="en-US"/>
          </a:p>
          <a:p>
            <a:pPr algn="ctr">
              <a:defRPr/>
            </a:pPr>
            <a:r>
              <a:rPr lang="en-US" sz="1000"/>
              <a:t>(</a:t>
            </a:r>
            <a:r>
              <a:rPr lang="ru-RU" sz="1000"/>
              <a:t>стационарные точки)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895600" y="152400"/>
            <a:ext cx="3276600" cy="1143000"/>
          </a:xfrm>
          <a:prstGeom prst="rect">
            <a:avLst/>
          </a:prstGeom>
          <a:gradFill rotWithShape="1">
            <a:gsLst>
              <a:gs pos="0">
                <a:srgbClr val="FF9933">
                  <a:gamma/>
                  <a:shade val="46275"/>
                  <a:invGamma/>
                </a:srgbClr>
              </a:gs>
              <a:gs pos="50000">
                <a:srgbClr val="FF9933">
                  <a:alpha val="70000"/>
                </a:srgbClr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i="1"/>
              <a:t>критические</a:t>
            </a:r>
            <a:r>
              <a:rPr lang="ru-RU" i="1"/>
              <a:t> </a:t>
            </a:r>
            <a:r>
              <a:rPr lang="ru-RU" sz="2000" i="1"/>
              <a:t>точки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105400" y="1676400"/>
            <a:ext cx="3276600" cy="838200"/>
          </a:xfrm>
          <a:prstGeom prst="rect">
            <a:avLst/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>
                  <a:alpha val="75000"/>
                </a:srgbClr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производная не существует</a:t>
            </a:r>
          </a:p>
        </p:txBody>
      </p:sp>
      <p:sp>
        <p:nvSpPr>
          <p:cNvPr id="33803" name="Rectangle 7"/>
          <p:cNvSpPr>
            <a:spLocks noChangeArrowheads="1"/>
          </p:cNvSpPr>
          <p:nvPr/>
        </p:nvSpPr>
        <p:spPr bwMode="auto">
          <a:xfrm>
            <a:off x="533400" y="2971800"/>
            <a:ext cx="1295400" cy="1676400"/>
          </a:xfrm>
          <a:prstGeom prst="rect">
            <a:avLst/>
          </a:prstGeom>
          <a:gradFill rotWithShape="1">
            <a:gsLst>
              <a:gs pos="0">
                <a:srgbClr val="995C99"/>
              </a:gs>
              <a:gs pos="50000">
                <a:srgbClr val="FF99FF"/>
              </a:gs>
              <a:gs pos="100000">
                <a:srgbClr val="995C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/>
              <a:t>максимума</a:t>
            </a:r>
          </a:p>
          <a:p>
            <a:pPr algn="ctr"/>
            <a:r>
              <a:rPr lang="ru-RU"/>
              <a:t>«+» на «-»</a:t>
            </a:r>
          </a:p>
          <a:p>
            <a:pPr algn="ctr"/>
            <a:endParaRPr lang="ru-RU"/>
          </a:p>
        </p:txBody>
      </p:sp>
      <p:sp>
        <p:nvSpPr>
          <p:cNvPr id="33804" name="Rectangle 8"/>
          <p:cNvSpPr>
            <a:spLocks noChangeArrowheads="1"/>
          </p:cNvSpPr>
          <p:nvPr/>
        </p:nvSpPr>
        <p:spPr bwMode="auto">
          <a:xfrm>
            <a:off x="1676400" y="3886200"/>
            <a:ext cx="1295400" cy="1676400"/>
          </a:xfrm>
          <a:prstGeom prst="rect">
            <a:avLst/>
          </a:prstGeom>
          <a:gradFill rotWithShape="1">
            <a:gsLst>
              <a:gs pos="0">
                <a:srgbClr val="00916D"/>
              </a:gs>
              <a:gs pos="50000">
                <a:srgbClr val="00CC99"/>
              </a:gs>
              <a:gs pos="100000">
                <a:srgbClr val="00916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/>
              <a:t>минимума</a:t>
            </a:r>
          </a:p>
          <a:p>
            <a:pPr algn="ctr"/>
            <a:r>
              <a:rPr lang="ru-RU"/>
              <a:t>«-» на «+»</a:t>
            </a:r>
          </a:p>
          <a:p>
            <a:pPr algn="ctr"/>
            <a:endParaRPr lang="ru-RU"/>
          </a:p>
        </p:txBody>
      </p:sp>
      <p:sp>
        <p:nvSpPr>
          <p:cNvPr id="33805" name="Rectangle 9"/>
          <p:cNvSpPr>
            <a:spLocks noChangeArrowheads="1"/>
          </p:cNvSpPr>
          <p:nvPr/>
        </p:nvSpPr>
        <p:spPr bwMode="auto">
          <a:xfrm>
            <a:off x="2819400" y="4953000"/>
            <a:ext cx="1219200" cy="167640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/>
              <a:t>перегиба</a:t>
            </a:r>
          </a:p>
          <a:p>
            <a:pPr algn="ctr"/>
            <a:r>
              <a:rPr lang="ru-RU"/>
              <a:t>знак </a:t>
            </a:r>
          </a:p>
          <a:p>
            <a:pPr algn="ctr"/>
            <a:r>
              <a:rPr lang="ru-RU"/>
              <a:t>не меняется</a:t>
            </a:r>
          </a:p>
        </p:txBody>
      </p:sp>
      <p:sp>
        <p:nvSpPr>
          <p:cNvPr id="33806" name="Line 16"/>
          <p:cNvSpPr>
            <a:spLocks noChangeShapeType="1"/>
          </p:cNvSpPr>
          <p:nvPr/>
        </p:nvSpPr>
        <p:spPr bwMode="auto">
          <a:xfrm>
            <a:off x="11430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07" name="Line 17"/>
          <p:cNvSpPr>
            <a:spLocks noChangeShapeType="1"/>
          </p:cNvSpPr>
          <p:nvPr/>
        </p:nvSpPr>
        <p:spPr bwMode="auto">
          <a:xfrm>
            <a:off x="2286000" y="2514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08" name="Line 21"/>
          <p:cNvSpPr>
            <a:spLocks noChangeShapeType="1"/>
          </p:cNvSpPr>
          <p:nvPr/>
        </p:nvSpPr>
        <p:spPr bwMode="auto">
          <a:xfrm>
            <a:off x="3429000" y="2514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09" name="Oval 27"/>
          <p:cNvSpPr>
            <a:spLocks noChangeArrowheads="1"/>
          </p:cNvSpPr>
          <p:nvPr/>
        </p:nvSpPr>
        <p:spPr bwMode="auto">
          <a:xfrm rot="2080323">
            <a:off x="-304800" y="3276600"/>
            <a:ext cx="5402263" cy="3059113"/>
          </a:xfrm>
          <a:prstGeom prst="ellipse">
            <a:avLst/>
          </a:prstGeom>
          <a:solidFill>
            <a:srgbClr val="66CCFF">
              <a:alpha val="2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33810" name="Oval 28"/>
          <p:cNvSpPr>
            <a:spLocks noChangeArrowheads="1"/>
          </p:cNvSpPr>
          <p:nvPr/>
        </p:nvSpPr>
        <p:spPr bwMode="auto">
          <a:xfrm rot="2272893">
            <a:off x="4127500" y="3233738"/>
            <a:ext cx="5257800" cy="3059112"/>
          </a:xfrm>
          <a:prstGeom prst="ellipse">
            <a:avLst/>
          </a:prstGeom>
          <a:solidFill>
            <a:srgbClr val="66CCFF">
              <a:alpha val="2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11" name="Line 30"/>
          <p:cNvSpPr>
            <a:spLocks noChangeShapeType="1"/>
          </p:cNvSpPr>
          <p:nvPr/>
        </p:nvSpPr>
        <p:spPr bwMode="auto">
          <a:xfrm flipV="1">
            <a:off x="838200" y="3962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12" name="Line 32"/>
          <p:cNvSpPr>
            <a:spLocks noChangeShapeType="1"/>
          </p:cNvSpPr>
          <p:nvPr/>
        </p:nvSpPr>
        <p:spPr bwMode="auto">
          <a:xfrm>
            <a:off x="1219200" y="3962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13" name="Line 34"/>
          <p:cNvSpPr>
            <a:spLocks noChangeShapeType="1"/>
          </p:cNvSpPr>
          <p:nvPr/>
        </p:nvSpPr>
        <p:spPr bwMode="auto">
          <a:xfrm>
            <a:off x="1981200" y="4876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14" name="Line 35"/>
          <p:cNvSpPr>
            <a:spLocks noChangeShapeType="1"/>
          </p:cNvSpPr>
          <p:nvPr/>
        </p:nvSpPr>
        <p:spPr bwMode="auto">
          <a:xfrm flipV="1">
            <a:off x="2362200" y="4876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15" name="Rectangle 37"/>
          <p:cNvSpPr>
            <a:spLocks noChangeArrowheads="1"/>
          </p:cNvSpPr>
          <p:nvPr/>
        </p:nvSpPr>
        <p:spPr bwMode="auto">
          <a:xfrm>
            <a:off x="4953000" y="2971800"/>
            <a:ext cx="1295400" cy="1676400"/>
          </a:xfrm>
          <a:prstGeom prst="rect">
            <a:avLst/>
          </a:prstGeom>
          <a:gradFill rotWithShape="1">
            <a:gsLst>
              <a:gs pos="0">
                <a:srgbClr val="A462A4"/>
              </a:gs>
              <a:gs pos="50000">
                <a:srgbClr val="FF99FF"/>
              </a:gs>
              <a:gs pos="100000">
                <a:srgbClr val="A462A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/>
              <a:t>максимума</a:t>
            </a:r>
          </a:p>
          <a:p>
            <a:pPr algn="ctr"/>
            <a:r>
              <a:rPr lang="ru-RU"/>
              <a:t>«+» на «-»</a:t>
            </a:r>
          </a:p>
          <a:p>
            <a:pPr algn="ctr"/>
            <a:endParaRPr lang="ru-RU"/>
          </a:p>
        </p:txBody>
      </p:sp>
      <p:sp>
        <p:nvSpPr>
          <p:cNvPr id="33816" name="Rectangle 38"/>
          <p:cNvSpPr>
            <a:spLocks noChangeArrowheads="1"/>
          </p:cNvSpPr>
          <p:nvPr/>
        </p:nvSpPr>
        <p:spPr bwMode="auto">
          <a:xfrm>
            <a:off x="6096000" y="3886200"/>
            <a:ext cx="1295400" cy="1676400"/>
          </a:xfrm>
          <a:prstGeom prst="rect">
            <a:avLst/>
          </a:prstGeom>
          <a:gradFill rotWithShape="1">
            <a:gsLst>
              <a:gs pos="0">
                <a:srgbClr val="008866"/>
              </a:gs>
              <a:gs pos="50000">
                <a:srgbClr val="00CC99"/>
              </a:gs>
              <a:gs pos="100000">
                <a:srgbClr val="0088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/>
              <a:t>минимума</a:t>
            </a:r>
          </a:p>
          <a:p>
            <a:pPr algn="ctr"/>
            <a:r>
              <a:rPr lang="ru-RU"/>
              <a:t>«-» на «+»</a:t>
            </a:r>
          </a:p>
          <a:p>
            <a:pPr algn="ctr"/>
            <a:endParaRPr lang="ru-RU"/>
          </a:p>
        </p:txBody>
      </p:sp>
      <p:sp>
        <p:nvSpPr>
          <p:cNvPr id="33817" name="Rectangle 39"/>
          <p:cNvSpPr>
            <a:spLocks noChangeArrowheads="1"/>
          </p:cNvSpPr>
          <p:nvPr/>
        </p:nvSpPr>
        <p:spPr bwMode="auto">
          <a:xfrm>
            <a:off x="7239000" y="4953000"/>
            <a:ext cx="1219200" cy="167640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u="sng"/>
              <a:t>излома</a:t>
            </a:r>
          </a:p>
          <a:p>
            <a:pPr algn="ctr"/>
            <a:r>
              <a:rPr lang="ru-RU"/>
              <a:t>знак </a:t>
            </a:r>
          </a:p>
          <a:p>
            <a:pPr algn="ctr"/>
            <a:r>
              <a:rPr lang="ru-RU"/>
              <a:t>не меняется</a:t>
            </a:r>
          </a:p>
        </p:txBody>
      </p:sp>
      <p:sp>
        <p:nvSpPr>
          <p:cNvPr id="33818" name="Line 40"/>
          <p:cNvSpPr>
            <a:spLocks noChangeShapeType="1"/>
          </p:cNvSpPr>
          <p:nvPr/>
        </p:nvSpPr>
        <p:spPr bwMode="auto">
          <a:xfrm>
            <a:off x="5562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19" name="Line 41"/>
          <p:cNvSpPr>
            <a:spLocks noChangeShapeType="1"/>
          </p:cNvSpPr>
          <p:nvPr/>
        </p:nvSpPr>
        <p:spPr bwMode="auto">
          <a:xfrm>
            <a:off x="6705600" y="2514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20" name="Line 42"/>
          <p:cNvSpPr>
            <a:spLocks noChangeShapeType="1"/>
          </p:cNvSpPr>
          <p:nvPr/>
        </p:nvSpPr>
        <p:spPr bwMode="auto">
          <a:xfrm>
            <a:off x="7848600" y="2514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21" name="Text Box 55"/>
          <p:cNvSpPr txBox="1">
            <a:spLocks noChangeArrowheads="1"/>
          </p:cNvSpPr>
          <p:nvPr/>
        </p:nvSpPr>
        <p:spPr bwMode="auto">
          <a:xfrm>
            <a:off x="20574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33822" name="Text Box 56"/>
          <p:cNvSpPr txBox="1">
            <a:spLocks noChangeArrowheads="1"/>
          </p:cNvSpPr>
          <p:nvPr/>
        </p:nvSpPr>
        <p:spPr bwMode="auto">
          <a:xfrm rot="2326800">
            <a:off x="608013" y="5634038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плавные</a:t>
            </a:r>
            <a:r>
              <a:rPr lang="ru-RU"/>
              <a:t> </a:t>
            </a:r>
            <a:r>
              <a:rPr lang="ru-RU" i="1">
                <a:solidFill>
                  <a:srgbClr val="FF0000"/>
                </a:solidFill>
              </a:rPr>
              <a:t>линии</a:t>
            </a:r>
          </a:p>
        </p:txBody>
      </p:sp>
      <p:sp>
        <p:nvSpPr>
          <p:cNvPr id="33823" name="Text Box 57"/>
          <p:cNvSpPr txBox="1">
            <a:spLocks noChangeArrowheads="1"/>
          </p:cNvSpPr>
          <p:nvPr/>
        </p:nvSpPr>
        <p:spPr bwMode="auto">
          <a:xfrm rot="2123310">
            <a:off x="5105400" y="5791200"/>
            <a:ext cx="209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угловатые</a:t>
            </a:r>
            <a:r>
              <a:rPr lang="ru-RU"/>
              <a:t> </a:t>
            </a:r>
            <a:r>
              <a:rPr lang="ru-RU" i="1">
                <a:solidFill>
                  <a:srgbClr val="FF0000"/>
                </a:solidFill>
              </a:rPr>
              <a:t>линии</a:t>
            </a:r>
          </a:p>
        </p:txBody>
      </p:sp>
      <p:sp>
        <p:nvSpPr>
          <p:cNvPr id="33824" name="Text Box 60"/>
          <p:cNvSpPr txBox="1">
            <a:spLocks noChangeArrowheads="1"/>
          </p:cNvSpPr>
          <p:nvPr/>
        </p:nvSpPr>
        <p:spPr bwMode="auto">
          <a:xfrm>
            <a:off x="1981200" y="41910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точка</a:t>
            </a:r>
          </a:p>
        </p:txBody>
      </p:sp>
      <p:sp>
        <p:nvSpPr>
          <p:cNvPr id="33825" name="Text Box 61"/>
          <p:cNvSpPr txBox="1">
            <a:spLocks noChangeArrowheads="1"/>
          </p:cNvSpPr>
          <p:nvPr/>
        </p:nvSpPr>
        <p:spPr bwMode="auto">
          <a:xfrm>
            <a:off x="838200" y="32766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точка</a:t>
            </a:r>
          </a:p>
        </p:txBody>
      </p:sp>
      <p:sp>
        <p:nvSpPr>
          <p:cNvPr id="33826" name="Text Box 62"/>
          <p:cNvSpPr txBox="1">
            <a:spLocks noChangeArrowheads="1"/>
          </p:cNvSpPr>
          <p:nvPr/>
        </p:nvSpPr>
        <p:spPr bwMode="auto">
          <a:xfrm>
            <a:off x="3124200" y="52578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точка</a:t>
            </a:r>
          </a:p>
        </p:txBody>
      </p:sp>
      <p:sp>
        <p:nvSpPr>
          <p:cNvPr id="33827" name="Text Box 63"/>
          <p:cNvSpPr txBox="1">
            <a:spLocks noChangeArrowheads="1"/>
          </p:cNvSpPr>
          <p:nvPr/>
        </p:nvSpPr>
        <p:spPr bwMode="auto">
          <a:xfrm>
            <a:off x="5257800" y="32766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точка</a:t>
            </a:r>
          </a:p>
        </p:txBody>
      </p:sp>
      <p:sp>
        <p:nvSpPr>
          <p:cNvPr id="33828" name="Text Box 64"/>
          <p:cNvSpPr txBox="1">
            <a:spLocks noChangeArrowheads="1"/>
          </p:cNvSpPr>
          <p:nvPr/>
        </p:nvSpPr>
        <p:spPr bwMode="auto">
          <a:xfrm>
            <a:off x="6324600" y="41910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точка</a:t>
            </a:r>
          </a:p>
        </p:txBody>
      </p:sp>
      <p:sp>
        <p:nvSpPr>
          <p:cNvPr id="33829" name="Text Box 65"/>
          <p:cNvSpPr txBox="1">
            <a:spLocks noChangeArrowheads="1"/>
          </p:cNvSpPr>
          <p:nvPr/>
        </p:nvSpPr>
        <p:spPr bwMode="auto">
          <a:xfrm>
            <a:off x="7543800" y="5257800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точка</a:t>
            </a:r>
          </a:p>
        </p:txBody>
      </p:sp>
      <p:sp>
        <p:nvSpPr>
          <p:cNvPr id="33830" name="Line 67"/>
          <p:cNvSpPr>
            <a:spLocks noChangeShapeType="1"/>
          </p:cNvSpPr>
          <p:nvPr/>
        </p:nvSpPr>
        <p:spPr bwMode="auto">
          <a:xfrm flipV="1">
            <a:off x="6781800" y="4953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31" name="Line 68"/>
          <p:cNvSpPr>
            <a:spLocks noChangeShapeType="1"/>
          </p:cNvSpPr>
          <p:nvPr/>
        </p:nvSpPr>
        <p:spPr bwMode="auto">
          <a:xfrm flipV="1">
            <a:off x="5181600" y="4038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32" name="Line 69"/>
          <p:cNvSpPr>
            <a:spLocks noChangeShapeType="1"/>
          </p:cNvSpPr>
          <p:nvPr/>
        </p:nvSpPr>
        <p:spPr bwMode="auto">
          <a:xfrm>
            <a:off x="5562600" y="4038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33" name="Line 70"/>
          <p:cNvSpPr>
            <a:spLocks noChangeShapeType="1"/>
          </p:cNvSpPr>
          <p:nvPr/>
        </p:nvSpPr>
        <p:spPr bwMode="auto">
          <a:xfrm>
            <a:off x="6400800" y="4953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3834" name="AutoShape 71"/>
          <p:cNvSpPr>
            <a:spLocks noChangeArrowheads="1"/>
          </p:cNvSpPr>
          <p:nvPr/>
        </p:nvSpPr>
        <p:spPr bwMode="auto">
          <a:xfrm rot="16200000" flipH="1">
            <a:off x="3581400" y="1524000"/>
            <a:ext cx="9906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35" name="AutoShape 72"/>
          <p:cNvSpPr>
            <a:spLocks noChangeArrowheads="1"/>
          </p:cNvSpPr>
          <p:nvPr/>
        </p:nvSpPr>
        <p:spPr bwMode="auto">
          <a:xfrm rot="5400000">
            <a:off x="4381500" y="1562100"/>
            <a:ext cx="9906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445247963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44524796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836" name="Місце для номера слайда 3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9FED8-2DB5-44C5-90B2-B2439F9D3DA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84250"/>
          </a:xfrm>
          <a:solidFill>
            <a:srgbClr val="FFCC99">
              <a:alpha val="81960"/>
            </a:srgbClr>
          </a:solidFill>
        </p:spPr>
        <p:txBody>
          <a:bodyPr/>
          <a:lstStyle/>
          <a:p>
            <a:r>
              <a:rPr lang="ru-RU" sz="2000" b="1" i="1" dirty="0" smtClean="0"/>
              <a:t>Достаточное</a:t>
            </a:r>
            <a:r>
              <a:rPr lang="ru-RU" sz="2000" b="1" dirty="0" smtClean="0"/>
              <a:t> условие существования экстремума функции</a:t>
            </a:r>
            <a:r>
              <a:rPr lang="ru-RU" sz="2000" dirty="0" smtClean="0"/>
              <a:t>: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686800" cy="5734050"/>
          </a:xfrm>
          <a:solidFill>
            <a:srgbClr val="FFCCFF">
              <a:alpha val="81175"/>
            </a:srgb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ru-RU" sz="2400" dirty="0" smtClean="0"/>
              <a:t>Если при переходе через критическую точку х</a:t>
            </a:r>
            <a:r>
              <a:rPr lang="ru-RU" sz="2400" baseline="-25000" dirty="0" smtClean="0"/>
              <a:t>0 </a:t>
            </a:r>
            <a:r>
              <a:rPr lang="ru-RU" sz="2400" dirty="0" smtClean="0"/>
              <a:t>функции </a:t>
            </a:r>
            <a:r>
              <a:rPr lang="en-US" sz="2400" dirty="0" smtClean="0"/>
              <a:t>f(x)</a:t>
            </a:r>
            <a:r>
              <a:rPr lang="ru-RU" sz="2400" dirty="0" smtClean="0"/>
              <a:t> ее производная меняет знак с «+» на «-», то х</a:t>
            </a:r>
            <a:r>
              <a:rPr lang="ru-RU" sz="2400" baseline="-25000" dirty="0" smtClean="0"/>
              <a:t>0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002060"/>
                </a:solidFill>
              </a:rPr>
              <a:t>точка максимума функции </a:t>
            </a:r>
            <a:r>
              <a:rPr lang="en-US" sz="2400" dirty="0" smtClean="0"/>
              <a:t>f(x)</a:t>
            </a:r>
            <a:r>
              <a:rPr lang="ru-RU" sz="2400" dirty="0" smtClean="0"/>
              <a:t>.</a:t>
            </a:r>
          </a:p>
          <a:p>
            <a:pPr marL="609600" indent="-609600">
              <a:buNone/>
            </a:pPr>
            <a:endParaRPr lang="ru-RU" sz="2400" dirty="0" smtClean="0"/>
          </a:p>
          <a:p>
            <a:pPr marL="609600" indent="-609600">
              <a:buFontTx/>
              <a:buAutoNum type="arabicParenR"/>
            </a:pPr>
            <a:r>
              <a:rPr lang="ru-RU" sz="2400" dirty="0" smtClean="0"/>
              <a:t> Если при переходе через критическую точку х</a:t>
            </a:r>
            <a:r>
              <a:rPr lang="ru-RU" sz="2400" baseline="-25000" dirty="0" smtClean="0"/>
              <a:t>0 </a:t>
            </a:r>
            <a:r>
              <a:rPr lang="ru-RU" sz="2400" dirty="0" smtClean="0"/>
              <a:t>функции </a:t>
            </a:r>
            <a:r>
              <a:rPr lang="en-US" sz="2400" dirty="0" smtClean="0"/>
              <a:t>f(x)</a:t>
            </a:r>
            <a:r>
              <a:rPr lang="ru-RU" sz="2400" dirty="0" smtClean="0"/>
              <a:t> ее производная меняет знак с «-» на «+», то х</a:t>
            </a:r>
            <a:r>
              <a:rPr lang="ru-RU" sz="2400" baseline="-25000" dirty="0" smtClean="0"/>
              <a:t>0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rgbClr val="002060"/>
                </a:solidFill>
              </a:rPr>
              <a:t>точка минимума функции </a:t>
            </a:r>
            <a:r>
              <a:rPr lang="en-US" sz="2400" dirty="0" smtClean="0"/>
              <a:t>f(x)</a:t>
            </a:r>
            <a:r>
              <a:rPr lang="ru-RU" sz="2400" dirty="0" smtClean="0"/>
              <a:t>.</a:t>
            </a:r>
          </a:p>
          <a:p>
            <a:pPr marL="609600" indent="-609600">
              <a:buNone/>
            </a:pPr>
            <a:endParaRPr lang="ru-RU" sz="2400" dirty="0" smtClean="0"/>
          </a:p>
          <a:p>
            <a:pPr marL="609600" indent="-609600">
              <a:buFontTx/>
              <a:buNone/>
            </a:pPr>
            <a:r>
              <a:rPr lang="ru-RU" sz="2400" dirty="0" smtClean="0"/>
              <a:t>3)     Если при переходе через критическую точку х</a:t>
            </a:r>
            <a:r>
              <a:rPr lang="ru-RU" sz="2400" baseline="-25000" dirty="0" smtClean="0"/>
              <a:t>0 </a:t>
            </a:r>
            <a:r>
              <a:rPr lang="ru-RU" sz="2400" dirty="0" smtClean="0"/>
              <a:t>функции </a:t>
            </a:r>
            <a:r>
              <a:rPr lang="en-US" sz="2400" dirty="0" smtClean="0"/>
              <a:t>f(x)</a:t>
            </a:r>
            <a:r>
              <a:rPr lang="ru-RU" sz="2400" dirty="0" smtClean="0"/>
              <a:t> ее производная не меняет знака, то в точке х</a:t>
            </a:r>
            <a:r>
              <a:rPr lang="ru-RU" sz="2400" baseline="-25000" dirty="0" smtClean="0"/>
              <a:t>0 </a:t>
            </a:r>
            <a:r>
              <a:rPr lang="ru-RU" sz="2400" dirty="0" smtClean="0"/>
              <a:t> экстремума нет.</a:t>
            </a:r>
          </a:p>
          <a:p>
            <a:pPr marL="609600" indent="-609600">
              <a:buFontTx/>
              <a:buNone/>
            </a:pPr>
            <a:endParaRPr lang="ru-RU" sz="2400" dirty="0" smtClean="0"/>
          </a:p>
          <a:p>
            <a:pPr marL="609600" indent="-609600">
              <a:buFontTx/>
              <a:buAutoNum type="arabicParenR"/>
            </a:pPr>
            <a:endParaRPr lang="ru-RU" sz="24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6438900" y="1917700"/>
            <a:ext cx="2133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 r="-11076" b="11479"/>
          <a:stretch>
            <a:fillRect/>
          </a:stretch>
        </p:blipFill>
        <p:spPr bwMode="auto">
          <a:xfrm>
            <a:off x="6350000" y="3517900"/>
            <a:ext cx="2355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2800" y="5562600"/>
            <a:ext cx="18669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/>
          <a:srcRect b="13333"/>
          <a:stretch>
            <a:fillRect/>
          </a:stretch>
        </p:blipFill>
        <p:spPr bwMode="auto">
          <a:xfrm>
            <a:off x="5416550" y="5518150"/>
            <a:ext cx="20288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017E6-A8BA-40DD-8104-6B54D77BEB2A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2451099"/>
            <a:ext cx="6969125" cy="3111501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/>
              <a:t>	Исследование функций с помощью производной и построение графиков функций.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3" descr="H:\Documents and Settings\Aida\Рабочий стол\МОИ шаблоны ЭКСПЕРИМЕНТы\matema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326123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:\Documents and Settings\Aida\Рабочий стол\текстуры и фоны, клипарты\новеньки картинки\ufficio0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3929063"/>
            <a:ext cx="9080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:\Documents and Settings\Aida\Рабочий стол\ff962c65118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714375"/>
            <a:ext cx="15716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7122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Схема исследования функции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Найти область определения функции;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Исследовать функцию на четность, нечетность, периодичность;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Найти точки пересечения графика функции с осями координат;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Исследовать функцию на монотонность, то есть найти промежутки возрастания и убывания функции;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Найти точки экстремума и экстремальные значения функции;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Построить график функции.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BD9E-6613-4E01-B35B-3D2E6213A82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"/>
          <p:cNvSpPr>
            <a:spLocks noChangeShapeType="1"/>
          </p:cNvSpPr>
          <p:nvPr/>
        </p:nvSpPr>
        <p:spPr bwMode="auto">
          <a:xfrm>
            <a:off x="5768975" y="1827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-184150" y="2051050"/>
            <a:ext cx="91440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5337175" y="18986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6056313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677703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749617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>
            <a:off x="82169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8" name="Line 11"/>
          <p:cNvSpPr>
            <a:spLocks noChangeShapeType="1"/>
          </p:cNvSpPr>
          <p:nvPr/>
        </p:nvSpPr>
        <p:spPr bwMode="auto">
          <a:xfrm>
            <a:off x="4464050" y="132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4464050" y="2763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4464050" y="3482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4464050" y="4203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3895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317658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2455863" y="1827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1736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10160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087438" y="4564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8" name="Text Box 67"/>
          <p:cNvSpPr txBox="1">
            <a:spLocks noChangeArrowheads="1"/>
          </p:cNvSpPr>
          <p:nvPr/>
        </p:nvSpPr>
        <p:spPr bwMode="auto">
          <a:xfrm>
            <a:off x="8572500" y="213995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ru-RU" sz="1800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>
            <a:off x="5192713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40" name="Text Box 70"/>
          <p:cNvSpPr txBox="1">
            <a:spLocks noChangeArrowheads="1"/>
          </p:cNvSpPr>
          <p:nvPr/>
        </p:nvSpPr>
        <p:spPr bwMode="auto">
          <a:xfrm>
            <a:off x="59848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ru-RU" sz="1800"/>
          </a:p>
        </p:txBody>
      </p:sp>
      <p:sp>
        <p:nvSpPr>
          <p:cNvPr id="13341" name="Text Box 71"/>
          <p:cNvSpPr txBox="1">
            <a:spLocks noChangeArrowheads="1"/>
          </p:cNvSpPr>
          <p:nvPr/>
        </p:nvSpPr>
        <p:spPr bwMode="auto">
          <a:xfrm>
            <a:off x="66325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ru-RU" sz="1800"/>
          </a:p>
        </p:txBody>
      </p:sp>
      <p:sp>
        <p:nvSpPr>
          <p:cNvPr id="13342" name="Text Box 72"/>
          <p:cNvSpPr txBox="1">
            <a:spLocks noChangeArrowheads="1"/>
          </p:cNvSpPr>
          <p:nvPr/>
        </p:nvSpPr>
        <p:spPr bwMode="auto">
          <a:xfrm>
            <a:off x="7353300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ru-RU" sz="1800"/>
          </a:p>
        </p:txBody>
      </p: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8072438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ru-RU" sz="1800"/>
          </a:p>
        </p:txBody>
      </p:sp>
      <p:sp>
        <p:nvSpPr>
          <p:cNvPr id="13344" name="Text Box 74"/>
          <p:cNvSpPr txBox="1">
            <a:spLocks noChangeArrowheads="1"/>
          </p:cNvSpPr>
          <p:nvPr/>
        </p:nvSpPr>
        <p:spPr bwMode="auto">
          <a:xfrm>
            <a:off x="3824288" y="139541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3084513" y="141446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6" name="Text Box 77"/>
          <p:cNvSpPr txBox="1">
            <a:spLocks noChangeArrowheads="1"/>
          </p:cNvSpPr>
          <p:nvPr/>
        </p:nvSpPr>
        <p:spPr bwMode="auto">
          <a:xfrm>
            <a:off x="1644650" y="1343025"/>
            <a:ext cx="3873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-4</a:t>
            </a:r>
            <a:endParaRPr lang="ru-RU" sz="1800"/>
          </a:p>
        </p:txBody>
      </p:sp>
      <p:sp>
        <p:nvSpPr>
          <p:cNvPr id="13347" name="Text Box 79"/>
          <p:cNvSpPr txBox="1">
            <a:spLocks noChangeArrowheads="1"/>
          </p:cNvSpPr>
          <p:nvPr/>
        </p:nvSpPr>
        <p:spPr bwMode="auto">
          <a:xfrm>
            <a:off x="4884738" y="25669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8" name="Text Box 80"/>
          <p:cNvSpPr txBox="1">
            <a:spLocks noChangeArrowheads="1"/>
          </p:cNvSpPr>
          <p:nvPr/>
        </p:nvSpPr>
        <p:spPr bwMode="auto">
          <a:xfrm>
            <a:off x="4884738" y="32146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9" name="Text Box 83"/>
          <p:cNvSpPr txBox="1">
            <a:spLocks noChangeArrowheads="1"/>
          </p:cNvSpPr>
          <p:nvPr/>
        </p:nvSpPr>
        <p:spPr bwMode="auto">
          <a:xfrm>
            <a:off x="4811713" y="1054100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50" name="Text Box 90"/>
          <p:cNvSpPr txBox="1">
            <a:spLocks noChangeArrowheads="1"/>
          </p:cNvSpPr>
          <p:nvPr/>
        </p:nvSpPr>
        <p:spPr bwMode="auto">
          <a:xfrm>
            <a:off x="2312988" y="13684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-3</a:t>
            </a:r>
          </a:p>
        </p:txBody>
      </p:sp>
      <p:sp>
        <p:nvSpPr>
          <p:cNvPr id="13351" name="Text Box 91"/>
          <p:cNvSpPr txBox="1">
            <a:spLocks noChangeArrowheads="1"/>
          </p:cNvSpPr>
          <p:nvPr/>
        </p:nvSpPr>
        <p:spPr bwMode="auto">
          <a:xfrm>
            <a:off x="923925" y="13938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-5</a:t>
            </a:r>
            <a:endParaRPr lang="ru-RU" b="1"/>
          </a:p>
        </p:txBody>
      </p:sp>
      <p:sp>
        <p:nvSpPr>
          <p:cNvPr id="76916" name="Line 116"/>
          <p:cNvSpPr>
            <a:spLocks noChangeShapeType="1"/>
          </p:cNvSpPr>
          <p:nvPr/>
        </p:nvSpPr>
        <p:spPr bwMode="auto">
          <a:xfrm>
            <a:off x="2430463" y="576263"/>
            <a:ext cx="46037" cy="367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18" name="Line 118"/>
          <p:cNvSpPr>
            <a:spLocks noChangeShapeType="1"/>
          </p:cNvSpPr>
          <p:nvPr/>
        </p:nvSpPr>
        <p:spPr bwMode="auto">
          <a:xfrm>
            <a:off x="5337175" y="603250"/>
            <a:ext cx="0" cy="431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54" name="Text Box 132"/>
          <p:cNvSpPr txBox="1">
            <a:spLocks noChangeArrowheads="1"/>
          </p:cNvSpPr>
          <p:nvPr/>
        </p:nvSpPr>
        <p:spPr bwMode="auto">
          <a:xfrm>
            <a:off x="4394200" y="2051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  <a:endParaRPr lang="ru-RU" b="1"/>
          </a:p>
        </p:txBody>
      </p:sp>
      <p:sp>
        <p:nvSpPr>
          <p:cNvPr id="13363" name="Line 160"/>
          <p:cNvSpPr>
            <a:spLocks noChangeShapeType="1"/>
          </p:cNvSpPr>
          <p:nvPr/>
        </p:nvSpPr>
        <p:spPr bwMode="auto">
          <a:xfrm flipH="1" flipV="1">
            <a:off x="4616450" y="895350"/>
            <a:ext cx="46038" cy="440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64" name="Rectangle 161"/>
          <p:cNvSpPr>
            <a:spLocks noChangeArrowheads="1"/>
          </p:cNvSpPr>
          <p:nvPr/>
        </p:nvSpPr>
        <p:spPr bwMode="auto">
          <a:xfrm>
            <a:off x="1549400" y="0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Построить эскиз графика функции, зная, что</a:t>
            </a:r>
          </a:p>
        </p:txBody>
      </p:sp>
      <p:sp>
        <p:nvSpPr>
          <p:cNvPr id="13365" name="Text Box 68"/>
          <p:cNvSpPr txBox="1">
            <a:spLocks noChangeArrowheads="1"/>
          </p:cNvSpPr>
          <p:nvPr/>
        </p:nvSpPr>
        <p:spPr bwMode="auto">
          <a:xfrm>
            <a:off x="4305300" y="40640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ru-RU" sz="1800"/>
          </a:p>
        </p:txBody>
      </p:sp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482600" y="5340350"/>
          <a:ext cx="7128193" cy="1366520"/>
        </p:xfrm>
        <a:graphic>
          <a:graphicData uri="http://schemas.openxmlformats.org/drawingml/2006/table">
            <a:tbl>
              <a:tblPr/>
              <a:tblGrid>
                <a:gridCol w="1187908"/>
                <a:gridCol w="1187908"/>
                <a:gridCol w="1187908"/>
                <a:gridCol w="1187908"/>
                <a:gridCol w="1187908"/>
                <a:gridCol w="1188653"/>
              </a:tblGrid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6" name="Object 69"/>
          <p:cNvGraphicFramePr>
            <a:graphicFrameLocks noChangeAspect="1"/>
          </p:cNvGraphicFramePr>
          <p:nvPr/>
        </p:nvGraphicFramePr>
        <p:xfrm>
          <a:off x="2038350" y="5384800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3" imgW="545626" imgH="215713" progId="Equation.3">
                  <p:embed/>
                </p:oleObj>
              </mc:Choice>
              <mc:Fallback>
                <p:oleObj name="Формула" r:id="rId3" imgW="545626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384800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8"/>
          <p:cNvGraphicFramePr>
            <a:graphicFrameLocks noChangeAspect="1"/>
          </p:cNvGraphicFramePr>
          <p:nvPr/>
        </p:nvGraphicFramePr>
        <p:xfrm>
          <a:off x="4394200" y="5340350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5" imgW="393359" imgH="215713" progId="Equation.3">
                  <p:embed/>
                </p:oleObj>
              </mc:Choice>
              <mc:Fallback>
                <p:oleObj name="Формула" r:id="rId5" imgW="393359" imgH="2157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340350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7"/>
          <p:cNvGraphicFramePr>
            <a:graphicFrameLocks noChangeAspect="1"/>
          </p:cNvGraphicFramePr>
          <p:nvPr/>
        </p:nvGraphicFramePr>
        <p:xfrm>
          <a:off x="6750050" y="534035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Формула" r:id="rId7" imgW="418918" imgH="215806" progId="Equation.3">
                  <p:embed/>
                </p:oleObj>
              </mc:Choice>
              <mc:Fallback>
                <p:oleObj name="Формула" r:id="rId7" imgW="418918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34035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6"/>
          <p:cNvGraphicFramePr>
            <a:graphicFrameLocks noChangeAspect="1"/>
          </p:cNvGraphicFramePr>
          <p:nvPr/>
        </p:nvGraphicFramePr>
        <p:xfrm>
          <a:off x="971550" y="5829300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Формула" r:id="rId9" imgW="355292" imgH="215713" progId="Equation.3">
                  <p:embed/>
                </p:oleObj>
              </mc:Choice>
              <mc:Fallback>
                <p:oleObj name="Формула" r:id="rId9" imgW="355292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29300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5"/>
          <p:cNvGraphicFramePr>
            <a:graphicFrameLocks noChangeAspect="1"/>
          </p:cNvGraphicFramePr>
          <p:nvPr/>
        </p:nvGraphicFramePr>
        <p:xfrm>
          <a:off x="882650" y="6184900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Формула" r:id="rId11" imgW="330057" imgH="215806" progId="Equation.3">
                  <p:embed/>
                </p:oleObj>
              </mc:Choice>
              <mc:Fallback>
                <p:oleObj name="Формула" r:id="rId11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6184900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03" name="AutoShape 64"/>
          <p:cNvCxnSpPr>
            <a:cxnSpLocks noChangeShapeType="1"/>
          </p:cNvCxnSpPr>
          <p:nvPr/>
        </p:nvCxnSpPr>
        <p:spPr bwMode="auto">
          <a:xfrm flipV="1">
            <a:off x="68389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4" name="AutoShape 63"/>
          <p:cNvCxnSpPr>
            <a:cxnSpLocks noChangeShapeType="1"/>
          </p:cNvCxnSpPr>
          <p:nvPr/>
        </p:nvCxnSpPr>
        <p:spPr bwMode="auto">
          <a:xfrm>
            <a:off x="4483100" y="6229350"/>
            <a:ext cx="38100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5" name="AutoShape 62"/>
          <p:cNvCxnSpPr>
            <a:cxnSpLocks noChangeShapeType="1"/>
          </p:cNvCxnSpPr>
          <p:nvPr/>
        </p:nvCxnSpPr>
        <p:spPr bwMode="auto">
          <a:xfrm flipV="1">
            <a:off x="21272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40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4438650" y="4895850"/>
            <a:ext cx="35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0" name="TextBox 83"/>
          <p:cNvSpPr txBox="1">
            <a:spLocks noChangeArrowheads="1"/>
          </p:cNvSpPr>
          <p:nvPr/>
        </p:nvSpPr>
        <p:spPr bwMode="auto">
          <a:xfrm>
            <a:off x="4883150" y="4718050"/>
            <a:ext cx="48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  <a:r>
              <a:rPr lang="ru-RU" sz="1600"/>
              <a:t>4</a:t>
            </a:r>
            <a:endParaRPr lang="uk-UA" sz="1600"/>
          </a:p>
        </p:txBody>
      </p:sp>
      <p:sp>
        <p:nvSpPr>
          <p:cNvPr id="13411" name="Місце для номера слайда 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855B7-9E65-4582-BEA2-06AF7DE0838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" grpId="0" animBg="1"/>
      <p:bldP spid="769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"/>
          <p:cNvSpPr>
            <a:spLocks noChangeShapeType="1"/>
          </p:cNvSpPr>
          <p:nvPr/>
        </p:nvSpPr>
        <p:spPr bwMode="auto">
          <a:xfrm>
            <a:off x="5768975" y="1827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-184150" y="2051050"/>
            <a:ext cx="91440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5337175" y="18986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6056313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677703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749617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>
            <a:off x="82169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8" name="Line 11"/>
          <p:cNvSpPr>
            <a:spLocks noChangeShapeType="1"/>
          </p:cNvSpPr>
          <p:nvPr/>
        </p:nvSpPr>
        <p:spPr bwMode="auto">
          <a:xfrm>
            <a:off x="4464050" y="132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4464050" y="2763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4464050" y="3482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4464050" y="4203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3895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317658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2455863" y="1827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1736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10160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087438" y="4564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8" name="Text Box 67"/>
          <p:cNvSpPr txBox="1">
            <a:spLocks noChangeArrowheads="1"/>
          </p:cNvSpPr>
          <p:nvPr/>
        </p:nvSpPr>
        <p:spPr bwMode="auto">
          <a:xfrm>
            <a:off x="8572500" y="213995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ru-RU" sz="1800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>
            <a:off x="5192713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40" name="Text Box 70"/>
          <p:cNvSpPr txBox="1">
            <a:spLocks noChangeArrowheads="1"/>
          </p:cNvSpPr>
          <p:nvPr/>
        </p:nvSpPr>
        <p:spPr bwMode="auto">
          <a:xfrm>
            <a:off x="59848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ru-RU" sz="1800"/>
          </a:p>
        </p:txBody>
      </p:sp>
      <p:sp>
        <p:nvSpPr>
          <p:cNvPr id="13341" name="Text Box 71"/>
          <p:cNvSpPr txBox="1">
            <a:spLocks noChangeArrowheads="1"/>
          </p:cNvSpPr>
          <p:nvPr/>
        </p:nvSpPr>
        <p:spPr bwMode="auto">
          <a:xfrm>
            <a:off x="66325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ru-RU" sz="1800"/>
          </a:p>
        </p:txBody>
      </p:sp>
      <p:sp>
        <p:nvSpPr>
          <p:cNvPr id="13342" name="Text Box 72"/>
          <p:cNvSpPr txBox="1">
            <a:spLocks noChangeArrowheads="1"/>
          </p:cNvSpPr>
          <p:nvPr/>
        </p:nvSpPr>
        <p:spPr bwMode="auto">
          <a:xfrm>
            <a:off x="7353300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ru-RU" sz="1800"/>
          </a:p>
        </p:txBody>
      </p: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8072438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ru-RU" sz="1800"/>
          </a:p>
        </p:txBody>
      </p:sp>
      <p:sp>
        <p:nvSpPr>
          <p:cNvPr id="13344" name="Text Box 74"/>
          <p:cNvSpPr txBox="1">
            <a:spLocks noChangeArrowheads="1"/>
          </p:cNvSpPr>
          <p:nvPr/>
        </p:nvSpPr>
        <p:spPr bwMode="auto">
          <a:xfrm>
            <a:off x="3824288" y="139541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3084513" y="141446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6" name="Text Box 77"/>
          <p:cNvSpPr txBox="1">
            <a:spLocks noChangeArrowheads="1"/>
          </p:cNvSpPr>
          <p:nvPr/>
        </p:nvSpPr>
        <p:spPr bwMode="auto">
          <a:xfrm>
            <a:off x="1644650" y="1343025"/>
            <a:ext cx="3873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-4</a:t>
            </a:r>
            <a:endParaRPr lang="ru-RU" sz="1800"/>
          </a:p>
        </p:txBody>
      </p:sp>
      <p:sp>
        <p:nvSpPr>
          <p:cNvPr id="13347" name="Text Box 79"/>
          <p:cNvSpPr txBox="1">
            <a:spLocks noChangeArrowheads="1"/>
          </p:cNvSpPr>
          <p:nvPr/>
        </p:nvSpPr>
        <p:spPr bwMode="auto">
          <a:xfrm>
            <a:off x="4884738" y="25669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8" name="Text Box 80"/>
          <p:cNvSpPr txBox="1">
            <a:spLocks noChangeArrowheads="1"/>
          </p:cNvSpPr>
          <p:nvPr/>
        </p:nvSpPr>
        <p:spPr bwMode="auto">
          <a:xfrm>
            <a:off x="4884738" y="32146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9" name="Text Box 83"/>
          <p:cNvSpPr txBox="1">
            <a:spLocks noChangeArrowheads="1"/>
          </p:cNvSpPr>
          <p:nvPr/>
        </p:nvSpPr>
        <p:spPr bwMode="auto">
          <a:xfrm>
            <a:off x="4811713" y="1054100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50" name="Text Box 90"/>
          <p:cNvSpPr txBox="1">
            <a:spLocks noChangeArrowheads="1"/>
          </p:cNvSpPr>
          <p:nvPr/>
        </p:nvSpPr>
        <p:spPr bwMode="auto">
          <a:xfrm>
            <a:off x="2312988" y="13684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-3</a:t>
            </a:r>
          </a:p>
        </p:txBody>
      </p:sp>
      <p:sp>
        <p:nvSpPr>
          <p:cNvPr id="13351" name="Text Box 91"/>
          <p:cNvSpPr txBox="1">
            <a:spLocks noChangeArrowheads="1"/>
          </p:cNvSpPr>
          <p:nvPr/>
        </p:nvSpPr>
        <p:spPr bwMode="auto">
          <a:xfrm>
            <a:off x="923925" y="13938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-5</a:t>
            </a:r>
            <a:endParaRPr lang="ru-RU" b="1"/>
          </a:p>
        </p:txBody>
      </p:sp>
      <p:sp>
        <p:nvSpPr>
          <p:cNvPr id="76916" name="Line 116"/>
          <p:cNvSpPr>
            <a:spLocks noChangeShapeType="1"/>
          </p:cNvSpPr>
          <p:nvPr/>
        </p:nvSpPr>
        <p:spPr bwMode="auto">
          <a:xfrm>
            <a:off x="2430463" y="576263"/>
            <a:ext cx="46037" cy="367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18" name="Line 118"/>
          <p:cNvSpPr>
            <a:spLocks noChangeShapeType="1"/>
          </p:cNvSpPr>
          <p:nvPr/>
        </p:nvSpPr>
        <p:spPr bwMode="auto">
          <a:xfrm>
            <a:off x="5337175" y="603250"/>
            <a:ext cx="0" cy="431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54" name="Text Box 132"/>
          <p:cNvSpPr txBox="1">
            <a:spLocks noChangeArrowheads="1"/>
          </p:cNvSpPr>
          <p:nvPr/>
        </p:nvSpPr>
        <p:spPr bwMode="auto">
          <a:xfrm>
            <a:off x="4394200" y="2051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  <a:endParaRPr lang="ru-RU" b="1"/>
          </a:p>
        </p:txBody>
      </p:sp>
      <p:graphicFrame>
        <p:nvGraphicFramePr>
          <p:cNvPr id="76949" name="Object 149"/>
          <p:cNvGraphicFramePr>
            <a:graphicFrameLocks noChangeAspect="1"/>
          </p:cNvGraphicFramePr>
          <p:nvPr/>
        </p:nvGraphicFramePr>
        <p:xfrm>
          <a:off x="1816100" y="4362450"/>
          <a:ext cx="1304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Формула" r:id="rId3" imgW="583920" imgH="215640" progId="Equation.3">
                  <p:embed/>
                </p:oleObj>
              </mc:Choice>
              <mc:Fallback>
                <p:oleObj name="Формула" r:id="rId3" imgW="583920" imgH="21564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362450"/>
                        <a:ext cx="1304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50" name="Object 150"/>
          <p:cNvGraphicFramePr>
            <a:graphicFrameLocks noChangeAspect="1"/>
          </p:cNvGraphicFramePr>
          <p:nvPr/>
        </p:nvGraphicFramePr>
        <p:xfrm>
          <a:off x="5772150" y="4362450"/>
          <a:ext cx="27289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Формула" r:id="rId5" imgW="1511280" imgH="419040" progId="Equation.3">
                  <p:embed/>
                </p:oleObj>
              </mc:Choice>
              <mc:Fallback>
                <p:oleObj name="Формула" r:id="rId5" imgW="1511280" imgH="4190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362450"/>
                        <a:ext cx="27289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952" name="Freeform 152"/>
          <p:cNvSpPr>
            <a:spLocks/>
          </p:cNvSpPr>
          <p:nvPr/>
        </p:nvSpPr>
        <p:spPr bwMode="auto">
          <a:xfrm>
            <a:off x="5208588" y="4305300"/>
            <a:ext cx="225425" cy="606425"/>
          </a:xfrm>
          <a:custGeom>
            <a:avLst/>
            <a:gdLst>
              <a:gd name="T0" fmla="*/ 0 w 142"/>
              <a:gd name="T1" fmla="*/ 0 h 382"/>
              <a:gd name="T2" fmla="*/ 2147483647 w 142"/>
              <a:gd name="T3" fmla="*/ 2147483647 h 382"/>
              <a:gd name="T4" fmla="*/ 2147483647 w 142"/>
              <a:gd name="T5" fmla="*/ 2147483647 h 382"/>
              <a:gd name="T6" fmla="*/ 2147483647 w 142"/>
              <a:gd name="T7" fmla="*/ 2147483647 h 382"/>
              <a:gd name="T8" fmla="*/ 2147483647 w 142"/>
              <a:gd name="T9" fmla="*/ 2147483647 h 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382"/>
              <a:gd name="T17" fmla="*/ 142 w 142"/>
              <a:gd name="T18" fmla="*/ 382 h 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382">
                <a:moveTo>
                  <a:pt x="0" y="0"/>
                </a:moveTo>
                <a:cubicBezTo>
                  <a:pt x="8" y="46"/>
                  <a:pt x="41" y="215"/>
                  <a:pt x="54" y="278"/>
                </a:cubicBezTo>
                <a:cubicBezTo>
                  <a:pt x="67" y="341"/>
                  <a:pt x="73" y="382"/>
                  <a:pt x="81" y="379"/>
                </a:cubicBezTo>
                <a:cubicBezTo>
                  <a:pt x="89" y="376"/>
                  <a:pt x="91" y="314"/>
                  <a:pt x="101" y="257"/>
                </a:cubicBezTo>
                <a:cubicBezTo>
                  <a:pt x="111" y="200"/>
                  <a:pt x="134" y="80"/>
                  <a:pt x="142" y="34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3" name="Freeform 153"/>
          <p:cNvSpPr>
            <a:spLocks/>
          </p:cNvSpPr>
          <p:nvPr/>
        </p:nvSpPr>
        <p:spPr bwMode="auto">
          <a:xfrm>
            <a:off x="2276475" y="584200"/>
            <a:ext cx="500063" cy="315913"/>
          </a:xfrm>
          <a:custGeom>
            <a:avLst/>
            <a:gdLst>
              <a:gd name="T0" fmla="*/ 0 w 315"/>
              <a:gd name="T1" fmla="*/ 2147483647 h 199"/>
              <a:gd name="T2" fmla="*/ 2147483647 w 315"/>
              <a:gd name="T3" fmla="*/ 2147483647 h 199"/>
              <a:gd name="T4" fmla="*/ 2147483647 w 315"/>
              <a:gd name="T5" fmla="*/ 2147483647 h 199"/>
              <a:gd name="T6" fmla="*/ 0 60000 65536"/>
              <a:gd name="T7" fmla="*/ 0 60000 65536"/>
              <a:gd name="T8" fmla="*/ 0 60000 65536"/>
              <a:gd name="T9" fmla="*/ 0 w 315"/>
              <a:gd name="T10" fmla="*/ 0 h 199"/>
              <a:gd name="T11" fmla="*/ 315 w 315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99">
                <a:moveTo>
                  <a:pt x="0" y="125"/>
                </a:moveTo>
                <a:cubicBezTo>
                  <a:pt x="33" y="64"/>
                  <a:pt x="61" y="0"/>
                  <a:pt x="113" y="12"/>
                </a:cubicBezTo>
                <a:cubicBezTo>
                  <a:pt x="165" y="24"/>
                  <a:pt x="273" y="160"/>
                  <a:pt x="315" y="199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4" name="Text Box 154"/>
          <p:cNvSpPr txBox="1">
            <a:spLocks noChangeArrowheads="1"/>
          </p:cNvSpPr>
          <p:nvPr/>
        </p:nvSpPr>
        <p:spPr bwMode="auto">
          <a:xfrm>
            <a:off x="1060450" y="39989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5" name="Text Box 155"/>
          <p:cNvSpPr txBox="1">
            <a:spLocks noChangeArrowheads="1"/>
          </p:cNvSpPr>
          <p:nvPr/>
        </p:nvSpPr>
        <p:spPr bwMode="auto">
          <a:xfrm>
            <a:off x="5594350" y="395446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3060700" y="4043363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убывает</a:t>
            </a:r>
          </a:p>
        </p:txBody>
      </p:sp>
      <p:sp>
        <p:nvSpPr>
          <p:cNvPr id="13363" name="Line 160"/>
          <p:cNvSpPr>
            <a:spLocks noChangeShapeType="1"/>
          </p:cNvSpPr>
          <p:nvPr/>
        </p:nvSpPr>
        <p:spPr bwMode="auto">
          <a:xfrm flipH="1" flipV="1">
            <a:off x="4616450" y="895350"/>
            <a:ext cx="46038" cy="440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64" name="Rectangle 161"/>
          <p:cNvSpPr>
            <a:spLocks noChangeArrowheads="1"/>
          </p:cNvSpPr>
          <p:nvPr/>
        </p:nvSpPr>
        <p:spPr bwMode="auto">
          <a:xfrm>
            <a:off x="1549400" y="0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Построить эскиз графика функции, зная, что</a:t>
            </a:r>
          </a:p>
        </p:txBody>
      </p:sp>
      <p:sp>
        <p:nvSpPr>
          <p:cNvPr id="13365" name="Text Box 68"/>
          <p:cNvSpPr txBox="1">
            <a:spLocks noChangeArrowheads="1"/>
          </p:cNvSpPr>
          <p:nvPr/>
        </p:nvSpPr>
        <p:spPr bwMode="auto">
          <a:xfrm>
            <a:off x="4305300" y="40640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ru-RU" sz="1800"/>
          </a:p>
        </p:txBody>
      </p:sp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482600" y="5340350"/>
          <a:ext cx="7128193" cy="1366520"/>
        </p:xfrm>
        <a:graphic>
          <a:graphicData uri="http://schemas.openxmlformats.org/drawingml/2006/table">
            <a:tbl>
              <a:tblPr/>
              <a:tblGrid>
                <a:gridCol w="1187908"/>
                <a:gridCol w="1187908"/>
                <a:gridCol w="1187908"/>
                <a:gridCol w="1187908"/>
                <a:gridCol w="1187908"/>
                <a:gridCol w="1188653"/>
              </a:tblGrid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6" name="Object 69"/>
          <p:cNvGraphicFramePr>
            <a:graphicFrameLocks noChangeAspect="1"/>
          </p:cNvGraphicFramePr>
          <p:nvPr/>
        </p:nvGraphicFramePr>
        <p:xfrm>
          <a:off x="2038350" y="5384800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Формула" r:id="rId7" imgW="545626" imgH="215713" progId="Equation.3">
                  <p:embed/>
                </p:oleObj>
              </mc:Choice>
              <mc:Fallback>
                <p:oleObj name="Формула" r:id="rId7" imgW="545626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384800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8"/>
          <p:cNvGraphicFramePr>
            <a:graphicFrameLocks noChangeAspect="1"/>
          </p:cNvGraphicFramePr>
          <p:nvPr/>
        </p:nvGraphicFramePr>
        <p:xfrm>
          <a:off x="4394200" y="5340350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Формула" r:id="rId9" imgW="393359" imgH="215713" progId="Equation.3">
                  <p:embed/>
                </p:oleObj>
              </mc:Choice>
              <mc:Fallback>
                <p:oleObj name="Формула" r:id="rId9" imgW="393359" imgH="2157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340350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7"/>
          <p:cNvGraphicFramePr>
            <a:graphicFrameLocks noChangeAspect="1"/>
          </p:cNvGraphicFramePr>
          <p:nvPr/>
        </p:nvGraphicFramePr>
        <p:xfrm>
          <a:off x="6750050" y="534035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Формула" r:id="rId11" imgW="418918" imgH="215806" progId="Equation.3">
                  <p:embed/>
                </p:oleObj>
              </mc:Choice>
              <mc:Fallback>
                <p:oleObj name="Формула" r:id="rId11" imgW="418918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34035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6"/>
          <p:cNvGraphicFramePr>
            <a:graphicFrameLocks noChangeAspect="1"/>
          </p:cNvGraphicFramePr>
          <p:nvPr/>
        </p:nvGraphicFramePr>
        <p:xfrm>
          <a:off x="971550" y="5829300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Формула" r:id="rId13" imgW="355292" imgH="215713" progId="Equation.3">
                  <p:embed/>
                </p:oleObj>
              </mc:Choice>
              <mc:Fallback>
                <p:oleObj name="Формула" r:id="rId13" imgW="355292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29300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5"/>
          <p:cNvGraphicFramePr>
            <a:graphicFrameLocks noChangeAspect="1"/>
          </p:cNvGraphicFramePr>
          <p:nvPr/>
        </p:nvGraphicFramePr>
        <p:xfrm>
          <a:off x="882650" y="6184900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Формула" r:id="rId15" imgW="330057" imgH="215806" progId="Equation.3">
                  <p:embed/>
                </p:oleObj>
              </mc:Choice>
              <mc:Fallback>
                <p:oleObj name="Формула" r:id="rId15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6184900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03" name="AutoShape 64"/>
          <p:cNvCxnSpPr>
            <a:cxnSpLocks noChangeShapeType="1"/>
          </p:cNvCxnSpPr>
          <p:nvPr/>
        </p:nvCxnSpPr>
        <p:spPr bwMode="auto">
          <a:xfrm flipV="1">
            <a:off x="68389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4" name="AutoShape 63"/>
          <p:cNvCxnSpPr>
            <a:cxnSpLocks noChangeShapeType="1"/>
          </p:cNvCxnSpPr>
          <p:nvPr/>
        </p:nvCxnSpPr>
        <p:spPr bwMode="auto">
          <a:xfrm>
            <a:off x="4483100" y="6229350"/>
            <a:ext cx="38100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5" name="AutoShape 62"/>
          <p:cNvCxnSpPr>
            <a:cxnSpLocks noChangeShapeType="1"/>
          </p:cNvCxnSpPr>
          <p:nvPr/>
        </p:nvCxnSpPr>
        <p:spPr bwMode="auto">
          <a:xfrm flipV="1">
            <a:off x="21272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40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4438650" y="4895850"/>
            <a:ext cx="35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0" name="TextBox 83"/>
          <p:cNvSpPr txBox="1">
            <a:spLocks noChangeArrowheads="1"/>
          </p:cNvSpPr>
          <p:nvPr/>
        </p:nvSpPr>
        <p:spPr bwMode="auto">
          <a:xfrm>
            <a:off x="4883150" y="4718050"/>
            <a:ext cx="48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  <a:r>
              <a:rPr lang="ru-RU" sz="1600"/>
              <a:t>4</a:t>
            </a:r>
            <a:endParaRPr lang="uk-UA" sz="1600"/>
          </a:p>
        </p:txBody>
      </p:sp>
      <p:sp>
        <p:nvSpPr>
          <p:cNvPr id="13411" name="Місце для номера слайда 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855B7-9E65-4582-BEA2-06AF7DE08381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" grpId="0" animBg="1"/>
      <p:bldP spid="76918" grpId="0" animBg="1"/>
      <p:bldP spid="76952" grpId="0" animBg="1"/>
      <p:bldP spid="76952" grpId="1" animBg="1"/>
      <p:bldP spid="76953" grpId="0" animBg="1"/>
      <p:bldP spid="76953" grpId="1" animBg="1"/>
      <p:bldP spid="76954" grpId="0"/>
      <p:bldP spid="769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"/>
          <p:cNvSpPr>
            <a:spLocks noChangeShapeType="1"/>
          </p:cNvSpPr>
          <p:nvPr/>
        </p:nvSpPr>
        <p:spPr bwMode="auto">
          <a:xfrm>
            <a:off x="5768975" y="1827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-184150" y="2051050"/>
            <a:ext cx="91440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5337175" y="18986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6056313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677703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749617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>
            <a:off x="82169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8" name="Line 11"/>
          <p:cNvSpPr>
            <a:spLocks noChangeShapeType="1"/>
          </p:cNvSpPr>
          <p:nvPr/>
        </p:nvSpPr>
        <p:spPr bwMode="auto">
          <a:xfrm>
            <a:off x="4464050" y="132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4464050" y="2763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4464050" y="3482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4464050" y="4203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3895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317658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2455863" y="1827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1736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10160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087438" y="4564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8" name="Text Box 67"/>
          <p:cNvSpPr txBox="1">
            <a:spLocks noChangeArrowheads="1"/>
          </p:cNvSpPr>
          <p:nvPr/>
        </p:nvSpPr>
        <p:spPr bwMode="auto">
          <a:xfrm>
            <a:off x="8572500" y="213995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ru-RU" sz="1800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>
            <a:off x="5192713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40" name="Text Box 70"/>
          <p:cNvSpPr txBox="1">
            <a:spLocks noChangeArrowheads="1"/>
          </p:cNvSpPr>
          <p:nvPr/>
        </p:nvSpPr>
        <p:spPr bwMode="auto">
          <a:xfrm>
            <a:off x="59848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ru-RU" sz="1800"/>
          </a:p>
        </p:txBody>
      </p:sp>
      <p:sp>
        <p:nvSpPr>
          <p:cNvPr id="13341" name="Text Box 71"/>
          <p:cNvSpPr txBox="1">
            <a:spLocks noChangeArrowheads="1"/>
          </p:cNvSpPr>
          <p:nvPr/>
        </p:nvSpPr>
        <p:spPr bwMode="auto">
          <a:xfrm>
            <a:off x="66325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ru-RU" sz="1800"/>
          </a:p>
        </p:txBody>
      </p:sp>
      <p:sp>
        <p:nvSpPr>
          <p:cNvPr id="13342" name="Text Box 72"/>
          <p:cNvSpPr txBox="1">
            <a:spLocks noChangeArrowheads="1"/>
          </p:cNvSpPr>
          <p:nvPr/>
        </p:nvSpPr>
        <p:spPr bwMode="auto">
          <a:xfrm>
            <a:off x="7353300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ru-RU" sz="1800"/>
          </a:p>
        </p:txBody>
      </p: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8072438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ru-RU" sz="1800"/>
          </a:p>
        </p:txBody>
      </p:sp>
      <p:sp>
        <p:nvSpPr>
          <p:cNvPr id="13344" name="Text Box 74"/>
          <p:cNvSpPr txBox="1">
            <a:spLocks noChangeArrowheads="1"/>
          </p:cNvSpPr>
          <p:nvPr/>
        </p:nvSpPr>
        <p:spPr bwMode="auto">
          <a:xfrm>
            <a:off x="3824288" y="139541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3084513" y="141446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6" name="Text Box 77"/>
          <p:cNvSpPr txBox="1">
            <a:spLocks noChangeArrowheads="1"/>
          </p:cNvSpPr>
          <p:nvPr/>
        </p:nvSpPr>
        <p:spPr bwMode="auto">
          <a:xfrm>
            <a:off x="1644650" y="1343025"/>
            <a:ext cx="3873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-4</a:t>
            </a:r>
            <a:endParaRPr lang="ru-RU" sz="1800"/>
          </a:p>
        </p:txBody>
      </p:sp>
      <p:sp>
        <p:nvSpPr>
          <p:cNvPr id="13347" name="Text Box 79"/>
          <p:cNvSpPr txBox="1">
            <a:spLocks noChangeArrowheads="1"/>
          </p:cNvSpPr>
          <p:nvPr/>
        </p:nvSpPr>
        <p:spPr bwMode="auto">
          <a:xfrm>
            <a:off x="4884738" y="25669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8" name="Text Box 80"/>
          <p:cNvSpPr txBox="1">
            <a:spLocks noChangeArrowheads="1"/>
          </p:cNvSpPr>
          <p:nvPr/>
        </p:nvSpPr>
        <p:spPr bwMode="auto">
          <a:xfrm>
            <a:off x="4884738" y="32146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9" name="Text Box 83"/>
          <p:cNvSpPr txBox="1">
            <a:spLocks noChangeArrowheads="1"/>
          </p:cNvSpPr>
          <p:nvPr/>
        </p:nvSpPr>
        <p:spPr bwMode="auto">
          <a:xfrm>
            <a:off x="4811713" y="1054100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50" name="Text Box 90"/>
          <p:cNvSpPr txBox="1">
            <a:spLocks noChangeArrowheads="1"/>
          </p:cNvSpPr>
          <p:nvPr/>
        </p:nvSpPr>
        <p:spPr bwMode="auto">
          <a:xfrm>
            <a:off x="2312988" y="13684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-3</a:t>
            </a:r>
          </a:p>
        </p:txBody>
      </p:sp>
      <p:sp>
        <p:nvSpPr>
          <p:cNvPr id="13351" name="Text Box 91"/>
          <p:cNvSpPr txBox="1">
            <a:spLocks noChangeArrowheads="1"/>
          </p:cNvSpPr>
          <p:nvPr/>
        </p:nvSpPr>
        <p:spPr bwMode="auto">
          <a:xfrm>
            <a:off x="923925" y="13938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-5</a:t>
            </a:r>
            <a:endParaRPr lang="ru-RU" b="1"/>
          </a:p>
        </p:txBody>
      </p:sp>
      <p:sp>
        <p:nvSpPr>
          <p:cNvPr id="76916" name="Line 116"/>
          <p:cNvSpPr>
            <a:spLocks noChangeShapeType="1"/>
          </p:cNvSpPr>
          <p:nvPr/>
        </p:nvSpPr>
        <p:spPr bwMode="auto">
          <a:xfrm>
            <a:off x="2430463" y="576263"/>
            <a:ext cx="46037" cy="367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18" name="Line 118"/>
          <p:cNvSpPr>
            <a:spLocks noChangeShapeType="1"/>
          </p:cNvSpPr>
          <p:nvPr/>
        </p:nvSpPr>
        <p:spPr bwMode="auto">
          <a:xfrm>
            <a:off x="5337175" y="603250"/>
            <a:ext cx="0" cy="431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54" name="Text Box 132"/>
          <p:cNvSpPr txBox="1">
            <a:spLocks noChangeArrowheads="1"/>
          </p:cNvSpPr>
          <p:nvPr/>
        </p:nvSpPr>
        <p:spPr bwMode="auto">
          <a:xfrm>
            <a:off x="4394200" y="2051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  <a:endParaRPr lang="ru-RU" b="1"/>
          </a:p>
        </p:txBody>
      </p:sp>
      <p:sp>
        <p:nvSpPr>
          <p:cNvPr id="76934" name="Freeform 134"/>
          <p:cNvSpPr>
            <a:spLocks/>
          </p:cNvSpPr>
          <p:nvPr/>
        </p:nvSpPr>
        <p:spPr bwMode="auto">
          <a:xfrm>
            <a:off x="1016000" y="561975"/>
            <a:ext cx="1439863" cy="3568700"/>
          </a:xfrm>
          <a:custGeom>
            <a:avLst/>
            <a:gdLst>
              <a:gd name="T0" fmla="*/ 0 w 907"/>
              <a:gd name="T1" fmla="*/ 2147483647 h 2248"/>
              <a:gd name="T2" fmla="*/ 2147483647 w 907"/>
              <a:gd name="T3" fmla="*/ 2147483647 h 2248"/>
              <a:gd name="T4" fmla="*/ 2147483647 w 907"/>
              <a:gd name="T5" fmla="*/ 2147483647 h 2248"/>
              <a:gd name="T6" fmla="*/ 2147483647 w 907"/>
              <a:gd name="T7" fmla="*/ 2147483647 h 2248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2248"/>
              <a:gd name="T14" fmla="*/ 907 w 907"/>
              <a:gd name="T15" fmla="*/ 2248 h 2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2248">
                <a:moveTo>
                  <a:pt x="0" y="2248"/>
                </a:moveTo>
                <a:cubicBezTo>
                  <a:pt x="151" y="1775"/>
                  <a:pt x="324" y="1282"/>
                  <a:pt x="454" y="933"/>
                </a:cubicBezTo>
                <a:cubicBezTo>
                  <a:pt x="584" y="584"/>
                  <a:pt x="708" y="302"/>
                  <a:pt x="783" y="151"/>
                </a:cubicBezTo>
                <a:cubicBezTo>
                  <a:pt x="858" y="0"/>
                  <a:pt x="881" y="52"/>
                  <a:pt x="907" y="2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6949" name="Object 149"/>
          <p:cNvGraphicFramePr>
            <a:graphicFrameLocks noChangeAspect="1"/>
          </p:cNvGraphicFramePr>
          <p:nvPr/>
        </p:nvGraphicFramePr>
        <p:xfrm>
          <a:off x="1816100" y="4362450"/>
          <a:ext cx="1304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Формула" r:id="rId3" imgW="583920" imgH="215640" progId="Equation.3">
                  <p:embed/>
                </p:oleObj>
              </mc:Choice>
              <mc:Fallback>
                <p:oleObj name="Формула" r:id="rId3" imgW="583920" imgH="21564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362450"/>
                        <a:ext cx="1304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50" name="Object 150"/>
          <p:cNvGraphicFramePr>
            <a:graphicFrameLocks noChangeAspect="1"/>
          </p:cNvGraphicFramePr>
          <p:nvPr/>
        </p:nvGraphicFramePr>
        <p:xfrm>
          <a:off x="5772150" y="4362450"/>
          <a:ext cx="27289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Формула" r:id="rId5" imgW="1511280" imgH="419040" progId="Equation.3">
                  <p:embed/>
                </p:oleObj>
              </mc:Choice>
              <mc:Fallback>
                <p:oleObj name="Формула" r:id="rId5" imgW="1511280" imgH="4190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362450"/>
                        <a:ext cx="27289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952" name="Freeform 152"/>
          <p:cNvSpPr>
            <a:spLocks/>
          </p:cNvSpPr>
          <p:nvPr/>
        </p:nvSpPr>
        <p:spPr bwMode="auto">
          <a:xfrm>
            <a:off x="5208588" y="4305300"/>
            <a:ext cx="225425" cy="606425"/>
          </a:xfrm>
          <a:custGeom>
            <a:avLst/>
            <a:gdLst>
              <a:gd name="T0" fmla="*/ 0 w 142"/>
              <a:gd name="T1" fmla="*/ 0 h 382"/>
              <a:gd name="T2" fmla="*/ 2147483647 w 142"/>
              <a:gd name="T3" fmla="*/ 2147483647 h 382"/>
              <a:gd name="T4" fmla="*/ 2147483647 w 142"/>
              <a:gd name="T5" fmla="*/ 2147483647 h 382"/>
              <a:gd name="T6" fmla="*/ 2147483647 w 142"/>
              <a:gd name="T7" fmla="*/ 2147483647 h 382"/>
              <a:gd name="T8" fmla="*/ 2147483647 w 142"/>
              <a:gd name="T9" fmla="*/ 2147483647 h 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382"/>
              <a:gd name="T17" fmla="*/ 142 w 142"/>
              <a:gd name="T18" fmla="*/ 382 h 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382">
                <a:moveTo>
                  <a:pt x="0" y="0"/>
                </a:moveTo>
                <a:cubicBezTo>
                  <a:pt x="8" y="46"/>
                  <a:pt x="41" y="215"/>
                  <a:pt x="54" y="278"/>
                </a:cubicBezTo>
                <a:cubicBezTo>
                  <a:pt x="67" y="341"/>
                  <a:pt x="73" y="382"/>
                  <a:pt x="81" y="379"/>
                </a:cubicBezTo>
                <a:cubicBezTo>
                  <a:pt x="89" y="376"/>
                  <a:pt x="91" y="314"/>
                  <a:pt x="101" y="257"/>
                </a:cubicBezTo>
                <a:cubicBezTo>
                  <a:pt x="111" y="200"/>
                  <a:pt x="134" y="80"/>
                  <a:pt x="142" y="34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3" name="Freeform 153"/>
          <p:cNvSpPr>
            <a:spLocks/>
          </p:cNvSpPr>
          <p:nvPr/>
        </p:nvSpPr>
        <p:spPr bwMode="auto">
          <a:xfrm>
            <a:off x="2276475" y="584200"/>
            <a:ext cx="500063" cy="315913"/>
          </a:xfrm>
          <a:custGeom>
            <a:avLst/>
            <a:gdLst>
              <a:gd name="T0" fmla="*/ 0 w 315"/>
              <a:gd name="T1" fmla="*/ 2147483647 h 199"/>
              <a:gd name="T2" fmla="*/ 2147483647 w 315"/>
              <a:gd name="T3" fmla="*/ 2147483647 h 199"/>
              <a:gd name="T4" fmla="*/ 2147483647 w 315"/>
              <a:gd name="T5" fmla="*/ 2147483647 h 199"/>
              <a:gd name="T6" fmla="*/ 0 60000 65536"/>
              <a:gd name="T7" fmla="*/ 0 60000 65536"/>
              <a:gd name="T8" fmla="*/ 0 60000 65536"/>
              <a:gd name="T9" fmla="*/ 0 w 315"/>
              <a:gd name="T10" fmla="*/ 0 h 199"/>
              <a:gd name="T11" fmla="*/ 315 w 315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99">
                <a:moveTo>
                  <a:pt x="0" y="125"/>
                </a:moveTo>
                <a:cubicBezTo>
                  <a:pt x="33" y="64"/>
                  <a:pt x="61" y="0"/>
                  <a:pt x="113" y="12"/>
                </a:cubicBezTo>
                <a:cubicBezTo>
                  <a:pt x="165" y="24"/>
                  <a:pt x="273" y="160"/>
                  <a:pt x="315" y="199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4" name="Text Box 154"/>
          <p:cNvSpPr txBox="1">
            <a:spLocks noChangeArrowheads="1"/>
          </p:cNvSpPr>
          <p:nvPr/>
        </p:nvSpPr>
        <p:spPr bwMode="auto">
          <a:xfrm>
            <a:off x="1060450" y="39989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5" name="Text Box 155"/>
          <p:cNvSpPr txBox="1">
            <a:spLocks noChangeArrowheads="1"/>
          </p:cNvSpPr>
          <p:nvPr/>
        </p:nvSpPr>
        <p:spPr bwMode="auto">
          <a:xfrm>
            <a:off x="5594350" y="395446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3060700" y="4043363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убывает</a:t>
            </a:r>
          </a:p>
        </p:txBody>
      </p:sp>
      <p:sp>
        <p:nvSpPr>
          <p:cNvPr id="13363" name="Line 160"/>
          <p:cNvSpPr>
            <a:spLocks noChangeShapeType="1"/>
          </p:cNvSpPr>
          <p:nvPr/>
        </p:nvSpPr>
        <p:spPr bwMode="auto">
          <a:xfrm flipH="1" flipV="1">
            <a:off x="4616450" y="895350"/>
            <a:ext cx="46038" cy="440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64" name="Rectangle 161"/>
          <p:cNvSpPr>
            <a:spLocks noChangeArrowheads="1"/>
          </p:cNvSpPr>
          <p:nvPr/>
        </p:nvSpPr>
        <p:spPr bwMode="auto">
          <a:xfrm>
            <a:off x="1549400" y="0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Построить эскиз графика функции, зная, что</a:t>
            </a:r>
          </a:p>
        </p:txBody>
      </p:sp>
      <p:sp>
        <p:nvSpPr>
          <p:cNvPr id="13365" name="Text Box 68"/>
          <p:cNvSpPr txBox="1">
            <a:spLocks noChangeArrowheads="1"/>
          </p:cNvSpPr>
          <p:nvPr/>
        </p:nvSpPr>
        <p:spPr bwMode="auto">
          <a:xfrm>
            <a:off x="4305300" y="40640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ru-RU" sz="1800"/>
          </a:p>
        </p:txBody>
      </p:sp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482600" y="5340350"/>
          <a:ext cx="7128193" cy="1366520"/>
        </p:xfrm>
        <a:graphic>
          <a:graphicData uri="http://schemas.openxmlformats.org/drawingml/2006/table">
            <a:tbl>
              <a:tblPr/>
              <a:tblGrid>
                <a:gridCol w="1187908"/>
                <a:gridCol w="1187908"/>
                <a:gridCol w="1187908"/>
                <a:gridCol w="1187908"/>
                <a:gridCol w="1187908"/>
                <a:gridCol w="1188653"/>
              </a:tblGrid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6" name="Object 69"/>
          <p:cNvGraphicFramePr>
            <a:graphicFrameLocks noChangeAspect="1"/>
          </p:cNvGraphicFramePr>
          <p:nvPr/>
        </p:nvGraphicFramePr>
        <p:xfrm>
          <a:off x="2038350" y="5384800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Формула" r:id="rId7" imgW="545626" imgH="215713" progId="Equation.3">
                  <p:embed/>
                </p:oleObj>
              </mc:Choice>
              <mc:Fallback>
                <p:oleObj name="Формула" r:id="rId7" imgW="545626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384800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8"/>
          <p:cNvGraphicFramePr>
            <a:graphicFrameLocks noChangeAspect="1"/>
          </p:cNvGraphicFramePr>
          <p:nvPr/>
        </p:nvGraphicFramePr>
        <p:xfrm>
          <a:off x="4394200" y="5340350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Формула" r:id="rId9" imgW="393359" imgH="215713" progId="Equation.3">
                  <p:embed/>
                </p:oleObj>
              </mc:Choice>
              <mc:Fallback>
                <p:oleObj name="Формула" r:id="rId9" imgW="393359" imgH="2157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340350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7"/>
          <p:cNvGraphicFramePr>
            <a:graphicFrameLocks noChangeAspect="1"/>
          </p:cNvGraphicFramePr>
          <p:nvPr/>
        </p:nvGraphicFramePr>
        <p:xfrm>
          <a:off x="6750050" y="534035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Формула" r:id="rId11" imgW="418918" imgH="215806" progId="Equation.3">
                  <p:embed/>
                </p:oleObj>
              </mc:Choice>
              <mc:Fallback>
                <p:oleObj name="Формула" r:id="rId11" imgW="418918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34035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6"/>
          <p:cNvGraphicFramePr>
            <a:graphicFrameLocks noChangeAspect="1"/>
          </p:cNvGraphicFramePr>
          <p:nvPr/>
        </p:nvGraphicFramePr>
        <p:xfrm>
          <a:off x="971550" y="5829300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Формула" r:id="rId13" imgW="355292" imgH="215713" progId="Equation.3">
                  <p:embed/>
                </p:oleObj>
              </mc:Choice>
              <mc:Fallback>
                <p:oleObj name="Формула" r:id="rId13" imgW="355292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29300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5"/>
          <p:cNvGraphicFramePr>
            <a:graphicFrameLocks noChangeAspect="1"/>
          </p:cNvGraphicFramePr>
          <p:nvPr/>
        </p:nvGraphicFramePr>
        <p:xfrm>
          <a:off x="882650" y="6184900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Формула" r:id="rId15" imgW="330057" imgH="215806" progId="Equation.3">
                  <p:embed/>
                </p:oleObj>
              </mc:Choice>
              <mc:Fallback>
                <p:oleObj name="Формула" r:id="rId15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6184900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03" name="AutoShape 64"/>
          <p:cNvCxnSpPr>
            <a:cxnSpLocks noChangeShapeType="1"/>
          </p:cNvCxnSpPr>
          <p:nvPr/>
        </p:nvCxnSpPr>
        <p:spPr bwMode="auto">
          <a:xfrm flipV="1">
            <a:off x="68389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4" name="AutoShape 63"/>
          <p:cNvCxnSpPr>
            <a:cxnSpLocks noChangeShapeType="1"/>
          </p:cNvCxnSpPr>
          <p:nvPr/>
        </p:nvCxnSpPr>
        <p:spPr bwMode="auto">
          <a:xfrm>
            <a:off x="4483100" y="6229350"/>
            <a:ext cx="38100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5" name="AutoShape 62"/>
          <p:cNvCxnSpPr>
            <a:cxnSpLocks noChangeShapeType="1"/>
          </p:cNvCxnSpPr>
          <p:nvPr/>
        </p:nvCxnSpPr>
        <p:spPr bwMode="auto">
          <a:xfrm flipV="1">
            <a:off x="21272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40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4438650" y="4895850"/>
            <a:ext cx="35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0" name="TextBox 83"/>
          <p:cNvSpPr txBox="1">
            <a:spLocks noChangeArrowheads="1"/>
          </p:cNvSpPr>
          <p:nvPr/>
        </p:nvSpPr>
        <p:spPr bwMode="auto">
          <a:xfrm>
            <a:off x="4883150" y="4718050"/>
            <a:ext cx="48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  <a:r>
              <a:rPr lang="ru-RU" sz="1600"/>
              <a:t>4</a:t>
            </a:r>
            <a:endParaRPr lang="uk-UA" sz="1600"/>
          </a:p>
        </p:txBody>
      </p:sp>
      <p:sp>
        <p:nvSpPr>
          <p:cNvPr id="13411" name="Місце для номера слайда 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855B7-9E65-4582-BEA2-06AF7DE08381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" grpId="0" animBg="1"/>
      <p:bldP spid="76918" grpId="0" animBg="1"/>
      <p:bldP spid="76934" grpId="0" animBg="1"/>
      <p:bldP spid="76952" grpId="0" animBg="1"/>
      <p:bldP spid="76952" grpId="1" animBg="1"/>
      <p:bldP spid="76953" grpId="0" animBg="1"/>
      <p:bldP spid="76953" grpId="1" animBg="1"/>
      <p:bldP spid="76954" grpId="0"/>
      <p:bldP spid="769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"/>
          <p:cNvSpPr>
            <a:spLocks noChangeShapeType="1"/>
          </p:cNvSpPr>
          <p:nvPr/>
        </p:nvSpPr>
        <p:spPr bwMode="auto">
          <a:xfrm>
            <a:off x="5768975" y="1827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-184150" y="2051050"/>
            <a:ext cx="91440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5337175" y="18986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6056313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677703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749617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>
            <a:off x="82169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8" name="Line 11"/>
          <p:cNvSpPr>
            <a:spLocks noChangeShapeType="1"/>
          </p:cNvSpPr>
          <p:nvPr/>
        </p:nvSpPr>
        <p:spPr bwMode="auto">
          <a:xfrm>
            <a:off x="4464050" y="132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4464050" y="2763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4464050" y="3482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4464050" y="4203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3895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317658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2455863" y="1827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1736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10160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087438" y="4564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8" name="Text Box 67"/>
          <p:cNvSpPr txBox="1">
            <a:spLocks noChangeArrowheads="1"/>
          </p:cNvSpPr>
          <p:nvPr/>
        </p:nvSpPr>
        <p:spPr bwMode="auto">
          <a:xfrm>
            <a:off x="8572500" y="213995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ru-RU" sz="1800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>
            <a:off x="5192713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40" name="Text Box 70"/>
          <p:cNvSpPr txBox="1">
            <a:spLocks noChangeArrowheads="1"/>
          </p:cNvSpPr>
          <p:nvPr/>
        </p:nvSpPr>
        <p:spPr bwMode="auto">
          <a:xfrm>
            <a:off x="59848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ru-RU" sz="1800"/>
          </a:p>
        </p:txBody>
      </p:sp>
      <p:sp>
        <p:nvSpPr>
          <p:cNvPr id="13341" name="Text Box 71"/>
          <p:cNvSpPr txBox="1">
            <a:spLocks noChangeArrowheads="1"/>
          </p:cNvSpPr>
          <p:nvPr/>
        </p:nvSpPr>
        <p:spPr bwMode="auto">
          <a:xfrm>
            <a:off x="66325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ru-RU" sz="1800"/>
          </a:p>
        </p:txBody>
      </p:sp>
      <p:sp>
        <p:nvSpPr>
          <p:cNvPr id="13342" name="Text Box 72"/>
          <p:cNvSpPr txBox="1">
            <a:spLocks noChangeArrowheads="1"/>
          </p:cNvSpPr>
          <p:nvPr/>
        </p:nvSpPr>
        <p:spPr bwMode="auto">
          <a:xfrm>
            <a:off x="7353300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ru-RU" sz="1800"/>
          </a:p>
        </p:txBody>
      </p: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8072438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ru-RU" sz="1800"/>
          </a:p>
        </p:txBody>
      </p:sp>
      <p:sp>
        <p:nvSpPr>
          <p:cNvPr id="13344" name="Text Box 74"/>
          <p:cNvSpPr txBox="1">
            <a:spLocks noChangeArrowheads="1"/>
          </p:cNvSpPr>
          <p:nvPr/>
        </p:nvSpPr>
        <p:spPr bwMode="auto">
          <a:xfrm>
            <a:off x="3824288" y="139541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3084513" y="141446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6" name="Text Box 77"/>
          <p:cNvSpPr txBox="1">
            <a:spLocks noChangeArrowheads="1"/>
          </p:cNvSpPr>
          <p:nvPr/>
        </p:nvSpPr>
        <p:spPr bwMode="auto">
          <a:xfrm>
            <a:off x="1644650" y="1343025"/>
            <a:ext cx="3873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-4</a:t>
            </a:r>
            <a:endParaRPr lang="ru-RU" sz="1800"/>
          </a:p>
        </p:txBody>
      </p:sp>
      <p:sp>
        <p:nvSpPr>
          <p:cNvPr id="13347" name="Text Box 79"/>
          <p:cNvSpPr txBox="1">
            <a:spLocks noChangeArrowheads="1"/>
          </p:cNvSpPr>
          <p:nvPr/>
        </p:nvSpPr>
        <p:spPr bwMode="auto">
          <a:xfrm>
            <a:off x="4884738" y="25669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8" name="Text Box 80"/>
          <p:cNvSpPr txBox="1">
            <a:spLocks noChangeArrowheads="1"/>
          </p:cNvSpPr>
          <p:nvPr/>
        </p:nvSpPr>
        <p:spPr bwMode="auto">
          <a:xfrm>
            <a:off x="4884738" y="32146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9" name="Text Box 83"/>
          <p:cNvSpPr txBox="1">
            <a:spLocks noChangeArrowheads="1"/>
          </p:cNvSpPr>
          <p:nvPr/>
        </p:nvSpPr>
        <p:spPr bwMode="auto">
          <a:xfrm>
            <a:off x="4811713" y="1054100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50" name="Text Box 90"/>
          <p:cNvSpPr txBox="1">
            <a:spLocks noChangeArrowheads="1"/>
          </p:cNvSpPr>
          <p:nvPr/>
        </p:nvSpPr>
        <p:spPr bwMode="auto">
          <a:xfrm>
            <a:off x="2312988" y="13684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-3</a:t>
            </a:r>
          </a:p>
        </p:txBody>
      </p:sp>
      <p:sp>
        <p:nvSpPr>
          <p:cNvPr id="13351" name="Text Box 91"/>
          <p:cNvSpPr txBox="1">
            <a:spLocks noChangeArrowheads="1"/>
          </p:cNvSpPr>
          <p:nvPr/>
        </p:nvSpPr>
        <p:spPr bwMode="auto">
          <a:xfrm>
            <a:off x="923925" y="13938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-5</a:t>
            </a:r>
            <a:endParaRPr lang="ru-RU" b="1"/>
          </a:p>
        </p:txBody>
      </p:sp>
      <p:sp>
        <p:nvSpPr>
          <p:cNvPr id="76916" name="Line 116"/>
          <p:cNvSpPr>
            <a:spLocks noChangeShapeType="1"/>
          </p:cNvSpPr>
          <p:nvPr/>
        </p:nvSpPr>
        <p:spPr bwMode="auto">
          <a:xfrm>
            <a:off x="2430463" y="576263"/>
            <a:ext cx="46037" cy="367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18" name="Line 118"/>
          <p:cNvSpPr>
            <a:spLocks noChangeShapeType="1"/>
          </p:cNvSpPr>
          <p:nvPr/>
        </p:nvSpPr>
        <p:spPr bwMode="auto">
          <a:xfrm>
            <a:off x="5337175" y="603250"/>
            <a:ext cx="0" cy="431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54" name="Text Box 132"/>
          <p:cNvSpPr txBox="1">
            <a:spLocks noChangeArrowheads="1"/>
          </p:cNvSpPr>
          <p:nvPr/>
        </p:nvSpPr>
        <p:spPr bwMode="auto">
          <a:xfrm>
            <a:off x="4394200" y="2051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  <a:endParaRPr lang="ru-RU" b="1"/>
          </a:p>
        </p:txBody>
      </p:sp>
      <p:sp>
        <p:nvSpPr>
          <p:cNvPr id="76935" name="Freeform 135"/>
          <p:cNvSpPr>
            <a:spLocks/>
          </p:cNvSpPr>
          <p:nvPr/>
        </p:nvSpPr>
        <p:spPr bwMode="auto">
          <a:xfrm>
            <a:off x="2455863" y="601663"/>
            <a:ext cx="2881312" cy="4321175"/>
          </a:xfrm>
          <a:custGeom>
            <a:avLst/>
            <a:gdLst>
              <a:gd name="T0" fmla="*/ 0 w 1815"/>
              <a:gd name="T1" fmla="*/ 2147483647 h 2722"/>
              <a:gd name="T2" fmla="*/ 2147483647 w 1815"/>
              <a:gd name="T3" fmla="*/ 2147483647 h 2722"/>
              <a:gd name="T4" fmla="*/ 2147483647 w 1815"/>
              <a:gd name="T5" fmla="*/ 2147483647 h 2722"/>
              <a:gd name="T6" fmla="*/ 2147483647 w 1815"/>
              <a:gd name="T7" fmla="*/ 2147483647 h 2722"/>
              <a:gd name="T8" fmla="*/ 2147483647 w 1815"/>
              <a:gd name="T9" fmla="*/ 2147483647 h 2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722"/>
              <a:gd name="T17" fmla="*/ 1815 w 1815"/>
              <a:gd name="T18" fmla="*/ 2722 h 27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722">
                <a:moveTo>
                  <a:pt x="0" y="1"/>
                </a:moveTo>
                <a:cubicBezTo>
                  <a:pt x="35" y="33"/>
                  <a:pt x="19" y="0"/>
                  <a:pt x="209" y="195"/>
                </a:cubicBezTo>
                <a:cubicBezTo>
                  <a:pt x="399" y="390"/>
                  <a:pt x="908" y="896"/>
                  <a:pt x="1138" y="1174"/>
                </a:cubicBezTo>
                <a:cubicBezTo>
                  <a:pt x="1368" y="1452"/>
                  <a:pt x="1474" y="1607"/>
                  <a:pt x="1587" y="1865"/>
                </a:cubicBezTo>
                <a:cubicBezTo>
                  <a:pt x="1700" y="2123"/>
                  <a:pt x="1768" y="2544"/>
                  <a:pt x="1815" y="272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6949" name="Object 149"/>
          <p:cNvGraphicFramePr>
            <a:graphicFrameLocks noChangeAspect="1"/>
          </p:cNvGraphicFramePr>
          <p:nvPr/>
        </p:nvGraphicFramePr>
        <p:xfrm>
          <a:off x="1816100" y="4362450"/>
          <a:ext cx="1304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Формула" r:id="rId3" imgW="583920" imgH="215640" progId="Equation.3">
                  <p:embed/>
                </p:oleObj>
              </mc:Choice>
              <mc:Fallback>
                <p:oleObj name="Формула" r:id="rId3" imgW="583920" imgH="21564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362450"/>
                        <a:ext cx="1304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50" name="Object 150"/>
          <p:cNvGraphicFramePr>
            <a:graphicFrameLocks noChangeAspect="1"/>
          </p:cNvGraphicFramePr>
          <p:nvPr/>
        </p:nvGraphicFramePr>
        <p:xfrm>
          <a:off x="5772150" y="4362450"/>
          <a:ext cx="27289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Формула" r:id="rId5" imgW="1511280" imgH="419040" progId="Equation.3">
                  <p:embed/>
                </p:oleObj>
              </mc:Choice>
              <mc:Fallback>
                <p:oleObj name="Формула" r:id="rId5" imgW="1511280" imgH="4190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362450"/>
                        <a:ext cx="27289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952" name="Freeform 152"/>
          <p:cNvSpPr>
            <a:spLocks/>
          </p:cNvSpPr>
          <p:nvPr/>
        </p:nvSpPr>
        <p:spPr bwMode="auto">
          <a:xfrm>
            <a:off x="5208588" y="4305300"/>
            <a:ext cx="225425" cy="606425"/>
          </a:xfrm>
          <a:custGeom>
            <a:avLst/>
            <a:gdLst>
              <a:gd name="T0" fmla="*/ 0 w 142"/>
              <a:gd name="T1" fmla="*/ 0 h 382"/>
              <a:gd name="T2" fmla="*/ 2147483647 w 142"/>
              <a:gd name="T3" fmla="*/ 2147483647 h 382"/>
              <a:gd name="T4" fmla="*/ 2147483647 w 142"/>
              <a:gd name="T5" fmla="*/ 2147483647 h 382"/>
              <a:gd name="T6" fmla="*/ 2147483647 w 142"/>
              <a:gd name="T7" fmla="*/ 2147483647 h 382"/>
              <a:gd name="T8" fmla="*/ 2147483647 w 142"/>
              <a:gd name="T9" fmla="*/ 2147483647 h 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382"/>
              <a:gd name="T17" fmla="*/ 142 w 142"/>
              <a:gd name="T18" fmla="*/ 382 h 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382">
                <a:moveTo>
                  <a:pt x="0" y="0"/>
                </a:moveTo>
                <a:cubicBezTo>
                  <a:pt x="8" y="46"/>
                  <a:pt x="41" y="215"/>
                  <a:pt x="54" y="278"/>
                </a:cubicBezTo>
                <a:cubicBezTo>
                  <a:pt x="67" y="341"/>
                  <a:pt x="73" y="382"/>
                  <a:pt x="81" y="379"/>
                </a:cubicBezTo>
                <a:cubicBezTo>
                  <a:pt x="89" y="376"/>
                  <a:pt x="91" y="314"/>
                  <a:pt x="101" y="257"/>
                </a:cubicBezTo>
                <a:cubicBezTo>
                  <a:pt x="111" y="200"/>
                  <a:pt x="134" y="80"/>
                  <a:pt x="142" y="34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3" name="Freeform 153"/>
          <p:cNvSpPr>
            <a:spLocks/>
          </p:cNvSpPr>
          <p:nvPr/>
        </p:nvSpPr>
        <p:spPr bwMode="auto">
          <a:xfrm>
            <a:off x="2276475" y="584200"/>
            <a:ext cx="500063" cy="315913"/>
          </a:xfrm>
          <a:custGeom>
            <a:avLst/>
            <a:gdLst>
              <a:gd name="T0" fmla="*/ 0 w 315"/>
              <a:gd name="T1" fmla="*/ 2147483647 h 199"/>
              <a:gd name="T2" fmla="*/ 2147483647 w 315"/>
              <a:gd name="T3" fmla="*/ 2147483647 h 199"/>
              <a:gd name="T4" fmla="*/ 2147483647 w 315"/>
              <a:gd name="T5" fmla="*/ 2147483647 h 199"/>
              <a:gd name="T6" fmla="*/ 0 60000 65536"/>
              <a:gd name="T7" fmla="*/ 0 60000 65536"/>
              <a:gd name="T8" fmla="*/ 0 60000 65536"/>
              <a:gd name="T9" fmla="*/ 0 w 315"/>
              <a:gd name="T10" fmla="*/ 0 h 199"/>
              <a:gd name="T11" fmla="*/ 315 w 315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99">
                <a:moveTo>
                  <a:pt x="0" y="125"/>
                </a:moveTo>
                <a:cubicBezTo>
                  <a:pt x="33" y="64"/>
                  <a:pt x="61" y="0"/>
                  <a:pt x="113" y="12"/>
                </a:cubicBezTo>
                <a:cubicBezTo>
                  <a:pt x="165" y="24"/>
                  <a:pt x="273" y="160"/>
                  <a:pt x="315" y="199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4" name="Text Box 154"/>
          <p:cNvSpPr txBox="1">
            <a:spLocks noChangeArrowheads="1"/>
          </p:cNvSpPr>
          <p:nvPr/>
        </p:nvSpPr>
        <p:spPr bwMode="auto">
          <a:xfrm>
            <a:off x="1060450" y="39989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5" name="Text Box 155"/>
          <p:cNvSpPr txBox="1">
            <a:spLocks noChangeArrowheads="1"/>
          </p:cNvSpPr>
          <p:nvPr/>
        </p:nvSpPr>
        <p:spPr bwMode="auto">
          <a:xfrm>
            <a:off x="5594350" y="395446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3060700" y="4043363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убывает</a:t>
            </a:r>
          </a:p>
        </p:txBody>
      </p:sp>
      <p:sp>
        <p:nvSpPr>
          <p:cNvPr id="13363" name="Line 160"/>
          <p:cNvSpPr>
            <a:spLocks noChangeShapeType="1"/>
          </p:cNvSpPr>
          <p:nvPr/>
        </p:nvSpPr>
        <p:spPr bwMode="auto">
          <a:xfrm flipH="1" flipV="1">
            <a:off x="4616450" y="895350"/>
            <a:ext cx="46038" cy="440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64" name="Rectangle 161"/>
          <p:cNvSpPr>
            <a:spLocks noChangeArrowheads="1"/>
          </p:cNvSpPr>
          <p:nvPr/>
        </p:nvSpPr>
        <p:spPr bwMode="auto">
          <a:xfrm>
            <a:off x="1549400" y="0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Построить эскиз графика функции, зная, что</a:t>
            </a:r>
          </a:p>
        </p:txBody>
      </p:sp>
      <p:sp>
        <p:nvSpPr>
          <p:cNvPr id="13365" name="Text Box 68"/>
          <p:cNvSpPr txBox="1">
            <a:spLocks noChangeArrowheads="1"/>
          </p:cNvSpPr>
          <p:nvPr/>
        </p:nvSpPr>
        <p:spPr bwMode="auto">
          <a:xfrm>
            <a:off x="4305300" y="40640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ru-RU" sz="1800"/>
          </a:p>
        </p:txBody>
      </p:sp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482600" y="5340350"/>
          <a:ext cx="7128193" cy="1366520"/>
        </p:xfrm>
        <a:graphic>
          <a:graphicData uri="http://schemas.openxmlformats.org/drawingml/2006/table">
            <a:tbl>
              <a:tblPr/>
              <a:tblGrid>
                <a:gridCol w="1187908"/>
                <a:gridCol w="1187908"/>
                <a:gridCol w="1187908"/>
                <a:gridCol w="1187908"/>
                <a:gridCol w="1187908"/>
                <a:gridCol w="1188653"/>
              </a:tblGrid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6" name="Object 69"/>
          <p:cNvGraphicFramePr>
            <a:graphicFrameLocks noChangeAspect="1"/>
          </p:cNvGraphicFramePr>
          <p:nvPr/>
        </p:nvGraphicFramePr>
        <p:xfrm>
          <a:off x="2038350" y="5384800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Формула" r:id="rId7" imgW="545626" imgH="215713" progId="Equation.3">
                  <p:embed/>
                </p:oleObj>
              </mc:Choice>
              <mc:Fallback>
                <p:oleObj name="Формула" r:id="rId7" imgW="545626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384800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8"/>
          <p:cNvGraphicFramePr>
            <a:graphicFrameLocks noChangeAspect="1"/>
          </p:cNvGraphicFramePr>
          <p:nvPr/>
        </p:nvGraphicFramePr>
        <p:xfrm>
          <a:off x="4394200" y="5340350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Формула" r:id="rId9" imgW="393359" imgH="215713" progId="Equation.3">
                  <p:embed/>
                </p:oleObj>
              </mc:Choice>
              <mc:Fallback>
                <p:oleObj name="Формула" r:id="rId9" imgW="393359" imgH="2157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340350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7"/>
          <p:cNvGraphicFramePr>
            <a:graphicFrameLocks noChangeAspect="1"/>
          </p:cNvGraphicFramePr>
          <p:nvPr/>
        </p:nvGraphicFramePr>
        <p:xfrm>
          <a:off x="6750050" y="534035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Формула" r:id="rId11" imgW="418918" imgH="215806" progId="Equation.3">
                  <p:embed/>
                </p:oleObj>
              </mc:Choice>
              <mc:Fallback>
                <p:oleObj name="Формула" r:id="rId11" imgW="418918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34035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6"/>
          <p:cNvGraphicFramePr>
            <a:graphicFrameLocks noChangeAspect="1"/>
          </p:cNvGraphicFramePr>
          <p:nvPr/>
        </p:nvGraphicFramePr>
        <p:xfrm>
          <a:off x="971550" y="5829300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Формула" r:id="rId13" imgW="355292" imgH="215713" progId="Equation.3">
                  <p:embed/>
                </p:oleObj>
              </mc:Choice>
              <mc:Fallback>
                <p:oleObj name="Формула" r:id="rId13" imgW="355292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29300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5"/>
          <p:cNvGraphicFramePr>
            <a:graphicFrameLocks noChangeAspect="1"/>
          </p:cNvGraphicFramePr>
          <p:nvPr/>
        </p:nvGraphicFramePr>
        <p:xfrm>
          <a:off x="882650" y="6184900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Формула" r:id="rId15" imgW="330057" imgH="215806" progId="Equation.3">
                  <p:embed/>
                </p:oleObj>
              </mc:Choice>
              <mc:Fallback>
                <p:oleObj name="Формула" r:id="rId15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6184900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03" name="AutoShape 64"/>
          <p:cNvCxnSpPr>
            <a:cxnSpLocks noChangeShapeType="1"/>
          </p:cNvCxnSpPr>
          <p:nvPr/>
        </p:nvCxnSpPr>
        <p:spPr bwMode="auto">
          <a:xfrm flipV="1">
            <a:off x="68389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4" name="AutoShape 63"/>
          <p:cNvCxnSpPr>
            <a:cxnSpLocks noChangeShapeType="1"/>
          </p:cNvCxnSpPr>
          <p:nvPr/>
        </p:nvCxnSpPr>
        <p:spPr bwMode="auto">
          <a:xfrm>
            <a:off x="4483100" y="6229350"/>
            <a:ext cx="38100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5" name="AutoShape 62"/>
          <p:cNvCxnSpPr>
            <a:cxnSpLocks noChangeShapeType="1"/>
          </p:cNvCxnSpPr>
          <p:nvPr/>
        </p:nvCxnSpPr>
        <p:spPr bwMode="auto">
          <a:xfrm flipV="1">
            <a:off x="21272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40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4438650" y="4895850"/>
            <a:ext cx="35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0" name="TextBox 83"/>
          <p:cNvSpPr txBox="1">
            <a:spLocks noChangeArrowheads="1"/>
          </p:cNvSpPr>
          <p:nvPr/>
        </p:nvSpPr>
        <p:spPr bwMode="auto">
          <a:xfrm>
            <a:off x="4883150" y="4718050"/>
            <a:ext cx="48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  <a:r>
              <a:rPr lang="ru-RU" sz="1600"/>
              <a:t>4</a:t>
            </a:r>
            <a:endParaRPr lang="uk-UA" sz="1600"/>
          </a:p>
        </p:txBody>
      </p:sp>
      <p:sp>
        <p:nvSpPr>
          <p:cNvPr id="13411" name="Місце для номера слайда 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855B7-9E65-4582-BEA2-06AF7DE08381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" grpId="0" animBg="1"/>
      <p:bldP spid="76918" grpId="0" animBg="1"/>
      <p:bldP spid="76935" grpId="0" animBg="1"/>
      <p:bldP spid="76952" grpId="0" animBg="1"/>
      <p:bldP spid="76952" grpId="1" animBg="1"/>
      <p:bldP spid="76953" grpId="0" animBg="1"/>
      <p:bldP spid="76953" grpId="1" animBg="1"/>
      <p:bldP spid="76954" grpId="0"/>
      <p:bldP spid="769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38150" y="228600"/>
            <a:ext cx="8229600" cy="1328738"/>
          </a:xfrm>
        </p:spPr>
        <p:txBody>
          <a:bodyPr/>
          <a:lstStyle/>
          <a:p>
            <a:pPr algn="ctr"/>
            <a:r>
              <a:rPr lang="ru-RU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Понятие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«производная»</a:t>
            </a:r>
            <a:r>
              <a:rPr lang="ru-RU" sz="300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возникло в XVII веке в связи с необходимостью решения ряда задач из физики, механики и математики. 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>
          <a:xfrm>
            <a:off x="527050" y="1695450"/>
            <a:ext cx="4040188" cy="390525"/>
          </a:xfrm>
        </p:spPr>
        <p:txBody>
          <a:bodyPr/>
          <a:lstStyle/>
          <a:p>
            <a:pPr algn="ctr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Готфрид Вильгельм фон Лейбниц</a:t>
            </a:r>
          </a:p>
        </p:txBody>
      </p:sp>
      <p:pic>
        <p:nvPicPr>
          <p:cNvPr id="30724" name="Содержимое 6" descr="Isaac_Newton_Biography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38700" y="2180282"/>
            <a:ext cx="4119563" cy="3737918"/>
          </a:xfrm>
        </p:spPr>
      </p:pic>
      <p:sp>
        <p:nvSpPr>
          <p:cNvPr id="30725" name="Текст 4"/>
          <p:cNvSpPr>
            <a:spLocks noGrp="1"/>
          </p:cNvSpPr>
          <p:nvPr>
            <p:ph type="body" sz="quarter" idx="3"/>
          </p:nvPr>
        </p:nvSpPr>
        <p:spPr>
          <a:xfrm>
            <a:off x="4883150" y="1651000"/>
            <a:ext cx="4041775" cy="390525"/>
          </a:xfrm>
        </p:spPr>
        <p:txBody>
          <a:bodyPr/>
          <a:lstStyle/>
          <a:p>
            <a:pPr algn="ctr"/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</a:t>
            </a:r>
            <a:r>
              <a:rPr lang="en-US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аак Ньютон</a:t>
            </a:r>
          </a:p>
        </p:txBody>
      </p:sp>
      <p:pic>
        <p:nvPicPr>
          <p:cNvPr id="30726" name="Содержимое 7" descr="leibniz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b="34483"/>
          <a:stretch>
            <a:fillRect/>
          </a:stretch>
        </p:blipFill>
        <p:spPr>
          <a:xfrm>
            <a:off x="571500" y="2184400"/>
            <a:ext cx="4000500" cy="3765550"/>
          </a:xfrm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4705350" y="6184900"/>
            <a:ext cx="408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25 декабря 1642 — 20 марта 1727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660400" y="6184900"/>
            <a:ext cx="367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1 июля 1646 — 14 ноября 1716, 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DDBC3-7D96-49BE-8EA2-5E6E7F1A45F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"/>
          <p:cNvSpPr>
            <a:spLocks noChangeShapeType="1"/>
          </p:cNvSpPr>
          <p:nvPr/>
        </p:nvSpPr>
        <p:spPr bwMode="auto">
          <a:xfrm>
            <a:off x="5768975" y="1827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-184150" y="2051050"/>
            <a:ext cx="91440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5337175" y="18986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6056313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677703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749617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>
            <a:off x="82169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8" name="Line 11"/>
          <p:cNvSpPr>
            <a:spLocks noChangeShapeType="1"/>
          </p:cNvSpPr>
          <p:nvPr/>
        </p:nvSpPr>
        <p:spPr bwMode="auto">
          <a:xfrm>
            <a:off x="4464050" y="132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4464050" y="2763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4464050" y="3482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4464050" y="4203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3895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317658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2455863" y="1827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1736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10160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087438" y="4564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8" name="Text Box 67"/>
          <p:cNvSpPr txBox="1">
            <a:spLocks noChangeArrowheads="1"/>
          </p:cNvSpPr>
          <p:nvPr/>
        </p:nvSpPr>
        <p:spPr bwMode="auto">
          <a:xfrm>
            <a:off x="8572500" y="213995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ru-RU" sz="1800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>
            <a:off x="5192713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40" name="Text Box 70"/>
          <p:cNvSpPr txBox="1">
            <a:spLocks noChangeArrowheads="1"/>
          </p:cNvSpPr>
          <p:nvPr/>
        </p:nvSpPr>
        <p:spPr bwMode="auto">
          <a:xfrm>
            <a:off x="59848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ru-RU" sz="1800"/>
          </a:p>
        </p:txBody>
      </p:sp>
      <p:sp>
        <p:nvSpPr>
          <p:cNvPr id="13341" name="Text Box 71"/>
          <p:cNvSpPr txBox="1">
            <a:spLocks noChangeArrowheads="1"/>
          </p:cNvSpPr>
          <p:nvPr/>
        </p:nvSpPr>
        <p:spPr bwMode="auto">
          <a:xfrm>
            <a:off x="66325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ru-RU" sz="1800"/>
          </a:p>
        </p:txBody>
      </p:sp>
      <p:sp>
        <p:nvSpPr>
          <p:cNvPr id="13342" name="Text Box 72"/>
          <p:cNvSpPr txBox="1">
            <a:spLocks noChangeArrowheads="1"/>
          </p:cNvSpPr>
          <p:nvPr/>
        </p:nvSpPr>
        <p:spPr bwMode="auto">
          <a:xfrm>
            <a:off x="7353300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ru-RU" sz="1800"/>
          </a:p>
        </p:txBody>
      </p: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8072438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ru-RU" sz="1800"/>
          </a:p>
        </p:txBody>
      </p:sp>
      <p:sp>
        <p:nvSpPr>
          <p:cNvPr id="13344" name="Text Box 74"/>
          <p:cNvSpPr txBox="1">
            <a:spLocks noChangeArrowheads="1"/>
          </p:cNvSpPr>
          <p:nvPr/>
        </p:nvSpPr>
        <p:spPr bwMode="auto">
          <a:xfrm>
            <a:off x="3824288" y="139541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3084513" y="141446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6" name="Text Box 77"/>
          <p:cNvSpPr txBox="1">
            <a:spLocks noChangeArrowheads="1"/>
          </p:cNvSpPr>
          <p:nvPr/>
        </p:nvSpPr>
        <p:spPr bwMode="auto">
          <a:xfrm>
            <a:off x="1644650" y="1343025"/>
            <a:ext cx="3873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-4</a:t>
            </a:r>
            <a:endParaRPr lang="ru-RU" sz="1800"/>
          </a:p>
        </p:txBody>
      </p:sp>
      <p:sp>
        <p:nvSpPr>
          <p:cNvPr id="13347" name="Text Box 79"/>
          <p:cNvSpPr txBox="1">
            <a:spLocks noChangeArrowheads="1"/>
          </p:cNvSpPr>
          <p:nvPr/>
        </p:nvSpPr>
        <p:spPr bwMode="auto">
          <a:xfrm>
            <a:off x="4884738" y="25669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8" name="Text Box 80"/>
          <p:cNvSpPr txBox="1">
            <a:spLocks noChangeArrowheads="1"/>
          </p:cNvSpPr>
          <p:nvPr/>
        </p:nvSpPr>
        <p:spPr bwMode="auto">
          <a:xfrm>
            <a:off x="4884738" y="32146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9" name="Text Box 83"/>
          <p:cNvSpPr txBox="1">
            <a:spLocks noChangeArrowheads="1"/>
          </p:cNvSpPr>
          <p:nvPr/>
        </p:nvSpPr>
        <p:spPr bwMode="auto">
          <a:xfrm>
            <a:off x="4811713" y="1054100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50" name="Text Box 90"/>
          <p:cNvSpPr txBox="1">
            <a:spLocks noChangeArrowheads="1"/>
          </p:cNvSpPr>
          <p:nvPr/>
        </p:nvSpPr>
        <p:spPr bwMode="auto">
          <a:xfrm>
            <a:off x="2312988" y="13684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-3</a:t>
            </a:r>
          </a:p>
        </p:txBody>
      </p:sp>
      <p:sp>
        <p:nvSpPr>
          <p:cNvPr id="13351" name="Text Box 91"/>
          <p:cNvSpPr txBox="1">
            <a:spLocks noChangeArrowheads="1"/>
          </p:cNvSpPr>
          <p:nvPr/>
        </p:nvSpPr>
        <p:spPr bwMode="auto">
          <a:xfrm>
            <a:off x="923925" y="13938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-5</a:t>
            </a:r>
            <a:endParaRPr lang="ru-RU" b="1"/>
          </a:p>
        </p:txBody>
      </p:sp>
      <p:sp>
        <p:nvSpPr>
          <p:cNvPr id="76916" name="Line 116"/>
          <p:cNvSpPr>
            <a:spLocks noChangeShapeType="1"/>
          </p:cNvSpPr>
          <p:nvPr/>
        </p:nvSpPr>
        <p:spPr bwMode="auto">
          <a:xfrm>
            <a:off x="2430463" y="576263"/>
            <a:ext cx="46037" cy="367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18" name="Line 118"/>
          <p:cNvSpPr>
            <a:spLocks noChangeShapeType="1"/>
          </p:cNvSpPr>
          <p:nvPr/>
        </p:nvSpPr>
        <p:spPr bwMode="auto">
          <a:xfrm>
            <a:off x="5337175" y="603250"/>
            <a:ext cx="0" cy="431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54" name="Text Box 132"/>
          <p:cNvSpPr txBox="1">
            <a:spLocks noChangeArrowheads="1"/>
          </p:cNvSpPr>
          <p:nvPr/>
        </p:nvSpPr>
        <p:spPr bwMode="auto">
          <a:xfrm>
            <a:off x="4394200" y="2051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  <a:endParaRPr lang="ru-RU" b="1"/>
          </a:p>
        </p:txBody>
      </p:sp>
      <p:sp>
        <p:nvSpPr>
          <p:cNvPr id="76936" name="Freeform 136"/>
          <p:cNvSpPr>
            <a:spLocks/>
          </p:cNvSpPr>
          <p:nvPr/>
        </p:nvSpPr>
        <p:spPr bwMode="auto">
          <a:xfrm>
            <a:off x="5337175" y="1250950"/>
            <a:ext cx="2508250" cy="3671888"/>
          </a:xfrm>
          <a:custGeom>
            <a:avLst/>
            <a:gdLst>
              <a:gd name="T0" fmla="*/ 0 w 1580"/>
              <a:gd name="T1" fmla="*/ 2147483647 h 2313"/>
              <a:gd name="T2" fmla="*/ 2147483647 w 1580"/>
              <a:gd name="T3" fmla="*/ 2147483647 h 2313"/>
              <a:gd name="T4" fmla="*/ 2147483647 w 1580"/>
              <a:gd name="T5" fmla="*/ 2147483647 h 2313"/>
              <a:gd name="T6" fmla="*/ 2147483647 w 1580"/>
              <a:gd name="T7" fmla="*/ 0 h 2313"/>
              <a:gd name="T8" fmla="*/ 0 60000 65536"/>
              <a:gd name="T9" fmla="*/ 0 60000 65536"/>
              <a:gd name="T10" fmla="*/ 0 60000 65536"/>
              <a:gd name="T11" fmla="*/ 0 60000 65536"/>
              <a:gd name="T12" fmla="*/ 0 w 1580"/>
              <a:gd name="T13" fmla="*/ 0 h 2313"/>
              <a:gd name="T14" fmla="*/ 1580 w 1580"/>
              <a:gd name="T15" fmla="*/ 2313 h 2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0" h="2313">
                <a:moveTo>
                  <a:pt x="0" y="2313"/>
                </a:moveTo>
                <a:cubicBezTo>
                  <a:pt x="39" y="2157"/>
                  <a:pt x="84" y="1679"/>
                  <a:pt x="235" y="1377"/>
                </a:cubicBezTo>
                <a:cubicBezTo>
                  <a:pt x="386" y="1075"/>
                  <a:pt x="683" y="729"/>
                  <a:pt x="907" y="499"/>
                </a:cubicBezTo>
                <a:cubicBezTo>
                  <a:pt x="1131" y="270"/>
                  <a:pt x="1467" y="56"/>
                  <a:pt x="158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6949" name="Object 149"/>
          <p:cNvGraphicFramePr>
            <a:graphicFrameLocks noChangeAspect="1"/>
          </p:cNvGraphicFramePr>
          <p:nvPr/>
        </p:nvGraphicFramePr>
        <p:xfrm>
          <a:off x="1816100" y="4362450"/>
          <a:ext cx="1304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Формула" r:id="rId3" imgW="583920" imgH="215640" progId="Equation.3">
                  <p:embed/>
                </p:oleObj>
              </mc:Choice>
              <mc:Fallback>
                <p:oleObj name="Формула" r:id="rId3" imgW="583920" imgH="21564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362450"/>
                        <a:ext cx="1304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50" name="Object 150"/>
          <p:cNvGraphicFramePr>
            <a:graphicFrameLocks noChangeAspect="1"/>
          </p:cNvGraphicFramePr>
          <p:nvPr/>
        </p:nvGraphicFramePr>
        <p:xfrm>
          <a:off x="5772150" y="4362450"/>
          <a:ext cx="27289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Формула" r:id="rId5" imgW="1511280" imgH="419040" progId="Equation.3">
                  <p:embed/>
                </p:oleObj>
              </mc:Choice>
              <mc:Fallback>
                <p:oleObj name="Формула" r:id="rId5" imgW="1511280" imgH="4190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362450"/>
                        <a:ext cx="27289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952" name="Freeform 152"/>
          <p:cNvSpPr>
            <a:spLocks/>
          </p:cNvSpPr>
          <p:nvPr/>
        </p:nvSpPr>
        <p:spPr bwMode="auto">
          <a:xfrm>
            <a:off x="5208588" y="4305300"/>
            <a:ext cx="225425" cy="606425"/>
          </a:xfrm>
          <a:custGeom>
            <a:avLst/>
            <a:gdLst>
              <a:gd name="T0" fmla="*/ 0 w 142"/>
              <a:gd name="T1" fmla="*/ 0 h 382"/>
              <a:gd name="T2" fmla="*/ 2147483647 w 142"/>
              <a:gd name="T3" fmla="*/ 2147483647 h 382"/>
              <a:gd name="T4" fmla="*/ 2147483647 w 142"/>
              <a:gd name="T5" fmla="*/ 2147483647 h 382"/>
              <a:gd name="T6" fmla="*/ 2147483647 w 142"/>
              <a:gd name="T7" fmla="*/ 2147483647 h 382"/>
              <a:gd name="T8" fmla="*/ 2147483647 w 142"/>
              <a:gd name="T9" fmla="*/ 2147483647 h 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382"/>
              <a:gd name="T17" fmla="*/ 142 w 142"/>
              <a:gd name="T18" fmla="*/ 382 h 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382">
                <a:moveTo>
                  <a:pt x="0" y="0"/>
                </a:moveTo>
                <a:cubicBezTo>
                  <a:pt x="8" y="46"/>
                  <a:pt x="41" y="215"/>
                  <a:pt x="54" y="278"/>
                </a:cubicBezTo>
                <a:cubicBezTo>
                  <a:pt x="67" y="341"/>
                  <a:pt x="73" y="382"/>
                  <a:pt x="81" y="379"/>
                </a:cubicBezTo>
                <a:cubicBezTo>
                  <a:pt x="89" y="376"/>
                  <a:pt x="91" y="314"/>
                  <a:pt x="101" y="257"/>
                </a:cubicBezTo>
                <a:cubicBezTo>
                  <a:pt x="111" y="200"/>
                  <a:pt x="134" y="80"/>
                  <a:pt x="142" y="34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3" name="Freeform 153"/>
          <p:cNvSpPr>
            <a:spLocks/>
          </p:cNvSpPr>
          <p:nvPr/>
        </p:nvSpPr>
        <p:spPr bwMode="auto">
          <a:xfrm>
            <a:off x="2276475" y="584200"/>
            <a:ext cx="500063" cy="315913"/>
          </a:xfrm>
          <a:custGeom>
            <a:avLst/>
            <a:gdLst>
              <a:gd name="T0" fmla="*/ 0 w 315"/>
              <a:gd name="T1" fmla="*/ 2147483647 h 199"/>
              <a:gd name="T2" fmla="*/ 2147483647 w 315"/>
              <a:gd name="T3" fmla="*/ 2147483647 h 199"/>
              <a:gd name="T4" fmla="*/ 2147483647 w 315"/>
              <a:gd name="T5" fmla="*/ 2147483647 h 199"/>
              <a:gd name="T6" fmla="*/ 0 60000 65536"/>
              <a:gd name="T7" fmla="*/ 0 60000 65536"/>
              <a:gd name="T8" fmla="*/ 0 60000 65536"/>
              <a:gd name="T9" fmla="*/ 0 w 315"/>
              <a:gd name="T10" fmla="*/ 0 h 199"/>
              <a:gd name="T11" fmla="*/ 315 w 315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99">
                <a:moveTo>
                  <a:pt x="0" y="125"/>
                </a:moveTo>
                <a:cubicBezTo>
                  <a:pt x="33" y="64"/>
                  <a:pt x="61" y="0"/>
                  <a:pt x="113" y="12"/>
                </a:cubicBezTo>
                <a:cubicBezTo>
                  <a:pt x="165" y="24"/>
                  <a:pt x="273" y="160"/>
                  <a:pt x="315" y="199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4" name="Text Box 154"/>
          <p:cNvSpPr txBox="1">
            <a:spLocks noChangeArrowheads="1"/>
          </p:cNvSpPr>
          <p:nvPr/>
        </p:nvSpPr>
        <p:spPr bwMode="auto">
          <a:xfrm>
            <a:off x="1060450" y="39989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5" name="Text Box 155"/>
          <p:cNvSpPr txBox="1">
            <a:spLocks noChangeArrowheads="1"/>
          </p:cNvSpPr>
          <p:nvPr/>
        </p:nvSpPr>
        <p:spPr bwMode="auto">
          <a:xfrm>
            <a:off x="5594350" y="395446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3060700" y="4043363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убывает</a:t>
            </a:r>
          </a:p>
        </p:txBody>
      </p:sp>
      <p:sp>
        <p:nvSpPr>
          <p:cNvPr id="13363" name="Line 160"/>
          <p:cNvSpPr>
            <a:spLocks noChangeShapeType="1"/>
          </p:cNvSpPr>
          <p:nvPr/>
        </p:nvSpPr>
        <p:spPr bwMode="auto">
          <a:xfrm flipH="1" flipV="1">
            <a:off x="4616450" y="895350"/>
            <a:ext cx="46038" cy="440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64" name="Rectangle 161"/>
          <p:cNvSpPr>
            <a:spLocks noChangeArrowheads="1"/>
          </p:cNvSpPr>
          <p:nvPr/>
        </p:nvSpPr>
        <p:spPr bwMode="auto">
          <a:xfrm>
            <a:off x="1549400" y="0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Построить эскиз графика функции, зная, что</a:t>
            </a:r>
          </a:p>
        </p:txBody>
      </p:sp>
      <p:sp>
        <p:nvSpPr>
          <p:cNvPr id="13365" name="Text Box 68"/>
          <p:cNvSpPr txBox="1">
            <a:spLocks noChangeArrowheads="1"/>
          </p:cNvSpPr>
          <p:nvPr/>
        </p:nvSpPr>
        <p:spPr bwMode="auto">
          <a:xfrm>
            <a:off x="4305300" y="40640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ru-RU" sz="1800"/>
          </a:p>
        </p:txBody>
      </p:sp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482600" y="5340350"/>
          <a:ext cx="7128193" cy="1366520"/>
        </p:xfrm>
        <a:graphic>
          <a:graphicData uri="http://schemas.openxmlformats.org/drawingml/2006/table">
            <a:tbl>
              <a:tblPr/>
              <a:tblGrid>
                <a:gridCol w="1187908"/>
                <a:gridCol w="1187908"/>
                <a:gridCol w="1187908"/>
                <a:gridCol w="1187908"/>
                <a:gridCol w="1187908"/>
                <a:gridCol w="1188653"/>
              </a:tblGrid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6" name="Object 69"/>
          <p:cNvGraphicFramePr>
            <a:graphicFrameLocks noChangeAspect="1"/>
          </p:cNvGraphicFramePr>
          <p:nvPr/>
        </p:nvGraphicFramePr>
        <p:xfrm>
          <a:off x="2038350" y="5384800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Формула" r:id="rId7" imgW="545626" imgH="215713" progId="Equation.3">
                  <p:embed/>
                </p:oleObj>
              </mc:Choice>
              <mc:Fallback>
                <p:oleObj name="Формула" r:id="rId7" imgW="545626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384800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8"/>
          <p:cNvGraphicFramePr>
            <a:graphicFrameLocks noChangeAspect="1"/>
          </p:cNvGraphicFramePr>
          <p:nvPr/>
        </p:nvGraphicFramePr>
        <p:xfrm>
          <a:off x="4394200" y="5340350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Формула" r:id="rId9" imgW="393359" imgH="215713" progId="Equation.3">
                  <p:embed/>
                </p:oleObj>
              </mc:Choice>
              <mc:Fallback>
                <p:oleObj name="Формула" r:id="rId9" imgW="393359" imgH="2157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340350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7"/>
          <p:cNvGraphicFramePr>
            <a:graphicFrameLocks noChangeAspect="1"/>
          </p:cNvGraphicFramePr>
          <p:nvPr/>
        </p:nvGraphicFramePr>
        <p:xfrm>
          <a:off x="6750050" y="534035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Формула" r:id="rId11" imgW="418918" imgH="215806" progId="Equation.3">
                  <p:embed/>
                </p:oleObj>
              </mc:Choice>
              <mc:Fallback>
                <p:oleObj name="Формула" r:id="rId11" imgW="418918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34035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6"/>
          <p:cNvGraphicFramePr>
            <a:graphicFrameLocks noChangeAspect="1"/>
          </p:cNvGraphicFramePr>
          <p:nvPr/>
        </p:nvGraphicFramePr>
        <p:xfrm>
          <a:off x="971550" y="5829300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Формула" r:id="rId13" imgW="355292" imgH="215713" progId="Equation.3">
                  <p:embed/>
                </p:oleObj>
              </mc:Choice>
              <mc:Fallback>
                <p:oleObj name="Формула" r:id="rId13" imgW="355292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29300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5"/>
          <p:cNvGraphicFramePr>
            <a:graphicFrameLocks noChangeAspect="1"/>
          </p:cNvGraphicFramePr>
          <p:nvPr/>
        </p:nvGraphicFramePr>
        <p:xfrm>
          <a:off x="882650" y="6184900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Формула" r:id="rId15" imgW="330057" imgH="215806" progId="Equation.3">
                  <p:embed/>
                </p:oleObj>
              </mc:Choice>
              <mc:Fallback>
                <p:oleObj name="Формула" r:id="rId15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6184900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03" name="AutoShape 64"/>
          <p:cNvCxnSpPr>
            <a:cxnSpLocks noChangeShapeType="1"/>
          </p:cNvCxnSpPr>
          <p:nvPr/>
        </p:nvCxnSpPr>
        <p:spPr bwMode="auto">
          <a:xfrm flipV="1">
            <a:off x="68389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4" name="AutoShape 63"/>
          <p:cNvCxnSpPr>
            <a:cxnSpLocks noChangeShapeType="1"/>
          </p:cNvCxnSpPr>
          <p:nvPr/>
        </p:nvCxnSpPr>
        <p:spPr bwMode="auto">
          <a:xfrm>
            <a:off x="4483100" y="6229350"/>
            <a:ext cx="38100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5" name="AutoShape 62"/>
          <p:cNvCxnSpPr>
            <a:cxnSpLocks noChangeShapeType="1"/>
          </p:cNvCxnSpPr>
          <p:nvPr/>
        </p:nvCxnSpPr>
        <p:spPr bwMode="auto">
          <a:xfrm flipV="1">
            <a:off x="21272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40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4438650" y="4895850"/>
            <a:ext cx="35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0" name="TextBox 83"/>
          <p:cNvSpPr txBox="1">
            <a:spLocks noChangeArrowheads="1"/>
          </p:cNvSpPr>
          <p:nvPr/>
        </p:nvSpPr>
        <p:spPr bwMode="auto">
          <a:xfrm>
            <a:off x="4883150" y="4718050"/>
            <a:ext cx="48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  <a:r>
              <a:rPr lang="ru-RU" sz="1600"/>
              <a:t>4</a:t>
            </a:r>
            <a:endParaRPr lang="uk-UA" sz="1600"/>
          </a:p>
        </p:txBody>
      </p:sp>
      <p:sp>
        <p:nvSpPr>
          <p:cNvPr id="13411" name="Місце для номера слайда 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855B7-9E65-4582-BEA2-06AF7DE0838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0"/>
                                        <p:tgtEl>
                                          <p:spTgt spid="7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" grpId="0" animBg="1"/>
      <p:bldP spid="76918" grpId="0" animBg="1"/>
      <p:bldP spid="76936" grpId="0" animBg="1"/>
      <p:bldP spid="76952" grpId="0" animBg="1"/>
      <p:bldP spid="76952" grpId="1" animBg="1"/>
      <p:bldP spid="76953" grpId="0" animBg="1"/>
      <p:bldP spid="76953" grpId="1" animBg="1"/>
      <p:bldP spid="76954" grpId="0"/>
      <p:bldP spid="769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2"/>
          <p:cNvSpPr>
            <a:spLocks noChangeShapeType="1"/>
          </p:cNvSpPr>
          <p:nvPr/>
        </p:nvSpPr>
        <p:spPr bwMode="auto">
          <a:xfrm>
            <a:off x="5768975" y="1827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-184150" y="2051050"/>
            <a:ext cx="9144000" cy="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3" name="Line 5"/>
          <p:cNvSpPr>
            <a:spLocks noChangeShapeType="1"/>
          </p:cNvSpPr>
          <p:nvPr/>
        </p:nvSpPr>
        <p:spPr bwMode="auto">
          <a:xfrm>
            <a:off x="5337175" y="18986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6056313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>
            <a:off x="677703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6" name="Line 8"/>
          <p:cNvSpPr>
            <a:spLocks noChangeShapeType="1"/>
          </p:cNvSpPr>
          <p:nvPr/>
        </p:nvSpPr>
        <p:spPr bwMode="auto">
          <a:xfrm>
            <a:off x="749617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7" name="Line 9"/>
          <p:cNvSpPr>
            <a:spLocks noChangeShapeType="1"/>
          </p:cNvSpPr>
          <p:nvPr/>
        </p:nvSpPr>
        <p:spPr bwMode="auto">
          <a:xfrm>
            <a:off x="82169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8" name="Line 11"/>
          <p:cNvSpPr>
            <a:spLocks noChangeShapeType="1"/>
          </p:cNvSpPr>
          <p:nvPr/>
        </p:nvSpPr>
        <p:spPr bwMode="auto">
          <a:xfrm>
            <a:off x="4464050" y="13223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29" name="Line 15"/>
          <p:cNvSpPr>
            <a:spLocks noChangeShapeType="1"/>
          </p:cNvSpPr>
          <p:nvPr/>
        </p:nvSpPr>
        <p:spPr bwMode="auto">
          <a:xfrm>
            <a:off x="4464050" y="27638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>
            <a:off x="4464050" y="34829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1" name="Line 17"/>
          <p:cNvSpPr>
            <a:spLocks noChangeShapeType="1"/>
          </p:cNvSpPr>
          <p:nvPr/>
        </p:nvSpPr>
        <p:spPr bwMode="auto">
          <a:xfrm>
            <a:off x="4464050" y="42037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3895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>
            <a:off x="3176588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4" name="Line 21"/>
          <p:cNvSpPr>
            <a:spLocks noChangeShapeType="1"/>
          </p:cNvSpPr>
          <p:nvPr/>
        </p:nvSpPr>
        <p:spPr bwMode="auto">
          <a:xfrm>
            <a:off x="2455863" y="18272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>
            <a:off x="1736725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>
            <a:off x="1016000" y="18716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087438" y="4564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38" name="Text Box 67"/>
          <p:cNvSpPr txBox="1">
            <a:spLocks noChangeArrowheads="1"/>
          </p:cNvSpPr>
          <p:nvPr/>
        </p:nvSpPr>
        <p:spPr bwMode="auto">
          <a:xfrm>
            <a:off x="8572500" y="213995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x</a:t>
            </a:r>
            <a:endParaRPr lang="ru-RU" sz="1800"/>
          </a:p>
        </p:txBody>
      </p:sp>
      <p:sp>
        <p:nvSpPr>
          <p:cNvPr id="13339" name="Text Box 69"/>
          <p:cNvSpPr txBox="1">
            <a:spLocks noChangeArrowheads="1"/>
          </p:cNvSpPr>
          <p:nvPr/>
        </p:nvSpPr>
        <p:spPr bwMode="auto">
          <a:xfrm>
            <a:off x="5192713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40" name="Text Box 70"/>
          <p:cNvSpPr txBox="1">
            <a:spLocks noChangeArrowheads="1"/>
          </p:cNvSpPr>
          <p:nvPr/>
        </p:nvSpPr>
        <p:spPr bwMode="auto">
          <a:xfrm>
            <a:off x="59848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endParaRPr lang="ru-RU" sz="1800"/>
          </a:p>
        </p:txBody>
      </p:sp>
      <p:sp>
        <p:nvSpPr>
          <p:cNvPr id="13341" name="Text Box 71"/>
          <p:cNvSpPr txBox="1">
            <a:spLocks noChangeArrowheads="1"/>
          </p:cNvSpPr>
          <p:nvPr/>
        </p:nvSpPr>
        <p:spPr bwMode="auto">
          <a:xfrm>
            <a:off x="6632575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3</a:t>
            </a:r>
            <a:endParaRPr lang="ru-RU" sz="1800"/>
          </a:p>
        </p:txBody>
      </p:sp>
      <p:sp>
        <p:nvSpPr>
          <p:cNvPr id="13342" name="Text Box 72"/>
          <p:cNvSpPr txBox="1">
            <a:spLocks noChangeArrowheads="1"/>
          </p:cNvSpPr>
          <p:nvPr/>
        </p:nvSpPr>
        <p:spPr bwMode="auto">
          <a:xfrm>
            <a:off x="7353300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endParaRPr lang="ru-RU" sz="1800"/>
          </a:p>
        </p:txBody>
      </p: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8072438" y="1538288"/>
            <a:ext cx="3111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5</a:t>
            </a:r>
            <a:endParaRPr lang="ru-RU" sz="1800"/>
          </a:p>
        </p:txBody>
      </p:sp>
      <p:sp>
        <p:nvSpPr>
          <p:cNvPr id="13344" name="Text Box 74"/>
          <p:cNvSpPr txBox="1">
            <a:spLocks noChangeArrowheads="1"/>
          </p:cNvSpPr>
          <p:nvPr/>
        </p:nvSpPr>
        <p:spPr bwMode="auto">
          <a:xfrm>
            <a:off x="3824288" y="139541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3084513" y="1414463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6" name="Text Box 77"/>
          <p:cNvSpPr txBox="1">
            <a:spLocks noChangeArrowheads="1"/>
          </p:cNvSpPr>
          <p:nvPr/>
        </p:nvSpPr>
        <p:spPr bwMode="auto">
          <a:xfrm>
            <a:off x="1644650" y="1343025"/>
            <a:ext cx="3873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-4</a:t>
            </a:r>
            <a:endParaRPr lang="ru-RU" sz="1800"/>
          </a:p>
        </p:txBody>
      </p:sp>
      <p:sp>
        <p:nvSpPr>
          <p:cNvPr id="13347" name="Text Box 79"/>
          <p:cNvSpPr txBox="1">
            <a:spLocks noChangeArrowheads="1"/>
          </p:cNvSpPr>
          <p:nvPr/>
        </p:nvSpPr>
        <p:spPr bwMode="auto">
          <a:xfrm>
            <a:off x="4884738" y="25669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-1</a:t>
            </a:r>
            <a:endParaRPr lang="ru-RU" sz="1800"/>
          </a:p>
        </p:txBody>
      </p:sp>
      <p:sp>
        <p:nvSpPr>
          <p:cNvPr id="13348" name="Text Box 80"/>
          <p:cNvSpPr txBox="1">
            <a:spLocks noChangeArrowheads="1"/>
          </p:cNvSpPr>
          <p:nvPr/>
        </p:nvSpPr>
        <p:spPr bwMode="auto">
          <a:xfrm>
            <a:off x="4884738" y="3214688"/>
            <a:ext cx="3873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-2</a:t>
            </a:r>
            <a:endParaRPr lang="ru-RU" sz="1800"/>
          </a:p>
        </p:txBody>
      </p:sp>
      <p:sp>
        <p:nvSpPr>
          <p:cNvPr id="13349" name="Text Box 83"/>
          <p:cNvSpPr txBox="1">
            <a:spLocks noChangeArrowheads="1"/>
          </p:cNvSpPr>
          <p:nvPr/>
        </p:nvSpPr>
        <p:spPr bwMode="auto">
          <a:xfrm>
            <a:off x="4811713" y="1054100"/>
            <a:ext cx="311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  <a:endParaRPr lang="ru-RU" sz="1800"/>
          </a:p>
        </p:txBody>
      </p:sp>
      <p:sp>
        <p:nvSpPr>
          <p:cNvPr id="13350" name="Text Box 90"/>
          <p:cNvSpPr txBox="1">
            <a:spLocks noChangeArrowheads="1"/>
          </p:cNvSpPr>
          <p:nvPr/>
        </p:nvSpPr>
        <p:spPr bwMode="auto">
          <a:xfrm>
            <a:off x="2312988" y="13684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-3</a:t>
            </a:r>
          </a:p>
        </p:txBody>
      </p:sp>
      <p:sp>
        <p:nvSpPr>
          <p:cNvPr id="13351" name="Text Box 91"/>
          <p:cNvSpPr txBox="1">
            <a:spLocks noChangeArrowheads="1"/>
          </p:cNvSpPr>
          <p:nvPr/>
        </p:nvSpPr>
        <p:spPr bwMode="auto">
          <a:xfrm>
            <a:off x="923925" y="1393825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-5</a:t>
            </a:r>
            <a:endParaRPr lang="ru-RU" b="1"/>
          </a:p>
        </p:txBody>
      </p:sp>
      <p:sp>
        <p:nvSpPr>
          <p:cNvPr id="76916" name="Line 116"/>
          <p:cNvSpPr>
            <a:spLocks noChangeShapeType="1"/>
          </p:cNvSpPr>
          <p:nvPr/>
        </p:nvSpPr>
        <p:spPr bwMode="auto">
          <a:xfrm>
            <a:off x="2430463" y="576263"/>
            <a:ext cx="46037" cy="36703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18" name="Line 118"/>
          <p:cNvSpPr>
            <a:spLocks noChangeShapeType="1"/>
          </p:cNvSpPr>
          <p:nvPr/>
        </p:nvSpPr>
        <p:spPr bwMode="auto">
          <a:xfrm>
            <a:off x="5337175" y="603250"/>
            <a:ext cx="0" cy="431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54" name="Text Box 132"/>
          <p:cNvSpPr txBox="1">
            <a:spLocks noChangeArrowheads="1"/>
          </p:cNvSpPr>
          <p:nvPr/>
        </p:nvSpPr>
        <p:spPr bwMode="auto">
          <a:xfrm>
            <a:off x="4394200" y="20510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0</a:t>
            </a:r>
            <a:endParaRPr lang="ru-RU" b="1"/>
          </a:p>
        </p:txBody>
      </p:sp>
      <p:sp>
        <p:nvSpPr>
          <p:cNvPr id="76934" name="Freeform 134"/>
          <p:cNvSpPr>
            <a:spLocks/>
          </p:cNvSpPr>
          <p:nvPr/>
        </p:nvSpPr>
        <p:spPr bwMode="auto">
          <a:xfrm>
            <a:off x="1016000" y="561975"/>
            <a:ext cx="1439863" cy="3568700"/>
          </a:xfrm>
          <a:custGeom>
            <a:avLst/>
            <a:gdLst>
              <a:gd name="T0" fmla="*/ 0 w 907"/>
              <a:gd name="T1" fmla="*/ 2147483647 h 2248"/>
              <a:gd name="T2" fmla="*/ 2147483647 w 907"/>
              <a:gd name="T3" fmla="*/ 2147483647 h 2248"/>
              <a:gd name="T4" fmla="*/ 2147483647 w 907"/>
              <a:gd name="T5" fmla="*/ 2147483647 h 2248"/>
              <a:gd name="T6" fmla="*/ 2147483647 w 907"/>
              <a:gd name="T7" fmla="*/ 2147483647 h 2248"/>
              <a:gd name="T8" fmla="*/ 0 60000 65536"/>
              <a:gd name="T9" fmla="*/ 0 60000 65536"/>
              <a:gd name="T10" fmla="*/ 0 60000 65536"/>
              <a:gd name="T11" fmla="*/ 0 60000 65536"/>
              <a:gd name="T12" fmla="*/ 0 w 907"/>
              <a:gd name="T13" fmla="*/ 0 h 2248"/>
              <a:gd name="T14" fmla="*/ 907 w 907"/>
              <a:gd name="T15" fmla="*/ 2248 h 2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7" h="2248">
                <a:moveTo>
                  <a:pt x="0" y="2248"/>
                </a:moveTo>
                <a:cubicBezTo>
                  <a:pt x="151" y="1775"/>
                  <a:pt x="324" y="1282"/>
                  <a:pt x="454" y="933"/>
                </a:cubicBezTo>
                <a:cubicBezTo>
                  <a:pt x="584" y="584"/>
                  <a:pt x="708" y="302"/>
                  <a:pt x="783" y="151"/>
                </a:cubicBezTo>
                <a:cubicBezTo>
                  <a:pt x="858" y="0"/>
                  <a:pt x="881" y="52"/>
                  <a:pt x="907" y="2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35" name="Freeform 135"/>
          <p:cNvSpPr>
            <a:spLocks/>
          </p:cNvSpPr>
          <p:nvPr/>
        </p:nvSpPr>
        <p:spPr bwMode="auto">
          <a:xfrm>
            <a:off x="2455863" y="601663"/>
            <a:ext cx="2881312" cy="4321175"/>
          </a:xfrm>
          <a:custGeom>
            <a:avLst/>
            <a:gdLst>
              <a:gd name="T0" fmla="*/ 0 w 1815"/>
              <a:gd name="T1" fmla="*/ 2147483647 h 2722"/>
              <a:gd name="T2" fmla="*/ 2147483647 w 1815"/>
              <a:gd name="T3" fmla="*/ 2147483647 h 2722"/>
              <a:gd name="T4" fmla="*/ 2147483647 w 1815"/>
              <a:gd name="T5" fmla="*/ 2147483647 h 2722"/>
              <a:gd name="T6" fmla="*/ 2147483647 w 1815"/>
              <a:gd name="T7" fmla="*/ 2147483647 h 2722"/>
              <a:gd name="T8" fmla="*/ 2147483647 w 1815"/>
              <a:gd name="T9" fmla="*/ 2147483647 h 27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722"/>
              <a:gd name="T17" fmla="*/ 1815 w 1815"/>
              <a:gd name="T18" fmla="*/ 2722 h 27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722">
                <a:moveTo>
                  <a:pt x="0" y="1"/>
                </a:moveTo>
                <a:cubicBezTo>
                  <a:pt x="35" y="33"/>
                  <a:pt x="19" y="0"/>
                  <a:pt x="209" y="195"/>
                </a:cubicBezTo>
                <a:cubicBezTo>
                  <a:pt x="399" y="390"/>
                  <a:pt x="908" y="896"/>
                  <a:pt x="1138" y="1174"/>
                </a:cubicBezTo>
                <a:cubicBezTo>
                  <a:pt x="1368" y="1452"/>
                  <a:pt x="1474" y="1607"/>
                  <a:pt x="1587" y="1865"/>
                </a:cubicBezTo>
                <a:cubicBezTo>
                  <a:pt x="1700" y="2123"/>
                  <a:pt x="1768" y="2544"/>
                  <a:pt x="1815" y="272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36" name="Freeform 136"/>
          <p:cNvSpPr>
            <a:spLocks/>
          </p:cNvSpPr>
          <p:nvPr/>
        </p:nvSpPr>
        <p:spPr bwMode="auto">
          <a:xfrm>
            <a:off x="5337175" y="1250950"/>
            <a:ext cx="2508250" cy="3671888"/>
          </a:xfrm>
          <a:custGeom>
            <a:avLst/>
            <a:gdLst>
              <a:gd name="T0" fmla="*/ 0 w 1580"/>
              <a:gd name="T1" fmla="*/ 2147483647 h 2313"/>
              <a:gd name="T2" fmla="*/ 2147483647 w 1580"/>
              <a:gd name="T3" fmla="*/ 2147483647 h 2313"/>
              <a:gd name="T4" fmla="*/ 2147483647 w 1580"/>
              <a:gd name="T5" fmla="*/ 2147483647 h 2313"/>
              <a:gd name="T6" fmla="*/ 2147483647 w 1580"/>
              <a:gd name="T7" fmla="*/ 0 h 2313"/>
              <a:gd name="T8" fmla="*/ 0 60000 65536"/>
              <a:gd name="T9" fmla="*/ 0 60000 65536"/>
              <a:gd name="T10" fmla="*/ 0 60000 65536"/>
              <a:gd name="T11" fmla="*/ 0 60000 65536"/>
              <a:gd name="T12" fmla="*/ 0 w 1580"/>
              <a:gd name="T13" fmla="*/ 0 h 2313"/>
              <a:gd name="T14" fmla="*/ 1580 w 1580"/>
              <a:gd name="T15" fmla="*/ 2313 h 2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0" h="2313">
                <a:moveTo>
                  <a:pt x="0" y="2313"/>
                </a:moveTo>
                <a:cubicBezTo>
                  <a:pt x="39" y="2157"/>
                  <a:pt x="84" y="1679"/>
                  <a:pt x="235" y="1377"/>
                </a:cubicBezTo>
                <a:cubicBezTo>
                  <a:pt x="386" y="1075"/>
                  <a:pt x="683" y="729"/>
                  <a:pt x="907" y="499"/>
                </a:cubicBezTo>
                <a:cubicBezTo>
                  <a:pt x="1131" y="270"/>
                  <a:pt x="1467" y="56"/>
                  <a:pt x="158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aphicFrame>
        <p:nvGraphicFramePr>
          <p:cNvPr id="76949" name="Object 149"/>
          <p:cNvGraphicFramePr>
            <a:graphicFrameLocks noChangeAspect="1"/>
          </p:cNvGraphicFramePr>
          <p:nvPr/>
        </p:nvGraphicFramePr>
        <p:xfrm>
          <a:off x="1816100" y="4362450"/>
          <a:ext cx="13049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Формула" r:id="rId3" imgW="583920" imgH="215640" progId="Equation.3">
                  <p:embed/>
                </p:oleObj>
              </mc:Choice>
              <mc:Fallback>
                <p:oleObj name="Формула" r:id="rId3" imgW="583920" imgH="215640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362450"/>
                        <a:ext cx="13049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950" name="Object 150"/>
          <p:cNvGraphicFramePr>
            <a:graphicFrameLocks noChangeAspect="1"/>
          </p:cNvGraphicFramePr>
          <p:nvPr/>
        </p:nvGraphicFramePr>
        <p:xfrm>
          <a:off x="5772150" y="4362450"/>
          <a:ext cx="27289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Формула" r:id="rId5" imgW="1511280" imgH="419040" progId="Equation.3">
                  <p:embed/>
                </p:oleObj>
              </mc:Choice>
              <mc:Fallback>
                <p:oleObj name="Формула" r:id="rId5" imgW="1511280" imgH="4190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4362450"/>
                        <a:ext cx="272891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952" name="Freeform 152"/>
          <p:cNvSpPr>
            <a:spLocks/>
          </p:cNvSpPr>
          <p:nvPr/>
        </p:nvSpPr>
        <p:spPr bwMode="auto">
          <a:xfrm>
            <a:off x="5208588" y="4305300"/>
            <a:ext cx="225425" cy="606425"/>
          </a:xfrm>
          <a:custGeom>
            <a:avLst/>
            <a:gdLst>
              <a:gd name="T0" fmla="*/ 0 w 142"/>
              <a:gd name="T1" fmla="*/ 0 h 382"/>
              <a:gd name="T2" fmla="*/ 2147483647 w 142"/>
              <a:gd name="T3" fmla="*/ 2147483647 h 382"/>
              <a:gd name="T4" fmla="*/ 2147483647 w 142"/>
              <a:gd name="T5" fmla="*/ 2147483647 h 382"/>
              <a:gd name="T6" fmla="*/ 2147483647 w 142"/>
              <a:gd name="T7" fmla="*/ 2147483647 h 382"/>
              <a:gd name="T8" fmla="*/ 2147483647 w 142"/>
              <a:gd name="T9" fmla="*/ 2147483647 h 3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382"/>
              <a:gd name="T17" fmla="*/ 142 w 142"/>
              <a:gd name="T18" fmla="*/ 382 h 3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382">
                <a:moveTo>
                  <a:pt x="0" y="0"/>
                </a:moveTo>
                <a:cubicBezTo>
                  <a:pt x="8" y="46"/>
                  <a:pt x="41" y="215"/>
                  <a:pt x="54" y="278"/>
                </a:cubicBezTo>
                <a:cubicBezTo>
                  <a:pt x="67" y="341"/>
                  <a:pt x="73" y="382"/>
                  <a:pt x="81" y="379"/>
                </a:cubicBezTo>
                <a:cubicBezTo>
                  <a:pt x="89" y="376"/>
                  <a:pt x="91" y="314"/>
                  <a:pt x="101" y="257"/>
                </a:cubicBezTo>
                <a:cubicBezTo>
                  <a:pt x="111" y="200"/>
                  <a:pt x="134" y="80"/>
                  <a:pt x="142" y="34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3" name="Freeform 153"/>
          <p:cNvSpPr>
            <a:spLocks/>
          </p:cNvSpPr>
          <p:nvPr/>
        </p:nvSpPr>
        <p:spPr bwMode="auto">
          <a:xfrm>
            <a:off x="2276475" y="584200"/>
            <a:ext cx="500063" cy="315913"/>
          </a:xfrm>
          <a:custGeom>
            <a:avLst/>
            <a:gdLst>
              <a:gd name="T0" fmla="*/ 0 w 315"/>
              <a:gd name="T1" fmla="*/ 2147483647 h 199"/>
              <a:gd name="T2" fmla="*/ 2147483647 w 315"/>
              <a:gd name="T3" fmla="*/ 2147483647 h 199"/>
              <a:gd name="T4" fmla="*/ 2147483647 w 315"/>
              <a:gd name="T5" fmla="*/ 2147483647 h 199"/>
              <a:gd name="T6" fmla="*/ 0 60000 65536"/>
              <a:gd name="T7" fmla="*/ 0 60000 65536"/>
              <a:gd name="T8" fmla="*/ 0 60000 65536"/>
              <a:gd name="T9" fmla="*/ 0 w 315"/>
              <a:gd name="T10" fmla="*/ 0 h 199"/>
              <a:gd name="T11" fmla="*/ 315 w 315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199">
                <a:moveTo>
                  <a:pt x="0" y="125"/>
                </a:moveTo>
                <a:cubicBezTo>
                  <a:pt x="33" y="64"/>
                  <a:pt x="61" y="0"/>
                  <a:pt x="113" y="12"/>
                </a:cubicBezTo>
                <a:cubicBezTo>
                  <a:pt x="165" y="24"/>
                  <a:pt x="273" y="160"/>
                  <a:pt x="315" y="199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6954" name="Text Box 154"/>
          <p:cNvSpPr txBox="1">
            <a:spLocks noChangeArrowheads="1"/>
          </p:cNvSpPr>
          <p:nvPr/>
        </p:nvSpPr>
        <p:spPr bwMode="auto">
          <a:xfrm>
            <a:off x="1060450" y="399891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5" name="Text Box 155"/>
          <p:cNvSpPr txBox="1">
            <a:spLocks noChangeArrowheads="1"/>
          </p:cNvSpPr>
          <p:nvPr/>
        </p:nvSpPr>
        <p:spPr bwMode="auto">
          <a:xfrm>
            <a:off x="5594350" y="3954463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возрастает</a:t>
            </a:r>
          </a:p>
        </p:txBody>
      </p:sp>
      <p:sp>
        <p:nvSpPr>
          <p:cNvPr id="76956" name="Text Box 156"/>
          <p:cNvSpPr txBox="1">
            <a:spLocks noChangeArrowheads="1"/>
          </p:cNvSpPr>
          <p:nvPr/>
        </p:nvSpPr>
        <p:spPr bwMode="auto">
          <a:xfrm>
            <a:off x="3060700" y="4043363"/>
            <a:ext cx="1081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ea typeface="Calibri" pitchFamily="34" charset="0"/>
                <a:cs typeface="Calibri" pitchFamily="34" charset="0"/>
              </a:rPr>
              <a:t>убывает</a:t>
            </a:r>
          </a:p>
        </p:txBody>
      </p:sp>
      <p:sp>
        <p:nvSpPr>
          <p:cNvPr id="13363" name="Line 160"/>
          <p:cNvSpPr>
            <a:spLocks noChangeShapeType="1"/>
          </p:cNvSpPr>
          <p:nvPr/>
        </p:nvSpPr>
        <p:spPr bwMode="auto">
          <a:xfrm flipH="1" flipV="1">
            <a:off x="4616450" y="895350"/>
            <a:ext cx="46038" cy="440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364" name="Rectangle 161"/>
          <p:cNvSpPr>
            <a:spLocks noChangeArrowheads="1"/>
          </p:cNvSpPr>
          <p:nvPr/>
        </p:nvSpPr>
        <p:spPr bwMode="auto">
          <a:xfrm>
            <a:off x="1549400" y="0"/>
            <a:ext cx="622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Построить эскиз графика функции, зная, что</a:t>
            </a:r>
          </a:p>
        </p:txBody>
      </p:sp>
      <p:sp>
        <p:nvSpPr>
          <p:cNvPr id="13365" name="Text Box 68"/>
          <p:cNvSpPr txBox="1">
            <a:spLocks noChangeArrowheads="1"/>
          </p:cNvSpPr>
          <p:nvPr/>
        </p:nvSpPr>
        <p:spPr bwMode="auto">
          <a:xfrm>
            <a:off x="4305300" y="406400"/>
            <a:ext cx="2984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y</a:t>
            </a:r>
            <a:endParaRPr lang="ru-RU" sz="1800"/>
          </a:p>
        </p:txBody>
      </p:sp>
      <p:graphicFrame>
        <p:nvGraphicFramePr>
          <p:cNvPr id="63" name="Таблиця 62"/>
          <p:cNvGraphicFramePr>
            <a:graphicFrameLocks noGrp="1"/>
          </p:cNvGraphicFramePr>
          <p:nvPr/>
        </p:nvGraphicFramePr>
        <p:xfrm>
          <a:off x="482600" y="5340350"/>
          <a:ext cx="7128193" cy="1366520"/>
        </p:xfrm>
        <a:graphic>
          <a:graphicData uri="http://schemas.openxmlformats.org/drawingml/2006/table">
            <a:tbl>
              <a:tblPr/>
              <a:tblGrid>
                <a:gridCol w="1187908"/>
                <a:gridCol w="1187908"/>
                <a:gridCol w="1187908"/>
                <a:gridCol w="1187908"/>
                <a:gridCol w="1187908"/>
                <a:gridCol w="1188653"/>
              </a:tblGrid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uk-U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-3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Не существует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-4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uk-UA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316" name="Object 69"/>
          <p:cNvGraphicFramePr>
            <a:graphicFrameLocks noChangeAspect="1"/>
          </p:cNvGraphicFramePr>
          <p:nvPr/>
        </p:nvGraphicFramePr>
        <p:xfrm>
          <a:off x="2038350" y="5384800"/>
          <a:ext cx="5429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Формула" r:id="rId7" imgW="545626" imgH="215713" progId="Equation.3">
                  <p:embed/>
                </p:oleObj>
              </mc:Choice>
              <mc:Fallback>
                <p:oleObj name="Формула" r:id="rId7" imgW="545626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5384800"/>
                        <a:ext cx="5429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8"/>
          <p:cNvGraphicFramePr>
            <a:graphicFrameLocks noChangeAspect="1"/>
          </p:cNvGraphicFramePr>
          <p:nvPr/>
        </p:nvGraphicFramePr>
        <p:xfrm>
          <a:off x="4394200" y="5340350"/>
          <a:ext cx="3905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Формула" r:id="rId9" imgW="393359" imgH="215713" progId="Equation.3">
                  <p:embed/>
                </p:oleObj>
              </mc:Choice>
              <mc:Fallback>
                <p:oleObj name="Формула" r:id="rId9" imgW="393359" imgH="2157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5340350"/>
                        <a:ext cx="3905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7"/>
          <p:cNvGraphicFramePr>
            <a:graphicFrameLocks noChangeAspect="1"/>
          </p:cNvGraphicFramePr>
          <p:nvPr/>
        </p:nvGraphicFramePr>
        <p:xfrm>
          <a:off x="6750050" y="5340350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Формула" r:id="rId11" imgW="418918" imgH="215806" progId="Equation.3">
                  <p:embed/>
                </p:oleObj>
              </mc:Choice>
              <mc:Fallback>
                <p:oleObj name="Формула" r:id="rId11" imgW="418918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340350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66"/>
          <p:cNvGraphicFramePr>
            <a:graphicFrameLocks noChangeAspect="1"/>
          </p:cNvGraphicFramePr>
          <p:nvPr/>
        </p:nvGraphicFramePr>
        <p:xfrm>
          <a:off x="971550" y="5829300"/>
          <a:ext cx="3524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Формула" r:id="rId13" imgW="355292" imgH="215713" progId="Equation.3">
                  <p:embed/>
                </p:oleObj>
              </mc:Choice>
              <mc:Fallback>
                <p:oleObj name="Формула" r:id="rId13" imgW="355292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829300"/>
                        <a:ext cx="3524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65"/>
          <p:cNvGraphicFramePr>
            <a:graphicFrameLocks noChangeAspect="1"/>
          </p:cNvGraphicFramePr>
          <p:nvPr/>
        </p:nvGraphicFramePr>
        <p:xfrm>
          <a:off x="882650" y="6184900"/>
          <a:ext cx="3333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Формула" r:id="rId15" imgW="330057" imgH="215806" progId="Equation.3">
                  <p:embed/>
                </p:oleObj>
              </mc:Choice>
              <mc:Fallback>
                <p:oleObj name="Формула" r:id="rId15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6184900"/>
                        <a:ext cx="3333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403" name="AutoShape 64"/>
          <p:cNvCxnSpPr>
            <a:cxnSpLocks noChangeShapeType="1"/>
          </p:cNvCxnSpPr>
          <p:nvPr/>
        </p:nvCxnSpPr>
        <p:spPr bwMode="auto">
          <a:xfrm flipV="1">
            <a:off x="68389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4" name="AutoShape 63"/>
          <p:cNvCxnSpPr>
            <a:cxnSpLocks noChangeShapeType="1"/>
          </p:cNvCxnSpPr>
          <p:nvPr/>
        </p:nvCxnSpPr>
        <p:spPr bwMode="auto">
          <a:xfrm>
            <a:off x="4483100" y="6229350"/>
            <a:ext cx="381000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405" name="AutoShape 62"/>
          <p:cNvCxnSpPr>
            <a:cxnSpLocks noChangeShapeType="1"/>
          </p:cNvCxnSpPr>
          <p:nvPr/>
        </p:nvCxnSpPr>
        <p:spPr bwMode="auto">
          <a:xfrm flipV="1">
            <a:off x="2127250" y="6229350"/>
            <a:ext cx="371475" cy="1047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406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/>
          </a:p>
        </p:txBody>
      </p:sp>
      <p:cxnSp>
        <p:nvCxnSpPr>
          <p:cNvPr id="83" name="Пряма сполучна лінія 82"/>
          <p:cNvCxnSpPr/>
          <p:nvPr/>
        </p:nvCxnSpPr>
        <p:spPr>
          <a:xfrm>
            <a:off x="4438650" y="4895850"/>
            <a:ext cx="355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0" name="TextBox 83"/>
          <p:cNvSpPr txBox="1">
            <a:spLocks noChangeArrowheads="1"/>
          </p:cNvSpPr>
          <p:nvPr/>
        </p:nvSpPr>
        <p:spPr bwMode="auto">
          <a:xfrm>
            <a:off x="4883150" y="4718050"/>
            <a:ext cx="488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</a:t>
            </a:r>
            <a:r>
              <a:rPr lang="ru-RU" sz="1600"/>
              <a:t>4</a:t>
            </a:r>
            <a:endParaRPr lang="uk-UA" sz="1600"/>
          </a:p>
        </p:txBody>
      </p:sp>
      <p:sp>
        <p:nvSpPr>
          <p:cNvPr id="13411" name="Місце для номера слайда 8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855B7-9E65-4582-BEA2-06AF7DE08381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0"/>
                                        <p:tgtEl>
                                          <p:spTgt spid="7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6" grpId="0" animBg="1"/>
      <p:bldP spid="76918" grpId="0" animBg="1"/>
      <p:bldP spid="76934" grpId="0" animBg="1"/>
      <p:bldP spid="76935" grpId="0" animBg="1"/>
      <p:bldP spid="76936" grpId="0" animBg="1"/>
      <p:bldP spid="76952" grpId="0" animBg="1"/>
      <p:bldP spid="76952" grpId="1" animBg="1"/>
      <p:bldP spid="76953" grpId="0" animBg="1"/>
      <p:bldP spid="76953" grpId="1" animBg="1"/>
      <p:bldP spid="76954" grpId="0"/>
      <p:bldP spid="769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128474"/>
              </p:ext>
            </p:extLst>
          </p:nvPr>
        </p:nvGraphicFramePr>
        <p:xfrm>
          <a:off x="2402086" y="2663915"/>
          <a:ext cx="433982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Формула" r:id="rId3" imgW="1663700" imgH="393700" progId="Equation.3">
                  <p:embed/>
                </p:oleObj>
              </mc:Choice>
              <mc:Fallback>
                <p:oleObj name="Формула" r:id="rId3" imgW="1663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086" y="2663915"/>
                        <a:ext cx="4339827" cy="1200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53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5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24292"/>
          </a:xfrm>
        </p:spPr>
        <p:txBody>
          <a:bodyPr/>
          <a:lstStyle/>
          <a:p>
            <a:r>
              <a:rPr lang="ru-RU" sz="3200" u="sng" dirty="0" smtClean="0"/>
              <a:t>Задание: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Исследовать функцию с помощью производной и построить график.</a:t>
            </a:r>
            <a:endParaRPr lang="ru-RU" sz="3200" dirty="0"/>
          </a:p>
        </p:txBody>
      </p:sp>
      <p:sp>
        <p:nvSpPr>
          <p:cNvPr id="15434" name="Місце для номера слайда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4A26A-84F7-426D-AC7A-C555540C365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50006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Образец выполнения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785813"/>
            <a:ext cx="7467600" cy="17859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b="1" u="sng" dirty="0" smtClean="0">
                <a:solidFill>
                  <a:srgbClr val="002060"/>
                </a:solidFill>
              </a:rPr>
              <a:t>Оформление работы учеником</a:t>
            </a:r>
            <a:r>
              <a:rPr lang="ru-RU" sz="1800" b="1" u="sng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800" b="1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а)            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б)  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в)  критические точки:  -        ; </a:t>
            </a:r>
            <a:r>
              <a:rPr lang="ru-RU" sz="1200" dirty="0" smtClean="0">
                <a:solidFill>
                  <a:srgbClr val="002060"/>
                </a:solidFill>
              </a:rPr>
              <a:t>1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г) по результатам исследования  составляем таблицу: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429375" y="406400"/>
            <a:ext cx="2365375" cy="8080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endParaRPr lang="ru-RU" sz="1100" b="1" dirty="0">
              <a:solidFill>
                <a:schemeClr val="bg1">
                  <a:lumMod val="1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53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6500813" y="642938"/>
          <a:ext cx="19288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3" imgW="1663700" imgH="393700" progId="Equation.3">
                  <p:embed/>
                </p:oleObj>
              </mc:Choice>
              <mc:Fallback>
                <p:oleObj name="Формула" r:id="rId3" imgW="16637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642938"/>
                        <a:ext cx="19288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785813" y="1214438"/>
          <a:ext cx="60007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5" imgW="596641" imgH="215806" progId="Equation.3">
                  <p:embed/>
                </p:oleObj>
              </mc:Choice>
              <mc:Fallback>
                <p:oleObj name="Формула" r:id="rId5" imgW="596641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214438"/>
                        <a:ext cx="60007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785813" y="1428750"/>
          <a:ext cx="28575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Формула" r:id="rId7" imgW="2692400" imgH="393700" progId="Equation.3">
                  <p:embed/>
                </p:oleObj>
              </mc:Choice>
              <mc:Fallback>
                <p:oleObj name="Формула" r:id="rId7" imgW="26924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28750"/>
                        <a:ext cx="28575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5365" name="Object 10"/>
          <p:cNvGraphicFramePr>
            <a:graphicFrameLocks noChangeAspect="1"/>
          </p:cNvGraphicFramePr>
          <p:nvPr/>
        </p:nvGraphicFramePr>
        <p:xfrm>
          <a:off x="2927350" y="1962150"/>
          <a:ext cx="304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Формула" r:id="rId9" imgW="304560" imgH="393480" progId="Equation.3">
                  <p:embed/>
                </p:oleObj>
              </mc:Choice>
              <mc:Fallback>
                <p:oleObj name="Формула" r:id="rId9" imgW="3045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1962150"/>
                        <a:ext cx="3048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714375" y="2643188"/>
          <a:ext cx="5214938" cy="1557339"/>
        </p:xfrm>
        <a:graphic>
          <a:graphicData uri="http://schemas.openxmlformats.org/drawingml/2006/table">
            <a:tbl>
              <a:tblPr/>
              <a:tblGrid>
                <a:gridCol w="763588"/>
                <a:gridCol w="904875"/>
                <a:gridCol w="685800"/>
                <a:gridCol w="1144587"/>
                <a:gridCol w="685800"/>
                <a:gridCol w="103028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ctr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у</a:t>
                      </a:r>
                      <a:r>
                        <a:rPr kumimoji="0" lang="ru-RU" sz="1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у(х)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экстремум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66" name="Object 31"/>
          <p:cNvGraphicFramePr>
            <a:graphicFrameLocks noChangeAspect="1"/>
          </p:cNvGraphicFramePr>
          <p:nvPr/>
        </p:nvGraphicFramePr>
        <p:xfrm>
          <a:off x="1571625" y="2643188"/>
          <a:ext cx="723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Формула" r:id="rId11" imgW="723586" imgH="431613" progId="Equation.3">
                  <p:embed/>
                </p:oleObj>
              </mc:Choice>
              <mc:Fallback>
                <p:oleObj name="Формула" r:id="rId11" imgW="723586" imgH="431613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643188"/>
                        <a:ext cx="723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0"/>
          <p:cNvGraphicFramePr>
            <a:graphicFrameLocks noChangeAspect="1"/>
          </p:cNvGraphicFramePr>
          <p:nvPr/>
        </p:nvGraphicFramePr>
        <p:xfrm>
          <a:off x="2786063" y="2714625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Формула" r:id="rId13" imgW="152334" imgH="393529" progId="Equation.3">
                  <p:embed/>
                </p:oleObj>
              </mc:Choice>
              <mc:Fallback>
                <p:oleObj name="Формула" r:id="rId13" imgW="152334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714625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9"/>
          <p:cNvGraphicFramePr>
            <a:graphicFrameLocks noChangeAspect="1"/>
          </p:cNvGraphicFramePr>
          <p:nvPr/>
        </p:nvGraphicFramePr>
        <p:xfrm>
          <a:off x="3214688" y="2655888"/>
          <a:ext cx="714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Формула" r:id="rId15" imgW="583920" imgH="431640" progId="Equation.3">
                  <p:embed/>
                </p:oleObj>
              </mc:Choice>
              <mc:Fallback>
                <p:oleObj name="Формула" r:id="rId15" imgW="583920" imgH="431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655888"/>
                        <a:ext cx="7143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8"/>
          <p:cNvGraphicFramePr>
            <a:graphicFrameLocks noChangeAspect="1"/>
          </p:cNvGraphicFramePr>
          <p:nvPr/>
        </p:nvGraphicFramePr>
        <p:xfrm>
          <a:off x="5143500" y="2786063"/>
          <a:ext cx="419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Формула" r:id="rId17" imgW="418918" imgH="215806" progId="Equation.3">
                  <p:embed/>
                </p:oleObj>
              </mc:Choice>
              <mc:Fallback>
                <p:oleObj name="Формула" r:id="rId17" imgW="418918" imgH="215806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786063"/>
                        <a:ext cx="419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26"/>
          <p:cNvGraphicFramePr>
            <a:graphicFrameLocks noChangeAspect="1"/>
          </p:cNvGraphicFramePr>
          <p:nvPr/>
        </p:nvGraphicFramePr>
        <p:xfrm>
          <a:off x="2571750" y="3500438"/>
          <a:ext cx="314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Формула" r:id="rId19" imgW="317225" imgH="393359" progId="Equation.3">
                  <p:embed/>
                </p:oleObj>
              </mc:Choice>
              <mc:Fallback>
                <p:oleObj name="Формула" r:id="rId19" imgW="317225" imgH="39335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500438"/>
                        <a:ext cx="314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24"/>
          <p:cNvGraphicFramePr>
            <a:graphicFrameLocks noChangeAspect="1"/>
          </p:cNvGraphicFramePr>
          <p:nvPr/>
        </p:nvGraphicFramePr>
        <p:xfrm>
          <a:off x="4643438" y="3500438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Формула" r:id="rId21" imgW="228501" imgH="393529" progId="Equation.3">
                  <p:embed/>
                </p:oleObj>
              </mc:Choice>
              <mc:Fallback>
                <p:oleObj name="Формула" r:id="rId21" imgW="228501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00438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7" name="Line 27"/>
          <p:cNvSpPr>
            <a:spLocks noChangeShapeType="1"/>
          </p:cNvSpPr>
          <p:nvPr/>
        </p:nvSpPr>
        <p:spPr bwMode="auto">
          <a:xfrm flipV="1">
            <a:off x="5214938" y="3571875"/>
            <a:ext cx="355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5418" name="Line 25"/>
          <p:cNvSpPr>
            <a:spLocks noChangeShapeType="1"/>
          </p:cNvSpPr>
          <p:nvPr/>
        </p:nvSpPr>
        <p:spPr bwMode="auto">
          <a:xfrm>
            <a:off x="3429000" y="3571875"/>
            <a:ext cx="47466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5419" name="Line 23"/>
          <p:cNvSpPr>
            <a:spLocks noChangeShapeType="1"/>
          </p:cNvSpPr>
          <p:nvPr/>
        </p:nvSpPr>
        <p:spPr bwMode="auto">
          <a:xfrm flipV="1">
            <a:off x="1714500" y="3500438"/>
            <a:ext cx="474663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6" name="Прямоугольник 35"/>
          <p:cNvSpPr/>
          <p:nvPr/>
        </p:nvSpPr>
        <p:spPr>
          <a:xfrm>
            <a:off x="571500" y="4286250"/>
            <a:ext cx="29083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rgbClr val="002060"/>
                </a:solidFill>
                <a:latin typeface="+mn-lt"/>
              </a:rPr>
              <a:t>д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) строим график функции:</a:t>
            </a:r>
          </a:p>
        </p:txBody>
      </p:sp>
      <p:sp>
        <p:nvSpPr>
          <p:cNvPr id="49" name="Freeform 1"/>
          <p:cNvSpPr>
            <a:spLocks/>
          </p:cNvSpPr>
          <p:nvPr/>
        </p:nvSpPr>
        <p:spPr bwMode="auto">
          <a:xfrm>
            <a:off x="4786313" y="4572000"/>
            <a:ext cx="1622425" cy="1752600"/>
          </a:xfrm>
          <a:custGeom>
            <a:avLst/>
            <a:gdLst>
              <a:gd name="T0" fmla="*/ 0 w 2556"/>
              <a:gd name="T1" fmla="*/ 2147483647 h 2760"/>
              <a:gd name="T2" fmla="*/ 2147483647 w 2556"/>
              <a:gd name="T3" fmla="*/ 2147483647 h 2760"/>
              <a:gd name="T4" fmla="*/ 2147483647 w 2556"/>
              <a:gd name="T5" fmla="*/ 2147483647 h 2760"/>
              <a:gd name="T6" fmla="*/ 2147483647 w 2556"/>
              <a:gd name="T7" fmla="*/ 2147483647 h 2760"/>
              <a:gd name="T8" fmla="*/ 2147483647 w 2556"/>
              <a:gd name="T9" fmla="*/ 2147483647 h 2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6"/>
              <a:gd name="T16" fmla="*/ 0 h 2760"/>
              <a:gd name="T17" fmla="*/ 2556 w 2556"/>
              <a:gd name="T18" fmla="*/ 2760 h 2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6" h="2760">
                <a:moveTo>
                  <a:pt x="0" y="2700"/>
                </a:moveTo>
                <a:cubicBezTo>
                  <a:pt x="234" y="1710"/>
                  <a:pt x="468" y="720"/>
                  <a:pt x="748" y="720"/>
                </a:cubicBezTo>
                <a:cubicBezTo>
                  <a:pt x="1028" y="720"/>
                  <a:pt x="1403" y="2760"/>
                  <a:pt x="1683" y="2700"/>
                </a:cubicBezTo>
                <a:cubicBezTo>
                  <a:pt x="1963" y="2640"/>
                  <a:pt x="2306" y="720"/>
                  <a:pt x="2431" y="360"/>
                </a:cubicBezTo>
                <a:cubicBezTo>
                  <a:pt x="2556" y="0"/>
                  <a:pt x="2493" y="270"/>
                  <a:pt x="2431" y="54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>
              <a:solidFill>
                <a:srgbClr val="0000FF"/>
              </a:solidFill>
            </a:endParaRPr>
          </a:p>
        </p:txBody>
      </p:sp>
      <p:sp>
        <p:nvSpPr>
          <p:cNvPr id="15422" name="Line 44"/>
          <p:cNvSpPr>
            <a:spLocks noChangeShapeType="1"/>
          </p:cNvSpPr>
          <p:nvPr/>
        </p:nvSpPr>
        <p:spPr bwMode="auto">
          <a:xfrm>
            <a:off x="4429125" y="5429250"/>
            <a:ext cx="2138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400000">
            <a:off x="5430044" y="5857081"/>
            <a:ext cx="85725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4608513" y="5394325"/>
            <a:ext cx="2071688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286375" y="5000625"/>
            <a:ext cx="35718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5072856" y="5214144"/>
            <a:ext cx="428625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5643563" y="6286500"/>
            <a:ext cx="21431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715000" y="5214938"/>
            <a:ext cx="5715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1     3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500813" y="5214938"/>
            <a:ext cx="300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 err="1">
                <a:solidFill>
                  <a:srgbClr val="000000"/>
                </a:solidFill>
                <a:latin typeface="+mn-lt"/>
              </a:rPr>
              <a:t>х</a:t>
            </a:r>
            <a:endParaRPr lang="ru-RU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643563" y="4214813"/>
            <a:ext cx="300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i="1" dirty="0">
                <a:solidFill>
                  <a:srgbClr val="000000"/>
                </a:solidFill>
                <a:latin typeface="+mn-lt"/>
              </a:rPr>
              <a:t>у</a:t>
            </a:r>
            <a:endParaRPr lang="ru-RU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29063" y="5357813"/>
            <a:ext cx="17129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                   -5         -2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572125" y="4714875"/>
            <a:ext cx="2698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3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357813" y="6072188"/>
            <a:ext cx="3206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n-lt"/>
              </a:rPr>
              <a:t>-7</a:t>
            </a:r>
          </a:p>
        </p:txBody>
      </p:sp>
      <p:sp>
        <p:nvSpPr>
          <p:cNvPr id="15434" name="Місце для номера слайда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4A26A-84F7-426D-AC7A-C555540C365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349500" y="0"/>
            <a:ext cx="679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ru-RU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Используя </a:t>
            </a:r>
            <a:r>
              <a:rPr lang="ru-RU" sz="2600" dirty="0">
                <a:latin typeface="Calibri" pitchFamily="34" charset="0"/>
                <a:ea typeface="Calibri" pitchFamily="34" charset="0"/>
                <a:cs typeface="Calibri" pitchFamily="34" charset="0"/>
              </a:rPr>
              <a:t>методы дифференциального </a:t>
            </a:r>
            <a:r>
              <a:rPr lang="ru-RU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исчисления английский астроном, математик </a:t>
            </a:r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Эдмон </a:t>
            </a:r>
            <a:r>
              <a:rPr lang="ru-RU" sz="2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Галлей </a:t>
            </a:r>
            <a:r>
              <a:rPr lang="ru-RU" sz="2600" dirty="0">
                <a:latin typeface="Calibri" pitchFamily="34" charset="0"/>
                <a:ea typeface="Calibri" pitchFamily="34" charset="0"/>
                <a:cs typeface="Calibri" pitchFamily="34" charset="0"/>
              </a:rPr>
              <a:t>ещё в XVII веке предсказал возвращение кометы </a:t>
            </a:r>
            <a:r>
              <a:rPr lang="ru-RU" sz="2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Галлея.</a:t>
            </a:r>
            <a:endParaRPr lang="ru-RU" sz="2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3194050" y="3117850"/>
            <a:ext cx="5949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ru-RU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что, увы, было уже после его смерти). Комета действительно возвратилась, как было предсказано, и позже была названа в его честь. </a:t>
            </a:r>
          </a:p>
        </p:txBody>
      </p:sp>
      <p:pic>
        <p:nvPicPr>
          <p:cNvPr id="31748" name="Рисунок 4" descr="image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2940050"/>
            <a:ext cx="2698296" cy="212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foto1630.JPG"/>
          <p:cNvPicPr>
            <a:picLocks noChangeAspect="1"/>
          </p:cNvPicPr>
          <p:nvPr/>
        </p:nvPicPr>
        <p:blipFill>
          <a:blip r:embed="rId3"/>
          <a:srcRect t="24872" r="24615" b="41025"/>
          <a:stretch>
            <a:fillRect/>
          </a:stretch>
        </p:blipFill>
        <p:spPr bwMode="auto">
          <a:xfrm>
            <a:off x="3994150" y="4718050"/>
            <a:ext cx="49784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527050" y="5118100"/>
            <a:ext cx="337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Комета Галлея вернется во внутреннюю Солнечную систему в следующий раз в 2061 году.</a:t>
            </a:r>
            <a:endParaRPr lang="ru-RU" sz="2200" dirty="0"/>
          </a:p>
        </p:txBody>
      </p:sp>
      <p:pic>
        <p:nvPicPr>
          <p:cNvPr id="7" name="Рисунок 6" descr="a3-1.jpg"/>
          <p:cNvPicPr>
            <a:picLocks noChangeAspect="1"/>
          </p:cNvPicPr>
          <p:nvPr/>
        </p:nvPicPr>
        <p:blipFill>
          <a:blip r:embed="rId4"/>
          <a:srcRect t="2302" b="11326"/>
          <a:stretch>
            <a:fillRect/>
          </a:stretch>
        </p:blipFill>
        <p:spPr>
          <a:xfrm>
            <a:off x="0" y="0"/>
            <a:ext cx="2343150" cy="2978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2" name="TextBox 8"/>
          <p:cNvSpPr txBox="1">
            <a:spLocks noChangeArrowheads="1"/>
          </p:cNvSpPr>
          <p:nvPr/>
        </p:nvSpPr>
        <p:spPr bwMode="auto">
          <a:xfrm rot="10800000" flipV="1">
            <a:off x="3238500" y="1969859"/>
            <a:ext cx="5556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 </a:t>
            </a:r>
            <a:r>
              <a:rPr lang="ru-RU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1705 году Эдмонд Галлей предсказал, что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комета, которую </a:t>
            </a:r>
            <a:r>
              <a:rPr lang="ru-RU" sz="2200" dirty="0">
                <a:latin typeface="Calibri" pitchFamily="34" charset="0"/>
                <a:ea typeface="Calibri" pitchFamily="34" charset="0"/>
                <a:cs typeface="Calibri" pitchFamily="34" charset="0"/>
              </a:rPr>
              <a:t>наблюдали в 1531, </a:t>
            </a:r>
            <a:r>
              <a:rPr lang="ru-RU" sz="2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1607 и 1682 годах, должна возвратиться в 1758 году </a:t>
            </a:r>
            <a:endParaRPr lang="ru-RU" sz="2200" dirty="0"/>
          </a:p>
        </p:txBody>
      </p:sp>
      <p:sp>
        <p:nvSpPr>
          <p:cNvPr id="31753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7CBF9E-AE87-442D-92BE-320A4E1BD82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406400"/>
            <a:ext cx="8623300" cy="7112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Calibri" pitchFamily="34" charset="0"/>
              </a:rPr>
              <a:t>Признак возрастания и убывания функции</a:t>
            </a:r>
          </a:p>
        </p:txBody>
      </p:sp>
      <p:sp>
        <p:nvSpPr>
          <p:cNvPr id="205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050" name="Object 105"/>
          <p:cNvGraphicFramePr>
            <a:graphicFrameLocks noChangeAspect="1"/>
          </p:cNvGraphicFramePr>
          <p:nvPr/>
        </p:nvGraphicFramePr>
        <p:xfrm>
          <a:off x="3402013" y="621982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621982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13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57" name="Rectangle 115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58" name="Rectangle 11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59" name="Rectangle 11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0" name="Rectangle 121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1" name="Rectangle 123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2" name="Rectangle 125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3" name="Rectangle 12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4" name="Rectangle 12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5" name="Rectangle 134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66" name="Rectangle 142"/>
          <p:cNvSpPr>
            <a:spLocks noChangeArrowheads="1"/>
          </p:cNvSpPr>
          <p:nvPr/>
        </p:nvSpPr>
        <p:spPr bwMode="auto">
          <a:xfrm>
            <a:off x="-288925" y="23923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=</a:t>
            </a:r>
            <a:endParaRPr lang="en-US" sz="1800"/>
          </a:p>
        </p:txBody>
      </p:sp>
      <p:graphicFrame>
        <p:nvGraphicFramePr>
          <p:cNvPr id="49156" name="Object 142"/>
          <p:cNvGraphicFramePr>
            <a:graphicFrameLocks noChangeAspect="1"/>
          </p:cNvGraphicFramePr>
          <p:nvPr/>
        </p:nvGraphicFramePr>
        <p:xfrm>
          <a:off x="438150" y="4140200"/>
          <a:ext cx="830421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5" imgW="3619440" imgH="888840" progId="Equation.3">
                  <p:embed/>
                </p:oleObj>
              </mc:Choice>
              <mc:Fallback>
                <p:oleObj name="Формула" r:id="rId5" imgW="3619440" imgH="888840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4140200"/>
                        <a:ext cx="8304213" cy="200025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14999"/>
                        </a:srgbClr>
                      </a:solidFill>
                      <a:ln w="38100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393700" y="1828800"/>
          <a:ext cx="8356600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7" imgW="3555720" imgH="888840" progId="Equation.3">
                  <p:embed/>
                </p:oleObj>
              </mc:Choice>
              <mc:Fallback>
                <p:oleObj name="Формула" r:id="rId7" imgW="355572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828800"/>
                        <a:ext cx="8356600" cy="2054225"/>
                      </a:xfrm>
                      <a:prstGeom prst="rect">
                        <a:avLst/>
                      </a:prstGeom>
                      <a:solidFill>
                        <a:srgbClr val="FF99CC">
                          <a:alpha val="12000"/>
                        </a:srgbClr>
                      </a:solidFill>
                      <a:ln w="38100">
                        <a:solidFill>
                          <a:srgbClr val="FF99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Місце для номера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E8EF3-8E4E-4670-A85D-0496814C1B3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571500" y="2928938"/>
            <a:ext cx="4541838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>
            <a:off x="571500" y="2214563"/>
            <a:ext cx="4541838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571500" y="2571750"/>
            <a:ext cx="4541838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>
            <a:off x="601663" y="3857625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571500" y="1571625"/>
            <a:ext cx="4541838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7FAC4E-E103-4343-BBCE-567F7907BA3D}" type="slidenum">
              <a:rPr lang="ru-RU" smtClean="0"/>
              <a:pPr/>
              <a:t>5</a:t>
            </a:fld>
            <a:endParaRPr lang="ru-RU" smtClean="0"/>
          </a:p>
        </p:txBody>
      </p:sp>
      <p:grpSp>
        <p:nvGrpSpPr>
          <p:cNvPr id="4109" name="Группа 4"/>
          <p:cNvGrpSpPr>
            <a:grpSpLocks/>
          </p:cNvGrpSpPr>
          <p:nvPr/>
        </p:nvGrpSpPr>
        <p:grpSpPr bwMode="auto">
          <a:xfrm>
            <a:off x="571500" y="571500"/>
            <a:ext cx="4572000" cy="5000625"/>
            <a:chOff x="1714480" y="1428736"/>
            <a:chExt cx="4572032" cy="5000119"/>
          </a:xfrm>
        </p:grpSpPr>
        <p:grpSp>
          <p:nvGrpSpPr>
            <p:cNvPr id="4118" name="Group 2"/>
            <p:cNvGrpSpPr>
              <a:grpSpLocks/>
            </p:cNvGrpSpPr>
            <p:nvPr/>
          </p:nvGrpSpPr>
          <p:grpSpPr bwMode="auto">
            <a:xfrm>
              <a:off x="1714480" y="1428736"/>
              <a:ext cx="4572032" cy="5000119"/>
              <a:chOff x="2496" y="-90"/>
              <a:chExt cx="3092" cy="3602"/>
            </a:xfrm>
          </p:grpSpPr>
          <p:grpSp>
            <p:nvGrpSpPr>
              <p:cNvPr id="4122" name="Group 3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3360"/>
                <a:chOff x="2496" y="144"/>
                <a:chExt cx="3072" cy="4032"/>
              </a:xfrm>
            </p:grpSpPr>
            <p:sp>
              <p:nvSpPr>
                <p:cNvPr id="4142" name="Line 4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4143" name="Line 5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" name="Line 6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9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40" name="Line 1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4541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15"/>
                <p:cNvSpPr>
                  <a:spLocks noChangeShapeType="1"/>
                </p:cNvSpPr>
                <p:nvPr/>
              </p:nvSpPr>
              <p:spPr bwMode="auto">
                <a:xfrm>
                  <a:off x="5053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23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4124" name="Line 18"/>
              <p:cNvSpPr>
                <a:spLocks noChangeShapeType="1"/>
              </p:cNvSpPr>
              <p:nvPr/>
            </p:nvSpPr>
            <p:spPr bwMode="auto">
              <a:xfrm>
                <a:off x="2496" y="38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496" y="37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2496" y="85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7" name="Line 24"/>
              <p:cNvSpPr>
                <a:spLocks noChangeShapeType="1"/>
              </p:cNvSpPr>
              <p:nvPr/>
            </p:nvSpPr>
            <p:spPr bwMode="auto">
              <a:xfrm>
                <a:off x="2496" y="180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2496" y="204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>
                <a:off x="2496" y="251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2496" y="275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2496" y="299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2496" y="322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3" name="Line 31"/>
              <p:cNvSpPr>
                <a:spLocks noChangeShapeType="1"/>
              </p:cNvSpPr>
              <p:nvPr/>
            </p:nvSpPr>
            <p:spPr bwMode="auto">
              <a:xfrm>
                <a:off x="2496" y="346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4134" name="Freeform 32"/>
              <p:cNvSpPr>
                <a:spLocks/>
              </p:cNvSpPr>
              <p:nvPr/>
            </p:nvSpPr>
            <p:spPr bwMode="auto">
              <a:xfrm>
                <a:off x="2496" y="1818"/>
                <a:ext cx="3048" cy="8"/>
              </a:xfrm>
              <a:custGeom>
                <a:avLst/>
                <a:gdLst>
                  <a:gd name="T0" fmla="*/ 0 w 3048"/>
                  <a:gd name="T1" fmla="*/ 8 h 8"/>
                  <a:gd name="T2" fmla="*/ 3048 w 3048"/>
                  <a:gd name="T3" fmla="*/ 0 h 8"/>
                  <a:gd name="T4" fmla="*/ 0 60000 65536"/>
                  <a:gd name="T5" fmla="*/ 0 60000 65536"/>
                  <a:gd name="T6" fmla="*/ 0 w 3048"/>
                  <a:gd name="T7" fmla="*/ 0 h 8"/>
                  <a:gd name="T8" fmla="*/ 3048 w 3048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48" h="8">
                    <a:moveTo>
                      <a:pt x="0" y="8"/>
                    </a:moveTo>
                    <a:lnTo>
                      <a:pt x="304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4135" name="Freeform 33"/>
              <p:cNvSpPr>
                <a:spLocks/>
              </p:cNvSpPr>
              <p:nvPr/>
            </p:nvSpPr>
            <p:spPr bwMode="auto">
              <a:xfrm>
                <a:off x="4024" y="64"/>
                <a:ext cx="8" cy="3448"/>
              </a:xfrm>
              <a:custGeom>
                <a:avLst/>
                <a:gdLst>
                  <a:gd name="T0" fmla="*/ 0 w 8"/>
                  <a:gd name="T1" fmla="*/ 3448 h 3448"/>
                  <a:gd name="T2" fmla="*/ 8 w 8"/>
                  <a:gd name="T3" fmla="*/ 0 h 3448"/>
                  <a:gd name="T4" fmla="*/ 0 60000 65536"/>
                  <a:gd name="T5" fmla="*/ 0 60000 65536"/>
                  <a:gd name="T6" fmla="*/ 0 w 8"/>
                  <a:gd name="T7" fmla="*/ 0 h 3448"/>
                  <a:gd name="T8" fmla="*/ 8 w 8"/>
                  <a:gd name="T9" fmla="*/ 3448 h 34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448">
                    <a:moveTo>
                      <a:pt x="0" y="3448"/>
                    </a:moveTo>
                    <a:lnTo>
                      <a:pt x="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29" name="Text Box 36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26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  <p:sp>
            <p:nvSpPr>
              <p:cNvPr id="30" name="Text Box 37"/>
              <p:cNvSpPr txBox="1">
                <a:spLocks noChangeArrowheads="1"/>
              </p:cNvSpPr>
              <p:nvPr/>
            </p:nvSpPr>
            <p:spPr bwMode="auto">
              <a:xfrm>
                <a:off x="3752" y="-90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</a:t>
                </a:r>
                <a:endPara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1" name="Text Box 38"/>
              <p:cNvSpPr txBox="1">
                <a:spLocks noChangeArrowheads="1"/>
              </p:cNvSpPr>
              <p:nvPr/>
            </p:nvSpPr>
            <p:spPr bwMode="auto">
              <a:xfrm>
                <a:off x="4176" y="1796"/>
                <a:ext cx="21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60" name="Text Box 38"/>
              <p:cNvSpPr txBox="1">
                <a:spLocks noChangeArrowheads="1"/>
              </p:cNvSpPr>
              <p:nvPr/>
            </p:nvSpPr>
            <p:spPr bwMode="auto">
              <a:xfrm>
                <a:off x="3849" y="1454"/>
                <a:ext cx="215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4119" name="Группа 52"/>
            <p:cNvGrpSpPr>
              <a:grpSpLocks/>
            </p:cNvGrpSpPr>
            <p:nvPr/>
          </p:nvGrpSpPr>
          <p:grpSpPr bwMode="auto">
            <a:xfrm>
              <a:off x="3428992" y="4071942"/>
              <a:ext cx="1455914" cy="369332"/>
              <a:chOff x="3428992" y="4071942"/>
              <a:chExt cx="1455914" cy="369332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428992" y="4071657"/>
                <a:ext cx="390528" cy="36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572000" y="4071657"/>
                <a:ext cx="312740" cy="36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/>
          <a:srcRect l="40167" t="38898" r="42493"/>
          <a:stretch>
            <a:fillRect/>
          </a:stretch>
        </p:blipFill>
        <p:spPr bwMode="auto">
          <a:xfrm>
            <a:off x="1071563" y="1027113"/>
            <a:ext cx="21431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олилиния 46"/>
          <p:cNvSpPr/>
          <p:nvPr/>
        </p:nvSpPr>
        <p:spPr>
          <a:xfrm>
            <a:off x="3214688" y="1785938"/>
            <a:ext cx="1739900" cy="2171700"/>
          </a:xfrm>
          <a:custGeom>
            <a:avLst/>
            <a:gdLst>
              <a:gd name="connsiteX0" fmla="*/ 0 w 1739900"/>
              <a:gd name="connsiteY0" fmla="*/ 0 h 2171700"/>
              <a:gd name="connsiteX1" fmla="*/ 584200 w 1739900"/>
              <a:gd name="connsiteY1" fmla="*/ 1066800 h 2171700"/>
              <a:gd name="connsiteX2" fmla="*/ 1739900 w 1739900"/>
              <a:gd name="connsiteY2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2171700">
                <a:moveTo>
                  <a:pt x="0" y="0"/>
                </a:moveTo>
                <a:cubicBezTo>
                  <a:pt x="147108" y="352425"/>
                  <a:pt x="294217" y="704850"/>
                  <a:pt x="584200" y="1066800"/>
                </a:cubicBezTo>
                <a:cubicBezTo>
                  <a:pt x="874183" y="1428750"/>
                  <a:pt x="1307041" y="1800225"/>
                  <a:pt x="1739900" y="217170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357813" y="642938"/>
            <a:ext cx="3500437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характеру изменения графика функции укажите, на каких промежутках производная положительна, на каких отрицательна. Каждая из функций определена на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3571875" y="928688"/>
          <a:ext cx="12858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4" imgW="583920" imgH="203040" progId="Equation.3">
                  <p:embed/>
                </p:oleObj>
              </mc:Choice>
              <mc:Fallback>
                <p:oleObj name="Формула" r:id="rId4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928688"/>
                        <a:ext cx="12858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285875" y="56435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Ответ:</a:t>
            </a:r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3549650" y="895350"/>
          <a:ext cx="12858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6" imgW="583920" imgH="203040" progId="Equation.3">
                  <p:embed/>
                </p:oleObj>
              </mc:Choice>
              <mc:Fallback>
                <p:oleObj name="Формула" r:id="rId6" imgW="5839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895350"/>
                        <a:ext cx="12858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642938" y="3857625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642938" y="1571625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AF9B4-EDAA-4831-9A12-49EE2B9579D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8" name="TextBox 47"/>
          <p:cNvSpPr txBox="1"/>
          <p:nvPr/>
        </p:nvSpPr>
        <p:spPr>
          <a:xfrm>
            <a:off x="5105400" y="642938"/>
            <a:ext cx="40385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графику производной функции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 определите промежутки возрастания и промежутки убывания функции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" y="6000750"/>
            <a:ext cx="163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95000"/>
                  </a:schemeClr>
                </a:solidFill>
              </a:rPr>
              <a:t>Ответ:</a:t>
            </a: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571750" y="27146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9" name="Рисунок 58" descr="C:\Documents and Settings\Наташа\Рабочий стол\2011-11-29\29.11.2011 22-39-03_0122.jpg"/>
          <p:cNvPicPr/>
          <p:nvPr/>
        </p:nvPicPr>
        <p:blipFill>
          <a:blip r:embed="rId3"/>
          <a:srcRect l="76944" t="22391" r="5418" b="59472"/>
          <a:stretch>
            <a:fillRect/>
          </a:stretch>
        </p:blipFill>
        <p:spPr bwMode="auto">
          <a:xfrm>
            <a:off x="215900" y="939800"/>
            <a:ext cx="4889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7016750" y="1162050"/>
          <a:ext cx="1533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4" imgW="609480" imgH="203040" progId="Equation.3">
                  <p:embed/>
                </p:oleObj>
              </mc:Choice>
              <mc:Fallback>
                <p:oleObj name="Формула" r:id="rId4" imgW="6094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1162050"/>
                        <a:ext cx="15335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"/>
          <p:cNvGraphicFramePr>
            <a:graphicFrameLocks noChangeAspect="1"/>
          </p:cNvGraphicFramePr>
          <p:nvPr/>
        </p:nvGraphicFramePr>
        <p:xfrm>
          <a:off x="6705600" y="2895600"/>
          <a:ext cx="146843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6" imgW="583920" imgH="203040" progId="Equation.3">
                  <p:embed/>
                </p:oleObj>
              </mc:Choice>
              <mc:Fallback>
                <p:oleObj name="Формула" r:id="rId6" imgW="5839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95600"/>
                        <a:ext cx="146843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3643313" y="4572000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3643313" y="2214563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97410-2A52-4DF7-A529-F6A4E846CA54}" type="slidenum">
              <a:rPr lang="ru-RU" smtClean="0"/>
              <a:pPr/>
              <a:t>7</a:t>
            </a:fld>
            <a:endParaRPr lang="ru-RU" smtClean="0"/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3643313" y="1285875"/>
            <a:ext cx="4613275" cy="5000625"/>
            <a:chOff x="1714480" y="1428736"/>
            <a:chExt cx="4613435" cy="500012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714480" y="1428736"/>
              <a:ext cx="4613435" cy="5000119"/>
              <a:chOff x="2496" y="-90"/>
              <a:chExt cx="3120" cy="3602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3360"/>
                <a:chOff x="2496" y="144"/>
                <a:chExt cx="3072" cy="4032"/>
              </a:xfrm>
            </p:grpSpPr>
            <p:sp>
              <p:nvSpPr>
                <p:cNvPr id="6197" name="Line 4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6198" name="Line 5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" name="Line 6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04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40" name="Line 1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4541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15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7" name="Line 18"/>
              <p:cNvSpPr>
                <a:spLocks noChangeShapeType="1"/>
              </p:cNvSpPr>
              <p:nvPr/>
            </p:nvSpPr>
            <p:spPr bwMode="auto">
              <a:xfrm>
                <a:off x="2496" y="38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44" y="37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2496" y="85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2496" y="109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496" y="133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496" y="156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3" name="Line 24"/>
              <p:cNvSpPr>
                <a:spLocks noChangeShapeType="1"/>
              </p:cNvSpPr>
              <p:nvPr/>
            </p:nvSpPr>
            <p:spPr bwMode="auto">
              <a:xfrm>
                <a:off x="2496" y="180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2496" y="204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>
                <a:off x="2496" y="251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2496" y="275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2496" y="299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2496" y="322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9" name="Line 31"/>
              <p:cNvSpPr>
                <a:spLocks noChangeShapeType="1"/>
              </p:cNvSpPr>
              <p:nvPr/>
            </p:nvSpPr>
            <p:spPr bwMode="auto">
              <a:xfrm>
                <a:off x="2496" y="346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190" name="Freeform 32"/>
              <p:cNvSpPr>
                <a:spLocks/>
              </p:cNvSpPr>
              <p:nvPr/>
            </p:nvSpPr>
            <p:spPr bwMode="auto">
              <a:xfrm>
                <a:off x="2496" y="1818"/>
                <a:ext cx="3048" cy="8"/>
              </a:xfrm>
              <a:custGeom>
                <a:avLst/>
                <a:gdLst>
                  <a:gd name="T0" fmla="*/ 0 w 3048"/>
                  <a:gd name="T1" fmla="*/ 8 h 8"/>
                  <a:gd name="T2" fmla="*/ 3048 w 3048"/>
                  <a:gd name="T3" fmla="*/ 0 h 8"/>
                  <a:gd name="T4" fmla="*/ 0 60000 65536"/>
                  <a:gd name="T5" fmla="*/ 0 60000 65536"/>
                  <a:gd name="T6" fmla="*/ 0 w 3048"/>
                  <a:gd name="T7" fmla="*/ 0 h 8"/>
                  <a:gd name="T8" fmla="*/ 3048 w 3048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48" h="8">
                    <a:moveTo>
                      <a:pt x="0" y="8"/>
                    </a:moveTo>
                    <a:lnTo>
                      <a:pt x="304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191" name="Freeform 33"/>
              <p:cNvSpPr>
                <a:spLocks/>
              </p:cNvSpPr>
              <p:nvPr/>
            </p:nvSpPr>
            <p:spPr bwMode="auto">
              <a:xfrm>
                <a:off x="4024" y="64"/>
                <a:ext cx="8" cy="3448"/>
              </a:xfrm>
              <a:custGeom>
                <a:avLst/>
                <a:gdLst>
                  <a:gd name="T0" fmla="*/ 0 w 8"/>
                  <a:gd name="T1" fmla="*/ 3448 h 3448"/>
                  <a:gd name="T2" fmla="*/ 8 w 8"/>
                  <a:gd name="T3" fmla="*/ 0 h 3448"/>
                  <a:gd name="T4" fmla="*/ 0 60000 65536"/>
                  <a:gd name="T5" fmla="*/ 0 60000 65536"/>
                  <a:gd name="T6" fmla="*/ 0 w 8"/>
                  <a:gd name="T7" fmla="*/ 0 h 3448"/>
                  <a:gd name="T8" fmla="*/ 8 w 8"/>
                  <a:gd name="T9" fmla="*/ 3448 h 34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448">
                    <a:moveTo>
                      <a:pt x="0" y="3448"/>
                    </a:moveTo>
                    <a:lnTo>
                      <a:pt x="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29" name="Text Box 36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26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  <p:sp>
            <p:nvSpPr>
              <p:cNvPr id="30" name="Text Box 37"/>
              <p:cNvSpPr txBox="1">
                <a:spLocks noChangeArrowheads="1"/>
              </p:cNvSpPr>
              <p:nvPr/>
            </p:nvSpPr>
            <p:spPr bwMode="auto">
              <a:xfrm>
                <a:off x="3752" y="-90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</a:t>
                </a:r>
                <a:endPara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1" name="Text Box 38"/>
              <p:cNvSpPr txBox="1">
                <a:spLocks noChangeArrowheads="1"/>
              </p:cNvSpPr>
              <p:nvPr/>
            </p:nvSpPr>
            <p:spPr bwMode="auto">
              <a:xfrm>
                <a:off x="4176" y="1796"/>
                <a:ext cx="21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5" name="Группа 52"/>
            <p:cNvGrpSpPr>
              <a:grpSpLocks/>
            </p:cNvGrpSpPr>
            <p:nvPr/>
          </p:nvGrpSpPr>
          <p:grpSpPr bwMode="auto">
            <a:xfrm>
              <a:off x="3428992" y="4071942"/>
              <a:ext cx="1455914" cy="369332"/>
              <a:chOff x="3428992" y="4071942"/>
              <a:chExt cx="1455914" cy="369332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429039" y="4071658"/>
                <a:ext cx="390538" cy="36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572078" y="4071658"/>
                <a:ext cx="312748" cy="36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14313" y="214313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рисунке изображен график дифференцируемой функции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y = h(x).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знак производной функции на промежутках </a:t>
            </a:r>
          </a:p>
        </p:txBody>
      </p:sp>
      <p:sp>
        <p:nvSpPr>
          <p:cNvPr id="61" name="Полилиния 60"/>
          <p:cNvSpPr/>
          <p:nvPr/>
        </p:nvSpPr>
        <p:spPr>
          <a:xfrm>
            <a:off x="3644900" y="2508250"/>
            <a:ext cx="4427538" cy="2349500"/>
          </a:xfrm>
          <a:custGeom>
            <a:avLst/>
            <a:gdLst>
              <a:gd name="connsiteX0" fmla="*/ 0 w 4445000"/>
              <a:gd name="connsiteY0" fmla="*/ 1695450 h 2349500"/>
              <a:gd name="connsiteX1" fmla="*/ 254000 w 4445000"/>
              <a:gd name="connsiteY1" fmla="*/ 1606550 h 2349500"/>
              <a:gd name="connsiteX2" fmla="*/ 406400 w 4445000"/>
              <a:gd name="connsiteY2" fmla="*/ 1365250 h 2349500"/>
              <a:gd name="connsiteX3" fmla="*/ 1130300 w 4445000"/>
              <a:gd name="connsiteY3" fmla="*/ 336550 h 2349500"/>
              <a:gd name="connsiteX4" fmla="*/ 1511300 w 4445000"/>
              <a:gd name="connsiteY4" fmla="*/ 19050 h 2349500"/>
              <a:gd name="connsiteX5" fmla="*/ 1790700 w 4445000"/>
              <a:gd name="connsiteY5" fmla="*/ 222250 h 2349500"/>
              <a:gd name="connsiteX6" fmla="*/ 2336800 w 4445000"/>
              <a:gd name="connsiteY6" fmla="*/ 958850 h 2349500"/>
              <a:gd name="connsiteX7" fmla="*/ 3048000 w 4445000"/>
              <a:gd name="connsiteY7" fmla="*/ 1377950 h 2349500"/>
              <a:gd name="connsiteX8" fmla="*/ 3225800 w 4445000"/>
              <a:gd name="connsiteY8" fmla="*/ 2038350 h 2349500"/>
              <a:gd name="connsiteX9" fmla="*/ 3378200 w 4445000"/>
              <a:gd name="connsiteY9" fmla="*/ 2330450 h 2349500"/>
              <a:gd name="connsiteX10" fmla="*/ 3479800 w 4445000"/>
              <a:gd name="connsiteY10" fmla="*/ 2152650 h 2349500"/>
              <a:gd name="connsiteX11" fmla="*/ 3733800 w 4445000"/>
              <a:gd name="connsiteY11" fmla="*/ 1314450 h 2349500"/>
              <a:gd name="connsiteX12" fmla="*/ 4445000 w 4445000"/>
              <a:gd name="connsiteY12" fmla="*/ 73025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45000" h="2349500">
                <a:moveTo>
                  <a:pt x="0" y="1695450"/>
                </a:moveTo>
                <a:cubicBezTo>
                  <a:pt x="93133" y="1678516"/>
                  <a:pt x="186267" y="1661583"/>
                  <a:pt x="254000" y="1606550"/>
                </a:cubicBezTo>
                <a:cubicBezTo>
                  <a:pt x="321733" y="1551517"/>
                  <a:pt x="260350" y="1576917"/>
                  <a:pt x="406400" y="1365250"/>
                </a:cubicBezTo>
                <a:cubicBezTo>
                  <a:pt x="552450" y="1153583"/>
                  <a:pt x="946150" y="560917"/>
                  <a:pt x="1130300" y="336550"/>
                </a:cubicBezTo>
                <a:cubicBezTo>
                  <a:pt x="1314450" y="112183"/>
                  <a:pt x="1401234" y="38100"/>
                  <a:pt x="1511300" y="19050"/>
                </a:cubicBezTo>
                <a:cubicBezTo>
                  <a:pt x="1621366" y="0"/>
                  <a:pt x="1653117" y="65617"/>
                  <a:pt x="1790700" y="222250"/>
                </a:cubicBezTo>
                <a:cubicBezTo>
                  <a:pt x="1928283" y="378883"/>
                  <a:pt x="2127250" y="766233"/>
                  <a:pt x="2336800" y="958850"/>
                </a:cubicBezTo>
                <a:cubicBezTo>
                  <a:pt x="2546350" y="1151467"/>
                  <a:pt x="2899833" y="1198033"/>
                  <a:pt x="3048000" y="1377950"/>
                </a:cubicBezTo>
                <a:cubicBezTo>
                  <a:pt x="3196167" y="1557867"/>
                  <a:pt x="3170767" y="1879600"/>
                  <a:pt x="3225800" y="2038350"/>
                </a:cubicBezTo>
                <a:cubicBezTo>
                  <a:pt x="3280833" y="2197100"/>
                  <a:pt x="3335867" y="2311400"/>
                  <a:pt x="3378200" y="2330450"/>
                </a:cubicBezTo>
                <a:cubicBezTo>
                  <a:pt x="3420533" y="2349500"/>
                  <a:pt x="3420533" y="2321983"/>
                  <a:pt x="3479800" y="2152650"/>
                </a:cubicBezTo>
                <a:cubicBezTo>
                  <a:pt x="3539067" y="1983317"/>
                  <a:pt x="3572933" y="1551517"/>
                  <a:pt x="3733800" y="1314450"/>
                </a:cubicBezTo>
                <a:cubicBezTo>
                  <a:pt x="3894667" y="1077383"/>
                  <a:pt x="4169833" y="903816"/>
                  <a:pt x="4445000" y="73025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5" name="Прямая соединительная линия 64"/>
          <p:cNvCxnSpPr>
            <a:stCxn id="61" idx="4"/>
            <a:endCxn id="72" idx="0"/>
          </p:cNvCxnSpPr>
          <p:nvPr/>
        </p:nvCxnSpPr>
        <p:spPr>
          <a:xfrm flipH="1">
            <a:off x="5143500" y="2527300"/>
            <a:ext cx="6350" cy="13303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6200000" flipV="1">
            <a:off x="6543675" y="4386263"/>
            <a:ext cx="923925" cy="95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929188" y="3857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-2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858000" y="35004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4313" y="1514475"/>
          <a:ext cx="1928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Формула" r:id="rId3" imgW="634680" imgH="203040" progId="Equation.3">
                  <p:embed/>
                </p:oleObj>
              </mc:Choice>
              <mc:Fallback>
                <p:oleObj name="Формула" r:id="rId3" imgW="6346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14475"/>
                        <a:ext cx="19288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85750" y="2571750"/>
          <a:ext cx="1785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Формула" r:id="rId5" imgW="571320" imgH="215640" progId="Equation.3">
                  <p:embed/>
                </p:oleObj>
              </mc:Choice>
              <mc:Fallback>
                <p:oleObj name="Формула" r:id="rId5" imgW="5713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571750"/>
                        <a:ext cx="17859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5750" y="3571875"/>
          <a:ext cx="18573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Формула" r:id="rId7" imgW="431640" imgH="215640" progId="Equation.3">
                  <p:embed/>
                </p:oleObj>
              </mc:Choice>
              <mc:Fallback>
                <p:oleObj name="Формула" r:id="rId7" imgW="4316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71875"/>
                        <a:ext cx="18573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Прямая со стрелкой 77"/>
          <p:cNvCxnSpPr/>
          <p:nvPr/>
        </p:nvCxnSpPr>
        <p:spPr>
          <a:xfrm flipV="1">
            <a:off x="4000500" y="1857375"/>
            <a:ext cx="1143000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5214938" y="1857375"/>
            <a:ext cx="1785937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7072313" y="1857375"/>
            <a:ext cx="785812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6872" name="Object 5"/>
          <p:cNvGraphicFramePr>
            <a:graphicFrameLocks noChangeAspect="1"/>
          </p:cNvGraphicFramePr>
          <p:nvPr/>
        </p:nvGraphicFramePr>
        <p:xfrm>
          <a:off x="3214688" y="4286250"/>
          <a:ext cx="15001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Формула" r:id="rId9" imgW="545760" imgH="203040" progId="Equation.3">
                  <p:embed/>
                </p:oleObj>
              </mc:Choice>
              <mc:Fallback>
                <p:oleObj name="Формула" r:id="rId9" imgW="545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286250"/>
                        <a:ext cx="15001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857625" y="3571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-5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7643813" y="35004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5572125" y="33575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571875" y="417036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001000" y="321468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73" grpId="0"/>
      <p:bldP spid="85" grpId="0"/>
      <p:bldP spid="86" grpId="0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3643313" y="4572000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3643313" y="2214563"/>
            <a:ext cx="4541837" cy="0"/>
          </a:xfrm>
          <a:prstGeom prst="line">
            <a:avLst/>
          </a:prstGeom>
          <a:noFill/>
          <a:ln w="12700">
            <a:solidFill>
              <a:schemeClr val="bg2">
                <a:lumMod val="9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97410-2A52-4DF7-A529-F6A4E846CA54}" type="slidenum">
              <a:rPr lang="ru-RU" smtClean="0"/>
              <a:pPr/>
              <a:t>8</a:t>
            </a:fld>
            <a:endParaRPr lang="ru-RU" smtClean="0"/>
          </a:p>
        </p:txBody>
      </p:sp>
      <p:grpSp>
        <p:nvGrpSpPr>
          <p:cNvPr id="6156" name="Группа 4"/>
          <p:cNvGrpSpPr>
            <a:grpSpLocks/>
          </p:cNvGrpSpPr>
          <p:nvPr/>
        </p:nvGrpSpPr>
        <p:grpSpPr bwMode="auto">
          <a:xfrm>
            <a:off x="3643313" y="1285875"/>
            <a:ext cx="4613275" cy="5000625"/>
            <a:chOff x="1714480" y="1428736"/>
            <a:chExt cx="4613435" cy="5000121"/>
          </a:xfrm>
        </p:grpSpPr>
        <p:grpSp>
          <p:nvGrpSpPr>
            <p:cNvPr id="6171" name="Group 2"/>
            <p:cNvGrpSpPr>
              <a:grpSpLocks/>
            </p:cNvGrpSpPr>
            <p:nvPr/>
          </p:nvGrpSpPr>
          <p:grpSpPr bwMode="auto">
            <a:xfrm>
              <a:off x="1714480" y="1428736"/>
              <a:ext cx="4613435" cy="5000119"/>
              <a:chOff x="2496" y="-90"/>
              <a:chExt cx="3120" cy="3602"/>
            </a:xfrm>
          </p:grpSpPr>
          <p:grpSp>
            <p:nvGrpSpPr>
              <p:cNvPr id="6175" name="Group 3"/>
              <p:cNvGrpSpPr>
                <a:grpSpLocks/>
              </p:cNvGrpSpPr>
              <p:nvPr/>
            </p:nvGrpSpPr>
            <p:grpSpPr bwMode="auto">
              <a:xfrm>
                <a:off x="2496" y="144"/>
                <a:ext cx="3072" cy="3360"/>
                <a:chOff x="2496" y="144"/>
                <a:chExt cx="3072" cy="4032"/>
              </a:xfrm>
            </p:grpSpPr>
            <p:sp>
              <p:nvSpPr>
                <p:cNvPr id="6197" name="Line 4"/>
                <p:cNvSpPr>
                  <a:spLocks noChangeShapeType="1"/>
                </p:cNvSpPr>
                <p:nvPr/>
              </p:nvSpPr>
              <p:spPr bwMode="auto">
                <a:xfrm>
                  <a:off x="5568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6198" name="Line 5"/>
                <p:cNvSpPr>
                  <a:spLocks noChangeShapeType="1"/>
                </p:cNvSpPr>
                <p:nvPr/>
              </p:nvSpPr>
              <p:spPr bwMode="auto">
                <a:xfrm>
                  <a:off x="2496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4" name="Line 6"/>
                <p:cNvSpPr>
                  <a:spLocks noChangeShapeType="1"/>
                </p:cNvSpPr>
                <p:nvPr/>
              </p:nvSpPr>
              <p:spPr bwMode="auto">
                <a:xfrm>
                  <a:off x="2752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3008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8"/>
                <p:cNvSpPr>
                  <a:spLocks noChangeShapeType="1"/>
                </p:cNvSpPr>
                <p:nvPr/>
              </p:nvSpPr>
              <p:spPr bwMode="auto">
                <a:xfrm>
                  <a:off x="3264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9"/>
                <p:cNvSpPr>
                  <a:spLocks noChangeShapeType="1"/>
                </p:cNvSpPr>
                <p:nvPr/>
              </p:nvSpPr>
              <p:spPr bwMode="auto">
                <a:xfrm>
                  <a:off x="3520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"/>
                <p:cNvSpPr>
                  <a:spLocks noChangeShapeType="1"/>
                </p:cNvSpPr>
                <p:nvPr/>
              </p:nvSpPr>
              <p:spPr bwMode="auto">
                <a:xfrm>
                  <a:off x="3776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04" name="Line 11"/>
                <p:cNvSpPr>
                  <a:spLocks noChangeShapeType="1"/>
                </p:cNvSpPr>
                <p:nvPr/>
              </p:nvSpPr>
              <p:spPr bwMode="auto">
                <a:xfrm>
                  <a:off x="4032" y="144"/>
                  <a:ext cx="0" cy="403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40" name="Line 12"/>
                <p:cNvSpPr>
                  <a:spLocks noChangeShapeType="1"/>
                </p:cNvSpPr>
                <p:nvPr/>
              </p:nvSpPr>
              <p:spPr bwMode="auto">
                <a:xfrm>
                  <a:off x="4288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13"/>
                <p:cNvSpPr>
                  <a:spLocks noChangeShapeType="1"/>
                </p:cNvSpPr>
                <p:nvPr/>
              </p:nvSpPr>
              <p:spPr bwMode="auto">
                <a:xfrm>
                  <a:off x="4541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15"/>
                <p:cNvSpPr>
                  <a:spLocks noChangeShapeType="1"/>
                </p:cNvSpPr>
                <p:nvPr/>
              </p:nvSpPr>
              <p:spPr bwMode="auto">
                <a:xfrm>
                  <a:off x="5056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6"/>
                <p:cNvSpPr>
                  <a:spLocks noChangeShapeType="1"/>
                </p:cNvSpPr>
                <p:nvPr/>
              </p:nvSpPr>
              <p:spPr bwMode="auto">
                <a:xfrm>
                  <a:off x="5312" y="144"/>
                  <a:ext cx="0" cy="4030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9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7" name="Line 18"/>
              <p:cNvSpPr>
                <a:spLocks noChangeShapeType="1"/>
              </p:cNvSpPr>
              <p:nvPr/>
            </p:nvSpPr>
            <p:spPr bwMode="auto">
              <a:xfrm>
                <a:off x="2496" y="38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544" y="37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2496" y="85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>
                <a:off x="2496" y="109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496" y="1330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>
                <a:off x="2496" y="156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3" name="Line 24"/>
              <p:cNvSpPr>
                <a:spLocks noChangeShapeType="1"/>
              </p:cNvSpPr>
              <p:nvPr/>
            </p:nvSpPr>
            <p:spPr bwMode="auto">
              <a:xfrm>
                <a:off x="2496" y="180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2496" y="204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>
                <a:off x="2496" y="2516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2496" y="2753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>
                <a:off x="2496" y="2991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>
                <a:off x="2496" y="3227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9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9" name="Line 31"/>
              <p:cNvSpPr>
                <a:spLocks noChangeShapeType="1"/>
              </p:cNvSpPr>
              <p:nvPr/>
            </p:nvSpPr>
            <p:spPr bwMode="auto">
              <a:xfrm>
                <a:off x="2496" y="3464"/>
                <a:ext cx="307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190" name="Freeform 32"/>
              <p:cNvSpPr>
                <a:spLocks/>
              </p:cNvSpPr>
              <p:nvPr/>
            </p:nvSpPr>
            <p:spPr bwMode="auto">
              <a:xfrm>
                <a:off x="2496" y="1818"/>
                <a:ext cx="3048" cy="8"/>
              </a:xfrm>
              <a:custGeom>
                <a:avLst/>
                <a:gdLst>
                  <a:gd name="T0" fmla="*/ 0 w 3048"/>
                  <a:gd name="T1" fmla="*/ 8 h 8"/>
                  <a:gd name="T2" fmla="*/ 3048 w 3048"/>
                  <a:gd name="T3" fmla="*/ 0 h 8"/>
                  <a:gd name="T4" fmla="*/ 0 60000 65536"/>
                  <a:gd name="T5" fmla="*/ 0 60000 65536"/>
                  <a:gd name="T6" fmla="*/ 0 w 3048"/>
                  <a:gd name="T7" fmla="*/ 0 h 8"/>
                  <a:gd name="T8" fmla="*/ 3048 w 3048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048" h="8">
                    <a:moveTo>
                      <a:pt x="0" y="8"/>
                    </a:moveTo>
                    <a:lnTo>
                      <a:pt x="304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191" name="Freeform 33"/>
              <p:cNvSpPr>
                <a:spLocks/>
              </p:cNvSpPr>
              <p:nvPr/>
            </p:nvSpPr>
            <p:spPr bwMode="auto">
              <a:xfrm>
                <a:off x="4024" y="64"/>
                <a:ext cx="8" cy="3448"/>
              </a:xfrm>
              <a:custGeom>
                <a:avLst/>
                <a:gdLst>
                  <a:gd name="T0" fmla="*/ 0 w 8"/>
                  <a:gd name="T1" fmla="*/ 3448 h 3448"/>
                  <a:gd name="T2" fmla="*/ 8 w 8"/>
                  <a:gd name="T3" fmla="*/ 0 h 3448"/>
                  <a:gd name="T4" fmla="*/ 0 60000 65536"/>
                  <a:gd name="T5" fmla="*/ 0 60000 65536"/>
                  <a:gd name="T6" fmla="*/ 0 w 8"/>
                  <a:gd name="T7" fmla="*/ 0 h 3448"/>
                  <a:gd name="T8" fmla="*/ 8 w 8"/>
                  <a:gd name="T9" fmla="*/ 3448 h 34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3448">
                    <a:moveTo>
                      <a:pt x="0" y="3448"/>
                    </a:moveTo>
                    <a:lnTo>
                      <a:pt x="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5328" y="1680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x</a:t>
                </a:r>
                <a:endParaRPr lang="ru-RU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3840" y="1776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29" name="Text Box 36"/>
              <p:cNvSpPr txBox="1">
                <a:spLocks noChangeArrowheads="1"/>
              </p:cNvSpPr>
              <p:nvPr/>
            </p:nvSpPr>
            <p:spPr bwMode="auto">
              <a:xfrm>
                <a:off x="4992" y="3072"/>
                <a:ext cx="26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sz="3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</p:txBody>
          </p:sp>
          <p:sp>
            <p:nvSpPr>
              <p:cNvPr id="30" name="Text Box 37"/>
              <p:cNvSpPr txBox="1">
                <a:spLocks noChangeArrowheads="1"/>
              </p:cNvSpPr>
              <p:nvPr/>
            </p:nvSpPr>
            <p:spPr bwMode="auto">
              <a:xfrm>
                <a:off x="3752" y="-90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y</a:t>
                </a:r>
                <a:endParaRPr lang="ru-RU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31" name="Text Box 38"/>
              <p:cNvSpPr txBox="1">
                <a:spLocks noChangeArrowheads="1"/>
              </p:cNvSpPr>
              <p:nvPr/>
            </p:nvSpPr>
            <p:spPr bwMode="auto">
              <a:xfrm>
                <a:off x="4176" y="1796"/>
                <a:ext cx="212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6172" name="Группа 52"/>
            <p:cNvGrpSpPr>
              <a:grpSpLocks/>
            </p:cNvGrpSpPr>
            <p:nvPr/>
          </p:nvGrpSpPr>
          <p:grpSpPr bwMode="auto">
            <a:xfrm>
              <a:off x="3428992" y="4071942"/>
              <a:ext cx="1455914" cy="369332"/>
              <a:chOff x="3428992" y="4071942"/>
              <a:chExt cx="1455914" cy="369332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429039" y="4071658"/>
                <a:ext cx="390538" cy="36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-1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572078" y="4071658"/>
                <a:ext cx="312748" cy="36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14313" y="214313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рисунке изображен график дифференцируемой функции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y = h(x).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знак производной функции на промежутках </a:t>
            </a:r>
          </a:p>
        </p:txBody>
      </p:sp>
      <p:sp>
        <p:nvSpPr>
          <p:cNvPr id="61" name="Полилиния 60"/>
          <p:cNvSpPr/>
          <p:nvPr/>
        </p:nvSpPr>
        <p:spPr>
          <a:xfrm>
            <a:off x="3644900" y="2508250"/>
            <a:ext cx="4427538" cy="2349500"/>
          </a:xfrm>
          <a:custGeom>
            <a:avLst/>
            <a:gdLst>
              <a:gd name="connsiteX0" fmla="*/ 0 w 4445000"/>
              <a:gd name="connsiteY0" fmla="*/ 1695450 h 2349500"/>
              <a:gd name="connsiteX1" fmla="*/ 254000 w 4445000"/>
              <a:gd name="connsiteY1" fmla="*/ 1606550 h 2349500"/>
              <a:gd name="connsiteX2" fmla="*/ 406400 w 4445000"/>
              <a:gd name="connsiteY2" fmla="*/ 1365250 h 2349500"/>
              <a:gd name="connsiteX3" fmla="*/ 1130300 w 4445000"/>
              <a:gd name="connsiteY3" fmla="*/ 336550 h 2349500"/>
              <a:gd name="connsiteX4" fmla="*/ 1511300 w 4445000"/>
              <a:gd name="connsiteY4" fmla="*/ 19050 h 2349500"/>
              <a:gd name="connsiteX5" fmla="*/ 1790700 w 4445000"/>
              <a:gd name="connsiteY5" fmla="*/ 222250 h 2349500"/>
              <a:gd name="connsiteX6" fmla="*/ 2336800 w 4445000"/>
              <a:gd name="connsiteY6" fmla="*/ 958850 h 2349500"/>
              <a:gd name="connsiteX7" fmla="*/ 3048000 w 4445000"/>
              <a:gd name="connsiteY7" fmla="*/ 1377950 h 2349500"/>
              <a:gd name="connsiteX8" fmla="*/ 3225800 w 4445000"/>
              <a:gd name="connsiteY8" fmla="*/ 2038350 h 2349500"/>
              <a:gd name="connsiteX9" fmla="*/ 3378200 w 4445000"/>
              <a:gd name="connsiteY9" fmla="*/ 2330450 h 2349500"/>
              <a:gd name="connsiteX10" fmla="*/ 3479800 w 4445000"/>
              <a:gd name="connsiteY10" fmla="*/ 2152650 h 2349500"/>
              <a:gd name="connsiteX11" fmla="*/ 3733800 w 4445000"/>
              <a:gd name="connsiteY11" fmla="*/ 1314450 h 2349500"/>
              <a:gd name="connsiteX12" fmla="*/ 4445000 w 4445000"/>
              <a:gd name="connsiteY12" fmla="*/ 73025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45000" h="2349500">
                <a:moveTo>
                  <a:pt x="0" y="1695450"/>
                </a:moveTo>
                <a:cubicBezTo>
                  <a:pt x="93133" y="1678516"/>
                  <a:pt x="186267" y="1661583"/>
                  <a:pt x="254000" y="1606550"/>
                </a:cubicBezTo>
                <a:cubicBezTo>
                  <a:pt x="321733" y="1551517"/>
                  <a:pt x="260350" y="1576917"/>
                  <a:pt x="406400" y="1365250"/>
                </a:cubicBezTo>
                <a:cubicBezTo>
                  <a:pt x="552450" y="1153583"/>
                  <a:pt x="946150" y="560917"/>
                  <a:pt x="1130300" y="336550"/>
                </a:cubicBezTo>
                <a:cubicBezTo>
                  <a:pt x="1314450" y="112183"/>
                  <a:pt x="1401234" y="38100"/>
                  <a:pt x="1511300" y="19050"/>
                </a:cubicBezTo>
                <a:cubicBezTo>
                  <a:pt x="1621366" y="0"/>
                  <a:pt x="1653117" y="65617"/>
                  <a:pt x="1790700" y="222250"/>
                </a:cubicBezTo>
                <a:cubicBezTo>
                  <a:pt x="1928283" y="378883"/>
                  <a:pt x="2127250" y="766233"/>
                  <a:pt x="2336800" y="958850"/>
                </a:cubicBezTo>
                <a:cubicBezTo>
                  <a:pt x="2546350" y="1151467"/>
                  <a:pt x="2899833" y="1198033"/>
                  <a:pt x="3048000" y="1377950"/>
                </a:cubicBezTo>
                <a:cubicBezTo>
                  <a:pt x="3196167" y="1557867"/>
                  <a:pt x="3170767" y="1879600"/>
                  <a:pt x="3225800" y="2038350"/>
                </a:cubicBezTo>
                <a:cubicBezTo>
                  <a:pt x="3280833" y="2197100"/>
                  <a:pt x="3335867" y="2311400"/>
                  <a:pt x="3378200" y="2330450"/>
                </a:cubicBezTo>
                <a:cubicBezTo>
                  <a:pt x="3420533" y="2349500"/>
                  <a:pt x="3420533" y="2321983"/>
                  <a:pt x="3479800" y="2152650"/>
                </a:cubicBezTo>
                <a:cubicBezTo>
                  <a:pt x="3539067" y="1983317"/>
                  <a:pt x="3572933" y="1551517"/>
                  <a:pt x="3733800" y="1314450"/>
                </a:cubicBezTo>
                <a:cubicBezTo>
                  <a:pt x="3894667" y="1077383"/>
                  <a:pt x="4169833" y="903816"/>
                  <a:pt x="4445000" y="73025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5" name="Прямая соединительная линия 64"/>
          <p:cNvCxnSpPr>
            <a:stCxn id="61" idx="4"/>
            <a:endCxn id="72" idx="0"/>
          </p:cNvCxnSpPr>
          <p:nvPr/>
        </p:nvCxnSpPr>
        <p:spPr>
          <a:xfrm flipH="1">
            <a:off x="5143500" y="2527300"/>
            <a:ext cx="6350" cy="13303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16200000" flipV="1">
            <a:off x="6543675" y="4386263"/>
            <a:ext cx="923925" cy="95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929188" y="38576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-2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858000" y="350043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4313" y="1514475"/>
          <a:ext cx="19288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3" imgW="634680" imgH="203040" progId="Equation.3">
                  <p:embed/>
                </p:oleObj>
              </mc:Choice>
              <mc:Fallback>
                <p:oleObj name="Формула" r:id="rId3" imgW="63468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14475"/>
                        <a:ext cx="192881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85750" y="2571750"/>
          <a:ext cx="1785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5" imgW="571320" imgH="215640" progId="Equation.3">
                  <p:embed/>
                </p:oleObj>
              </mc:Choice>
              <mc:Fallback>
                <p:oleObj name="Формула" r:id="rId5" imgW="57132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571750"/>
                        <a:ext cx="17859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5750" y="3571875"/>
          <a:ext cx="18573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рмула" r:id="rId7" imgW="431640" imgH="215640" progId="Equation.3">
                  <p:embed/>
                </p:oleObj>
              </mc:Choice>
              <mc:Fallback>
                <p:oleObj name="Формула" r:id="rId7" imgW="43164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571875"/>
                        <a:ext cx="18573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Прямая со стрелкой 77"/>
          <p:cNvCxnSpPr/>
          <p:nvPr/>
        </p:nvCxnSpPr>
        <p:spPr>
          <a:xfrm flipV="1">
            <a:off x="4000500" y="1857375"/>
            <a:ext cx="1143000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5214938" y="1857375"/>
            <a:ext cx="1785937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7072313" y="1857375"/>
            <a:ext cx="785812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6872" name="Object 5"/>
          <p:cNvGraphicFramePr>
            <a:graphicFrameLocks noChangeAspect="1"/>
          </p:cNvGraphicFramePr>
          <p:nvPr/>
        </p:nvGraphicFramePr>
        <p:xfrm>
          <a:off x="3214688" y="4286250"/>
          <a:ext cx="15001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рмула" r:id="rId9" imgW="545760" imgH="203040" progId="Equation.3">
                  <p:embed/>
                </p:oleObj>
              </mc:Choice>
              <mc:Fallback>
                <p:oleObj name="Формула" r:id="rId9" imgW="5457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4286250"/>
                        <a:ext cx="15001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857625" y="357187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-5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7643813" y="350043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graphicFrame>
        <p:nvGraphicFramePr>
          <p:cNvPr id="36874" name="Object 6"/>
          <p:cNvGraphicFramePr>
            <a:graphicFrameLocks noChangeAspect="1"/>
          </p:cNvGraphicFramePr>
          <p:nvPr/>
        </p:nvGraphicFramePr>
        <p:xfrm>
          <a:off x="2286000" y="1500188"/>
          <a:ext cx="12858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Формула" r:id="rId11" imgW="571320" imgH="203040" progId="Equation.3">
                  <p:embed/>
                </p:oleObj>
              </mc:Choice>
              <mc:Fallback>
                <p:oleObj name="Формула" r:id="rId11" imgW="57132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00188"/>
                        <a:ext cx="128587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7"/>
          <p:cNvGraphicFramePr>
            <a:graphicFrameLocks noChangeAspect="1"/>
          </p:cNvGraphicFramePr>
          <p:nvPr/>
        </p:nvGraphicFramePr>
        <p:xfrm>
          <a:off x="2143125" y="3571875"/>
          <a:ext cx="15001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Формула" r:id="rId13" imgW="571320" imgH="203040" progId="Equation.3">
                  <p:embed/>
                </p:oleObj>
              </mc:Choice>
              <mc:Fallback>
                <p:oleObj name="Формула" r:id="rId13" imgW="5713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3571875"/>
                        <a:ext cx="150018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8"/>
          <p:cNvGraphicFramePr>
            <a:graphicFrameLocks noChangeAspect="1"/>
          </p:cNvGraphicFramePr>
          <p:nvPr/>
        </p:nvGraphicFramePr>
        <p:xfrm>
          <a:off x="2214563" y="2643188"/>
          <a:ext cx="15001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Формула" r:id="rId15" imgW="571320" imgH="203040" progId="Equation.3">
                  <p:embed/>
                </p:oleObj>
              </mc:Choice>
              <mc:Fallback>
                <p:oleObj name="Формула" r:id="rId15" imgW="5713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2643188"/>
                        <a:ext cx="15001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38"/>
          <p:cNvSpPr txBox="1">
            <a:spLocks noChangeArrowheads="1"/>
          </p:cNvSpPr>
          <p:nvPr/>
        </p:nvSpPr>
        <p:spPr bwMode="auto">
          <a:xfrm>
            <a:off x="5572125" y="33575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571875" y="4170363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001000" y="3214688"/>
            <a:ext cx="71438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2" grpId="0"/>
      <p:bldP spid="73" grpId="0"/>
      <p:bldP spid="85" grpId="0"/>
      <p:bldP spid="86" grpId="0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F221F-5231-4D22-A489-9FF5D0BB080F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8" name="TextBox 47"/>
          <p:cNvSpPr txBox="1"/>
          <p:nvPr/>
        </p:nvSpPr>
        <p:spPr>
          <a:xfrm>
            <a:off x="4972050" y="642938"/>
            <a:ext cx="417194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Укажите критические точки функции    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используя график производной функции                    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285875" y="6000750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Ответ:</a:t>
            </a:r>
          </a:p>
        </p:txBody>
      </p:sp>
      <p:pic>
        <p:nvPicPr>
          <p:cNvPr id="60" name="Рисунок 59" descr="C:\Documents and Settings\Наташа\Рабочий стол\2011-11-29\29.11.2011 22-39-03_0122.jpg"/>
          <p:cNvPicPr/>
          <p:nvPr/>
        </p:nvPicPr>
        <p:blipFill>
          <a:blip r:embed="rId3"/>
          <a:srcRect l="4161" t="82831" r="81355" b="912"/>
          <a:stretch>
            <a:fillRect/>
          </a:stretch>
        </p:blipFill>
        <p:spPr bwMode="auto">
          <a:xfrm>
            <a:off x="127000" y="495300"/>
            <a:ext cx="4800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Object 3"/>
          <p:cNvGraphicFramePr>
            <a:graphicFrameLocks noChangeAspect="1"/>
          </p:cNvGraphicFramePr>
          <p:nvPr/>
        </p:nvGraphicFramePr>
        <p:xfrm>
          <a:off x="5105400" y="2451100"/>
          <a:ext cx="1433513" cy="457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4" imgW="596880" imgH="203040" progId="Equation.3">
                  <p:embed/>
                </p:oleObj>
              </mc:Choice>
              <mc:Fallback>
                <p:oleObj name="Формула" r:id="rId4" imgW="5968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51100"/>
                        <a:ext cx="1433513" cy="457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"/>
          <p:cNvGraphicFramePr>
            <a:graphicFrameLocks noChangeAspect="1"/>
          </p:cNvGraphicFramePr>
          <p:nvPr/>
        </p:nvGraphicFramePr>
        <p:xfrm>
          <a:off x="7402513" y="1162050"/>
          <a:ext cx="1373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6" imgW="571320" imgH="203040" progId="Equation.3">
                  <p:embed/>
                </p:oleObj>
              </mc:Choice>
              <mc:Fallback>
                <p:oleObj name="Формула" r:id="rId6" imgW="5713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1162050"/>
                        <a:ext cx="13731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5233</TotalTime>
  <Words>866</Words>
  <Application>Microsoft Office PowerPoint</Application>
  <PresentationFormat>Экран (4:3)</PresentationFormat>
  <Paragraphs>365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Оформление по умолчанию</vt:lpstr>
      <vt:lpstr>Профиль</vt:lpstr>
      <vt:lpstr>Формула</vt:lpstr>
      <vt:lpstr>Презентация PowerPoint</vt:lpstr>
      <vt:lpstr>Понятие «производная» возникло в XVII веке в связи с необходимостью решения ряда задач из физики, механики и математики. </vt:lpstr>
      <vt:lpstr>Презентация PowerPoint</vt:lpstr>
      <vt:lpstr>Признак возрастания и убывания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Касательная в таких точках графика параллельна оси ОХ, а поэтому производная в этих точках равна 0; </vt:lpstr>
      <vt:lpstr>Презентация PowerPoint</vt:lpstr>
      <vt:lpstr>Достаточное условие существования экстремума функции: </vt:lpstr>
      <vt:lpstr> Исследование функций с помощью производной и построение графиков функций.</vt:lpstr>
      <vt:lpstr>Схема исследования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Исследовать функцию с помощью производной и построить график.</vt:lpstr>
      <vt:lpstr>Образец выполнения работы.</vt:lpstr>
    </vt:vector>
  </TitlesOfParts>
  <Company>MKS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Даша</dc:creator>
  <cp:lastModifiedBy>User</cp:lastModifiedBy>
  <cp:revision>396</cp:revision>
  <dcterms:created xsi:type="dcterms:W3CDTF">2008-01-21T07:31:26Z</dcterms:created>
  <dcterms:modified xsi:type="dcterms:W3CDTF">2020-06-02T11:50:39Z</dcterms:modified>
</cp:coreProperties>
</file>