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2" r:id="rId7"/>
    <p:sldId id="259" r:id="rId8"/>
    <p:sldId id="260" r:id="rId9"/>
    <p:sldId id="261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F1F9"/>
    <a:srgbClr val="EBF2FA"/>
    <a:srgbClr val="F2F7FD"/>
    <a:srgbClr val="ECF3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6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2C4107-CED3-477E-966F-F361AF7E376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A67028-1A08-4CEA-B854-119CBACBCF38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ru-RU" sz="1800" dirty="0" smtClean="0"/>
            <a:t>Методы измерения на прочность</a:t>
          </a:r>
          <a:endParaRPr lang="ru-RU" sz="1800" dirty="0"/>
        </a:p>
      </dgm:t>
    </dgm:pt>
    <dgm:pt modelId="{A4F56B0A-B17E-48DF-82CC-1F4FA3EF398C}" type="parTrans" cxnId="{463EE7C0-DCC9-40DE-BAF2-5A7522B4DA83}">
      <dgm:prSet/>
      <dgm:spPr/>
      <dgm:t>
        <a:bodyPr/>
        <a:lstStyle/>
        <a:p>
          <a:endParaRPr lang="ru-RU"/>
        </a:p>
      </dgm:t>
    </dgm:pt>
    <dgm:pt modelId="{840047E2-874F-4938-82D7-1DF59F2F840C}" type="sibTrans" cxnId="{463EE7C0-DCC9-40DE-BAF2-5A7522B4DA83}">
      <dgm:prSet/>
      <dgm:spPr/>
      <dgm:t>
        <a:bodyPr/>
        <a:lstStyle/>
        <a:p>
          <a:endParaRPr lang="ru-RU"/>
        </a:p>
      </dgm:t>
    </dgm:pt>
    <dgm:pt modelId="{8C50C20B-129C-4BEE-B3F1-126929D7DA9B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ru-RU" sz="1800" dirty="0" smtClean="0"/>
            <a:t>Методика Бринелля – это метод с деформацией испытываемого металла, путем вдавливания металлического закалённого шарика в металл.</a:t>
          </a:r>
          <a:endParaRPr lang="ru-RU" sz="1800" dirty="0"/>
        </a:p>
      </dgm:t>
    </dgm:pt>
    <dgm:pt modelId="{3E54A5D3-EB63-40EF-BF35-542A1E47F7E9}" type="parTrans" cxnId="{0C9BCEF4-5AB5-4F2C-B071-475B02F8897A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B1484318-173A-443A-948D-C16648FC1E94}" type="sibTrans" cxnId="{0C9BCEF4-5AB5-4F2C-B071-475B02F8897A}">
      <dgm:prSet/>
      <dgm:spPr/>
      <dgm:t>
        <a:bodyPr/>
        <a:lstStyle/>
        <a:p>
          <a:endParaRPr lang="ru-RU"/>
        </a:p>
      </dgm:t>
    </dgm:pt>
    <dgm:pt modelId="{386FBA6B-D1A2-4F6B-B0CF-1EFCB7271C43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ru-RU" sz="1800" dirty="0" smtClean="0"/>
            <a:t>Методика </a:t>
          </a:r>
          <a:r>
            <a:rPr lang="ru-RU" sz="1800" dirty="0" err="1" smtClean="0"/>
            <a:t>Роквелла</a:t>
          </a:r>
          <a:r>
            <a:rPr lang="ru-RU" sz="1800" dirty="0" smtClean="0"/>
            <a:t> – это методика с деформацией испытываемого металла, путем вдавливания конуса в металл.</a:t>
          </a:r>
          <a:endParaRPr lang="ru-RU" sz="1800" dirty="0"/>
        </a:p>
      </dgm:t>
    </dgm:pt>
    <dgm:pt modelId="{BD075318-9E15-4020-A60C-0E4AC88A8328}" type="parTrans" cxnId="{F01D3B61-5AE3-4D7D-B954-36ACCC50E2E8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940EC9DA-2191-4793-A43F-637B31285B2D}" type="sibTrans" cxnId="{F01D3B61-5AE3-4D7D-B954-36ACCC50E2E8}">
      <dgm:prSet/>
      <dgm:spPr/>
      <dgm:t>
        <a:bodyPr/>
        <a:lstStyle/>
        <a:p>
          <a:endParaRPr lang="ru-RU"/>
        </a:p>
      </dgm:t>
    </dgm:pt>
    <dgm:pt modelId="{F7642410-EB39-4D47-90D4-43DCB0A726F3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ru-RU" sz="1800" dirty="0" smtClean="0"/>
            <a:t>Методика </a:t>
          </a:r>
          <a:r>
            <a:rPr lang="ru-RU" sz="1800" dirty="0" err="1" smtClean="0"/>
            <a:t>Шора</a:t>
          </a:r>
          <a:r>
            <a:rPr lang="ru-RU" sz="1800" dirty="0" smtClean="0"/>
            <a:t> – это методика без деформации металла.</a:t>
          </a:r>
          <a:endParaRPr lang="ru-RU" sz="1800" dirty="0"/>
        </a:p>
      </dgm:t>
    </dgm:pt>
    <dgm:pt modelId="{984835DB-5921-410B-A0B7-9A191A5D4C14}" type="parTrans" cxnId="{C95C1A51-A143-46B6-A983-0AAFB350D356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D7AEE770-A470-411E-9F3F-9AD20A3EB970}" type="sibTrans" cxnId="{C95C1A51-A143-46B6-A983-0AAFB350D356}">
      <dgm:prSet/>
      <dgm:spPr/>
      <dgm:t>
        <a:bodyPr/>
        <a:lstStyle/>
        <a:p>
          <a:endParaRPr lang="ru-RU"/>
        </a:p>
      </dgm:t>
    </dgm:pt>
    <dgm:pt modelId="{0E2B387D-E42E-4F5A-8C21-68C05C20130C}" type="pres">
      <dgm:prSet presAssocID="{1C2C4107-CED3-477E-966F-F361AF7E376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708AF65-B229-4056-81F2-C6D7D0B760DE}" type="pres">
      <dgm:prSet presAssocID="{40A67028-1A08-4CEA-B854-119CBACBCF38}" presName="hierRoot1" presStyleCnt="0">
        <dgm:presLayoutVars>
          <dgm:hierBranch val="init"/>
        </dgm:presLayoutVars>
      </dgm:prSet>
      <dgm:spPr/>
    </dgm:pt>
    <dgm:pt modelId="{8DEA5AE3-C5CF-41F3-8D05-6C22E1B555A4}" type="pres">
      <dgm:prSet presAssocID="{40A67028-1A08-4CEA-B854-119CBACBCF38}" presName="rootComposite1" presStyleCnt="0"/>
      <dgm:spPr/>
    </dgm:pt>
    <dgm:pt modelId="{098A8ACD-1446-4C32-A18B-D10F1B3CD204}" type="pres">
      <dgm:prSet presAssocID="{40A67028-1A08-4CEA-B854-119CBACBCF3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D29A7B-CA46-4780-A3A3-CDF862185209}" type="pres">
      <dgm:prSet presAssocID="{40A67028-1A08-4CEA-B854-119CBACBCF3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88730CE-8959-42C3-964B-A667837444E9}" type="pres">
      <dgm:prSet presAssocID="{40A67028-1A08-4CEA-B854-119CBACBCF38}" presName="hierChild2" presStyleCnt="0"/>
      <dgm:spPr/>
    </dgm:pt>
    <dgm:pt modelId="{8E3C7324-E85C-4828-93F0-F0BE8ACCF97B}" type="pres">
      <dgm:prSet presAssocID="{3E54A5D3-EB63-40EF-BF35-542A1E47F7E9}" presName="Name37" presStyleLbl="parChTrans1D2" presStyleIdx="0" presStyleCnt="3"/>
      <dgm:spPr/>
      <dgm:t>
        <a:bodyPr/>
        <a:lstStyle/>
        <a:p>
          <a:endParaRPr lang="ru-RU"/>
        </a:p>
      </dgm:t>
    </dgm:pt>
    <dgm:pt modelId="{8ECD9E9E-A652-4661-9495-1A121701F73B}" type="pres">
      <dgm:prSet presAssocID="{8C50C20B-129C-4BEE-B3F1-126929D7DA9B}" presName="hierRoot2" presStyleCnt="0">
        <dgm:presLayoutVars>
          <dgm:hierBranch val="init"/>
        </dgm:presLayoutVars>
      </dgm:prSet>
      <dgm:spPr/>
    </dgm:pt>
    <dgm:pt modelId="{54F49CF8-D100-4F35-A157-3094BAC7B39B}" type="pres">
      <dgm:prSet presAssocID="{8C50C20B-129C-4BEE-B3F1-126929D7DA9B}" presName="rootComposite" presStyleCnt="0"/>
      <dgm:spPr/>
    </dgm:pt>
    <dgm:pt modelId="{69384859-0464-496A-A7BC-91C968AE2B7E}" type="pres">
      <dgm:prSet presAssocID="{8C50C20B-129C-4BEE-B3F1-126929D7DA9B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806FA95-0D4D-4B5D-8213-C59BB7A9E087}" type="pres">
      <dgm:prSet presAssocID="{8C50C20B-129C-4BEE-B3F1-126929D7DA9B}" presName="rootConnector" presStyleLbl="node2" presStyleIdx="0" presStyleCnt="3"/>
      <dgm:spPr/>
      <dgm:t>
        <a:bodyPr/>
        <a:lstStyle/>
        <a:p>
          <a:endParaRPr lang="ru-RU"/>
        </a:p>
      </dgm:t>
    </dgm:pt>
    <dgm:pt modelId="{AD577391-CA46-4B2C-959D-08A50D7B0883}" type="pres">
      <dgm:prSet presAssocID="{8C50C20B-129C-4BEE-B3F1-126929D7DA9B}" presName="hierChild4" presStyleCnt="0"/>
      <dgm:spPr/>
    </dgm:pt>
    <dgm:pt modelId="{42D9DEC1-BC1D-4D3E-ADD7-86BD0126B030}" type="pres">
      <dgm:prSet presAssocID="{8C50C20B-129C-4BEE-B3F1-126929D7DA9B}" presName="hierChild5" presStyleCnt="0"/>
      <dgm:spPr/>
    </dgm:pt>
    <dgm:pt modelId="{559F705B-E51E-428E-871B-26D16D53D697}" type="pres">
      <dgm:prSet presAssocID="{BD075318-9E15-4020-A60C-0E4AC88A8328}" presName="Name37" presStyleLbl="parChTrans1D2" presStyleIdx="1" presStyleCnt="3"/>
      <dgm:spPr/>
      <dgm:t>
        <a:bodyPr/>
        <a:lstStyle/>
        <a:p>
          <a:endParaRPr lang="ru-RU"/>
        </a:p>
      </dgm:t>
    </dgm:pt>
    <dgm:pt modelId="{A31C50D3-15E7-41D5-ABC7-C7E4DA83F5CA}" type="pres">
      <dgm:prSet presAssocID="{386FBA6B-D1A2-4F6B-B0CF-1EFCB7271C43}" presName="hierRoot2" presStyleCnt="0">
        <dgm:presLayoutVars>
          <dgm:hierBranch val="init"/>
        </dgm:presLayoutVars>
      </dgm:prSet>
      <dgm:spPr/>
    </dgm:pt>
    <dgm:pt modelId="{0A2AD84E-C031-4CBC-BAD2-0B2AB5F1CAD7}" type="pres">
      <dgm:prSet presAssocID="{386FBA6B-D1A2-4F6B-B0CF-1EFCB7271C43}" presName="rootComposite" presStyleCnt="0"/>
      <dgm:spPr/>
    </dgm:pt>
    <dgm:pt modelId="{11F5A885-9598-4DB9-923E-7941AA2BBADB}" type="pres">
      <dgm:prSet presAssocID="{386FBA6B-D1A2-4F6B-B0CF-1EFCB7271C43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97A3E8-55A3-466D-8DF4-2B10F109834C}" type="pres">
      <dgm:prSet presAssocID="{386FBA6B-D1A2-4F6B-B0CF-1EFCB7271C43}" presName="rootConnector" presStyleLbl="node2" presStyleIdx="1" presStyleCnt="3"/>
      <dgm:spPr/>
      <dgm:t>
        <a:bodyPr/>
        <a:lstStyle/>
        <a:p>
          <a:endParaRPr lang="ru-RU"/>
        </a:p>
      </dgm:t>
    </dgm:pt>
    <dgm:pt modelId="{1BFE788B-BB40-4ADD-ADD6-8696EF3D61C1}" type="pres">
      <dgm:prSet presAssocID="{386FBA6B-D1A2-4F6B-B0CF-1EFCB7271C43}" presName="hierChild4" presStyleCnt="0"/>
      <dgm:spPr/>
    </dgm:pt>
    <dgm:pt modelId="{3DC0FB30-256D-4995-92CD-72D9EE73F4AC}" type="pres">
      <dgm:prSet presAssocID="{386FBA6B-D1A2-4F6B-B0CF-1EFCB7271C43}" presName="hierChild5" presStyleCnt="0"/>
      <dgm:spPr/>
    </dgm:pt>
    <dgm:pt modelId="{D412499D-A835-4666-BE97-CE33D7DFA0BD}" type="pres">
      <dgm:prSet presAssocID="{984835DB-5921-410B-A0B7-9A191A5D4C14}" presName="Name37" presStyleLbl="parChTrans1D2" presStyleIdx="2" presStyleCnt="3"/>
      <dgm:spPr/>
      <dgm:t>
        <a:bodyPr/>
        <a:lstStyle/>
        <a:p>
          <a:endParaRPr lang="ru-RU"/>
        </a:p>
      </dgm:t>
    </dgm:pt>
    <dgm:pt modelId="{978FA75E-AC01-4047-9BAF-92A4BDDD6AA8}" type="pres">
      <dgm:prSet presAssocID="{F7642410-EB39-4D47-90D4-43DCB0A726F3}" presName="hierRoot2" presStyleCnt="0">
        <dgm:presLayoutVars>
          <dgm:hierBranch val="init"/>
        </dgm:presLayoutVars>
      </dgm:prSet>
      <dgm:spPr/>
    </dgm:pt>
    <dgm:pt modelId="{0CD75EC2-4B2E-4D1C-8449-2B6A91ACDC2D}" type="pres">
      <dgm:prSet presAssocID="{F7642410-EB39-4D47-90D4-43DCB0A726F3}" presName="rootComposite" presStyleCnt="0"/>
      <dgm:spPr/>
    </dgm:pt>
    <dgm:pt modelId="{6ABD15C5-E2CB-44C8-80D6-ED84DBEA5020}" type="pres">
      <dgm:prSet presAssocID="{F7642410-EB39-4D47-90D4-43DCB0A726F3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C3EA2F-AE53-46F0-B757-A1C30E0B83CC}" type="pres">
      <dgm:prSet presAssocID="{F7642410-EB39-4D47-90D4-43DCB0A726F3}" presName="rootConnector" presStyleLbl="node2" presStyleIdx="2" presStyleCnt="3"/>
      <dgm:spPr/>
      <dgm:t>
        <a:bodyPr/>
        <a:lstStyle/>
        <a:p>
          <a:endParaRPr lang="ru-RU"/>
        </a:p>
      </dgm:t>
    </dgm:pt>
    <dgm:pt modelId="{7C3BB14A-0609-4A9D-A0A8-A970F72B1F60}" type="pres">
      <dgm:prSet presAssocID="{F7642410-EB39-4D47-90D4-43DCB0A726F3}" presName="hierChild4" presStyleCnt="0"/>
      <dgm:spPr/>
    </dgm:pt>
    <dgm:pt modelId="{1643036D-9D21-400F-A625-E896C723D949}" type="pres">
      <dgm:prSet presAssocID="{F7642410-EB39-4D47-90D4-43DCB0A726F3}" presName="hierChild5" presStyleCnt="0"/>
      <dgm:spPr/>
    </dgm:pt>
    <dgm:pt modelId="{1C42C226-2397-48FD-8989-240F7694239F}" type="pres">
      <dgm:prSet presAssocID="{40A67028-1A08-4CEA-B854-119CBACBCF38}" presName="hierChild3" presStyleCnt="0"/>
      <dgm:spPr/>
    </dgm:pt>
  </dgm:ptLst>
  <dgm:cxnLst>
    <dgm:cxn modelId="{802B5D5D-1AE0-4747-BDFA-AC675E3CE9C6}" type="presOf" srcId="{8C50C20B-129C-4BEE-B3F1-126929D7DA9B}" destId="{69384859-0464-496A-A7BC-91C968AE2B7E}" srcOrd="0" destOrd="0" presId="urn:microsoft.com/office/officeart/2005/8/layout/orgChart1"/>
    <dgm:cxn modelId="{87D0BE73-7A91-4D8B-BF73-F6A89C158B9E}" type="presOf" srcId="{8C50C20B-129C-4BEE-B3F1-126929D7DA9B}" destId="{9806FA95-0D4D-4B5D-8213-C59BB7A9E087}" srcOrd="1" destOrd="0" presId="urn:microsoft.com/office/officeart/2005/8/layout/orgChart1"/>
    <dgm:cxn modelId="{56585ADC-730A-4B2E-B08E-8EC7F261DDF9}" type="presOf" srcId="{F7642410-EB39-4D47-90D4-43DCB0A726F3}" destId="{DDC3EA2F-AE53-46F0-B757-A1C30E0B83CC}" srcOrd="1" destOrd="0" presId="urn:microsoft.com/office/officeart/2005/8/layout/orgChart1"/>
    <dgm:cxn modelId="{1C661754-6C03-4EDA-B1EC-4803D4CA0D27}" type="presOf" srcId="{984835DB-5921-410B-A0B7-9A191A5D4C14}" destId="{D412499D-A835-4666-BE97-CE33D7DFA0BD}" srcOrd="0" destOrd="0" presId="urn:microsoft.com/office/officeart/2005/8/layout/orgChart1"/>
    <dgm:cxn modelId="{DBEBB1E3-1B53-47DC-9A28-EB410D78180C}" type="presOf" srcId="{F7642410-EB39-4D47-90D4-43DCB0A726F3}" destId="{6ABD15C5-E2CB-44C8-80D6-ED84DBEA5020}" srcOrd="0" destOrd="0" presId="urn:microsoft.com/office/officeart/2005/8/layout/orgChart1"/>
    <dgm:cxn modelId="{B2769DF3-4D7A-4D19-A48A-CB1C6B96E4F5}" type="presOf" srcId="{BD075318-9E15-4020-A60C-0E4AC88A8328}" destId="{559F705B-E51E-428E-871B-26D16D53D697}" srcOrd="0" destOrd="0" presId="urn:microsoft.com/office/officeart/2005/8/layout/orgChart1"/>
    <dgm:cxn modelId="{0C9BCEF4-5AB5-4F2C-B071-475B02F8897A}" srcId="{40A67028-1A08-4CEA-B854-119CBACBCF38}" destId="{8C50C20B-129C-4BEE-B3F1-126929D7DA9B}" srcOrd="0" destOrd="0" parTransId="{3E54A5D3-EB63-40EF-BF35-542A1E47F7E9}" sibTransId="{B1484318-173A-443A-948D-C16648FC1E94}"/>
    <dgm:cxn modelId="{463EE7C0-DCC9-40DE-BAF2-5A7522B4DA83}" srcId="{1C2C4107-CED3-477E-966F-F361AF7E3766}" destId="{40A67028-1A08-4CEA-B854-119CBACBCF38}" srcOrd="0" destOrd="0" parTransId="{A4F56B0A-B17E-48DF-82CC-1F4FA3EF398C}" sibTransId="{840047E2-874F-4938-82D7-1DF59F2F840C}"/>
    <dgm:cxn modelId="{83DD2227-8645-46AB-8CD7-A1B3F846F0F4}" type="presOf" srcId="{386FBA6B-D1A2-4F6B-B0CF-1EFCB7271C43}" destId="{11F5A885-9598-4DB9-923E-7941AA2BBADB}" srcOrd="0" destOrd="0" presId="urn:microsoft.com/office/officeart/2005/8/layout/orgChart1"/>
    <dgm:cxn modelId="{F01D3B61-5AE3-4D7D-B954-36ACCC50E2E8}" srcId="{40A67028-1A08-4CEA-B854-119CBACBCF38}" destId="{386FBA6B-D1A2-4F6B-B0CF-1EFCB7271C43}" srcOrd="1" destOrd="0" parTransId="{BD075318-9E15-4020-A60C-0E4AC88A8328}" sibTransId="{940EC9DA-2191-4793-A43F-637B31285B2D}"/>
    <dgm:cxn modelId="{E7DBB1BF-8126-4D4C-9090-D39980AB2CB8}" type="presOf" srcId="{386FBA6B-D1A2-4F6B-B0CF-1EFCB7271C43}" destId="{3097A3E8-55A3-466D-8DF4-2B10F109834C}" srcOrd="1" destOrd="0" presId="urn:microsoft.com/office/officeart/2005/8/layout/orgChart1"/>
    <dgm:cxn modelId="{5B090A39-1DAD-48A2-9842-E7EFED52FE95}" type="presOf" srcId="{40A67028-1A08-4CEA-B854-119CBACBCF38}" destId="{098A8ACD-1446-4C32-A18B-D10F1B3CD204}" srcOrd="0" destOrd="0" presId="urn:microsoft.com/office/officeart/2005/8/layout/orgChart1"/>
    <dgm:cxn modelId="{68EA1BF2-01C8-4354-A0C6-F2135B1A7745}" type="presOf" srcId="{3E54A5D3-EB63-40EF-BF35-542A1E47F7E9}" destId="{8E3C7324-E85C-4828-93F0-F0BE8ACCF97B}" srcOrd="0" destOrd="0" presId="urn:microsoft.com/office/officeart/2005/8/layout/orgChart1"/>
    <dgm:cxn modelId="{C95C1A51-A143-46B6-A983-0AAFB350D356}" srcId="{40A67028-1A08-4CEA-B854-119CBACBCF38}" destId="{F7642410-EB39-4D47-90D4-43DCB0A726F3}" srcOrd="2" destOrd="0" parTransId="{984835DB-5921-410B-A0B7-9A191A5D4C14}" sibTransId="{D7AEE770-A470-411E-9F3F-9AD20A3EB970}"/>
    <dgm:cxn modelId="{C12A49B9-1983-4A79-A454-3D4F8E4A300B}" type="presOf" srcId="{40A67028-1A08-4CEA-B854-119CBACBCF38}" destId="{9BD29A7B-CA46-4780-A3A3-CDF862185209}" srcOrd="1" destOrd="0" presId="urn:microsoft.com/office/officeart/2005/8/layout/orgChart1"/>
    <dgm:cxn modelId="{03C68CC4-509C-410E-90BB-F0A1F7D2B18F}" type="presOf" srcId="{1C2C4107-CED3-477E-966F-F361AF7E3766}" destId="{0E2B387D-E42E-4F5A-8C21-68C05C20130C}" srcOrd="0" destOrd="0" presId="urn:microsoft.com/office/officeart/2005/8/layout/orgChart1"/>
    <dgm:cxn modelId="{B4E09565-F1C0-49AA-96EC-FCCB85A622B7}" type="presParOf" srcId="{0E2B387D-E42E-4F5A-8C21-68C05C20130C}" destId="{0708AF65-B229-4056-81F2-C6D7D0B760DE}" srcOrd="0" destOrd="0" presId="urn:microsoft.com/office/officeart/2005/8/layout/orgChart1"/>
    <dgm:cxn modelId="{618E1424-B381-4D7A-BC10-931CE21C6871}" type="presParOf" srcId="{0708AF65-B229-4056-81F2-C6D7D0B760DE}" destId="{8DEA5AE3-C5CF-41F3-8D05-6C22E1B555A4}" srcOrd="0" destOrd="0" presId="urn:microsoft.com/office/officeart/2005/8/layout/orgChart1"/>
    <dgm:cxn modelId="{827451BE-C287-42D6-B038-0036755AC3DC}" type="presParOf" srcId="{8DEA5AE3-C5CF-41F3-8D05-6C22E1B555A4}" destId="{098A8ACD-1446-4C32-A18B-D10F1B3CD204}" srcOrd="0" destOrd="0" presId="urn:microsoft.com/office/officeart/2005/8/layout/orgChart1"/>
    <dgm:cxn modelId="{82FCE15F-06FF-4167-B161-5D9487269CCE}" type="presParOf" srcId="{8DEA5AE3-C5CF-41F3-8D05-6C22E1B555A4}" destId="{9BD29A7B-CA46-4780-A3A3-CDF862185209}" srcOrd="1" destOrd="0" presId="urn:microsoft.com/office/officeart/2005/8/layout/orgChart1"/>
    <dgm:cxn modelId="{FA857B3A-6D12-40F6-94A6-711E53A8CC51}" type="presParOf" srcId="{0708AF65-B229-4056-81F2-C6D7D0B760DE}" destId="{F88730CE-8959-42C3-964B-A667837444E9}" srcOrd="1" destOrd="0" presId="urn:microsoft.com/office/officeart/2005/8/layout/orgChart1"/>
    <dgm:cxn modelId="{E79A27F7-A3B5-4CAD-8309-FDD747FD455C}" type="presParOf" srcId="{F88730CE-8959-42C3-964B-A667837444E9}" destId="{8E3C7324-E85C-4828-93F0-F0BE8ACCF97B}" srcOrd="0" destOrd="0" presId="urn:microsoft.com/office/officeart/2005/8/layout/orgChart1"/>
    <dgm:cxn modelId="{3E30203B-5903-4390-99A8-C0EC93D9D29B}" type="presParOf" srcId="{F88730CE-8959-42C3-964B-A667837444E9}" destId="{8ECD9E9E-A652-4661-9495-1A121701F73B}" srcOrd="1" destOrd="0" presId="urn:microsoft.com/office/officeart/2005/8/layout/orgChart1"/>
    <dgm:cxn modelId="{EAC4AD59-1405-4967-A9CF-60E56DD23C5C}" type="presParOf" srcId="{8ECD9E9E-A652-4661-9495-1A121701F73B}" destId="{54F49CF8-D100-4F35-A157-3094BAC7B39B}" srcOrd="0" destOrd="0" presId="urn:microsoft.com/office/officeart/2005/8/layout/orgChart1"/>
    <dgm:cxn modelId="{E0410739-3065-49DF-B583-4E365A324B62}" type="presParOf" srcId="{54F49CF8-D100-4F35-A157-3094BAC7B39B}" destId="{69384859-0464-496A-A7BC-91C968AE2B7E}" srcOrd="0" destOrd="0" presId="urn:microsoft.com/office/officeart/2005/8/layout/orgChart1"/>
    <dgm:cxn modelId="{78166510-EF86-463C-ACA9-8E9BD882EFFA}" type="presParOf" srcId="{54F49CF8-D100-4F35-A157-3094BAC7B39B}" destId="{9806FA95-0D4D-4B5D-8213-C59BB7A9E087}" srcOrd="1" destOrd="0" presId="urn:microsoft.com/office/officeart/2005/8/layout/orgChart1"/>
    <dgm:cxn modelId="{7755D1DE-33C6-4940-BD4D-2497633E4F68}" type="presParOf" srcId="{8ECD9E9E-A652-4661-9495-1A121701F73B}" destId="{AD577391-CA46-4B2C-959D-08A50D7B0883}" srcOrd="1" destOrd="0" presId="urn:microsoft.com/office/officeart/2005/8/layout/orgChart1"/>
    <dgm:cxn modelId="{3DC78CE1-A1F4-4521-BC0A-253E53FEE774}" type="presParOf" srcId="{8ECD9E9E-A652-4661-9495-1A121701F73B}" destId="{42D9DEC1-BC1D-4D3E-ADD7-86BD0126B030}" srcOrd="2" destOrd="0" presId="urn:microsoft.com/office/officeart/2005/8/layout/orgChart1"/>
    <dgm:cxn modelId="{1C03AD29-5D66-46AB-993B-7C404B30EFEC}" type="presParOf" srcId="{F88730CE-8959-42C3-964B-A667837444E9}" destId="{559F705B-E51E-428E-871B-26D16D53D697}" srcOrd="2" destOrd="0" presId="urn:microsoft.com/office/officeart/2005/8/layout/orgChart1"/>
    <dgm:cxn modelId="{7D37319B-2558-473D-A00E-87B956B4E4CB}" type="presParOf" srcId="{F88730CE-8959-42C3-964B-A667837444E9}" destId="{A31C50D3-15E7-41D5-ABC7-C7E4DA83F5CA}" srcOrd="3" destOrd="0" presId="urn:microsoft.com/office/officeart/2005/8/layout/orgChart1"/>
    <dgm:cxn modelId="{DB026687-5A5F-4C4A-837C-16CBDDED9D47}" type="presParOf" srcId="{A31C50D3-15E7-41D5-ABC7-C7E4DA83F5CA}" destId="{0A2AD84E-C031-4CBC-BAD2-0B2AB5F1CAD7}" srcOrd="0" destOrd="0" presId="urn:microsoft.com/office/officeart/2005/8/layout/orgChart1"/>
    <dgm:cxn modelId="{AEC00850-362E-4FF2-8FF7-FE3DC04FF93E}" type="presParOf" srcId="{0A2AD84E-C031-4CBC-BAD2-0B2AB5F1CAD7}" destId="{11F5A885-9598-4DB9-923E-7941AA2BBADB}" srcOrd="0" destOrd="0" presId="urn:microsoft.com/office/officeart/2005/8/layout/orgChart1"/>
    <dgm:cxn modelId="{90224F1C-2484-4196-A3C0-03925CF43DCF}" type="presParOf" srcId="{0A2AD84E-C031-4CBC-BAD2-0B2AB5F1CAD7}" destId="{3097A3E8-55A3-466D-8DF4-2B10F109834C}" srcOrd="1" destOrd="0" presId="urn:microsoft.com/office/officeart/2005/8/layout/orgChart1"/>
    <dgm:cxn modelId="{1F88D3D6-6285-4080-BC67-938E001085B2}" type="presParOf" srcId="{A31C50D3-15E7-41D5-ABC7-C7E4DA83F5CA}" destId="{1BFE788B-BB40-4ADD-ADD6-8696EF3D61C1}" srcOrd="1" destOrd="0" presId="urn:microsoft.com/office/officeart/2005/8/layout/orgChart1"/>
    <dgm:cxn modelId="{78B7AC9B-3A17-4697-8956-665A3EDF99E8}" type="presParOf" srcId="{A31C50D3-15E7-41D5-ABC7-C7E4DA83F5CA}" destId="{3DC0FB30-256D-4995-92CD-72D9EE73F4AC}" srcOrd="2" destOrd="0" presId="urn:microsoft.com/office/officeart/2005/8/layout/orgChart1"/>
    <dgm:cxn modelId="{2F4D3867-75E1-40F8-BC60-FADA82B10585}" type="presParOf" srcId="{F88730CE-8959-42C3-964B-A667837444E9}" destId="{D412499D-A835-4666-BE97-CE33D7DFA0BD}" srcOrd="4" destOrd="0" presId="urn:microsoft.com/office/officeart/2005/8/layout/orgChart1"/>
    <dgm:cxn modelId="{627405B4-C6B2-4CA4-A0E3-12580948ED8D}" type="presParOf" srcId="{F88730CE-8959-42C3-964B-A667837444E9}" destId="{978FA75E-AC01-4047-9BAF-92A4BDDD6AA8}" srcOrd="5" destOrd="0" presId="urn:microsoft.com/office/officeart/2005/8/layout/orgChart1"/>
    <dgm:cxn modelId="{ADFA1868-0DF8-4AE0-A42C-253D45A7B32E}" type="presParOf" srcId="{978FA75E-AC01-4047-9BAF-92A4BDDD6AA8}" destId="{0CD75EC2-4B2E-4D1C-8449-2B6A91ACDC2D}" srcOrd="0" destOrd="0" presId="urn:microsoft.com/office/officeart/2005/8/layout/orgChart1"/>
    <dgm:cxn modelId="{714ABDD3-A00A-47CC-8177-1D8EDF0759FC}" type="presParOf" srcId="{0CD75EC2-4B2E-4D1C-8449-2B6A91ACDC2D}" destId="{6ABD15C5-E2CB-44C8-80D6-ED84DBEA5020}" srcOrd="0" destOrd="0" presId="urn:microsoft.com/office/officeart/2005/8/layout/orgChart1"/>
    <dgm:cxn modelId="{AB739779-AC0E-4AA0-9464-9F8F51058093}" type="presParOf" srcId="{0CD75EC2-4B2E-4D1C-8449-2B6A91ACDC2D}" destId="{DDC3EA2F-AE53-46F0-B757-A1C30E0B83CC}" srcOrd="1" destOrd="0" presId="urn:microsoft.com/office/officeart/2005/8/layout/orgChart1"/>
    <dgm:cxn modelId="{233B801A-435E-401C-8E73-29FEECEB06A5}" type="presParOf" srcId="{978FA75E-AC01-4047-9BAF-92A4BDDD6AA8}" destId="{7C3BB14A-0609-4A9D-A0A8-A970F72B1F60}" srcOrd="1" destOrd="0" presId="urn:microsoft.com/office/officeart/2005/8/layout/orgChart1"/>
    <dgm:cxn modelId="{B4EFC1D3-9DE7-48D4-87A7-3141A5075F7E}" type="presParOf" srcId="{978FA75E-AC01-4047-9BAF-92A4BDDD6AA8}" destId="{1643036D-9D21-400F-A625-E896C723D949}" srcOrd="2" destOrd="0" presId="urn:microsoft.com/office/officeart/2005/8/layout/orgChart1"/>
    <dgm:cxn modelId="{7D5DD9CE-F242-4A81-9D34-45FE0D261E13}" type="presParOf" srcId="{0708AF65-B229-4056-81F2-C6D7D0B760DE}" destId="{1C42C226-2397-48FD-8989-240F7694239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12499D-A835-4666-BE97-CE33D7DFA0BD}">
      <dsp:nvSpPr>
        <dsp:cNvPr id="0" name=""/>
        <dsp:cNvSpPr/>
      </dsp:nvSpPr>
      <dsp:spPr>
        <a:xfrm>
          <a:off x="6096000" y="1601765"/>
          <a:ext cx="3871763" cy="6719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979"/>
              </a:lnTo>
              <a:lnTo>
                <a:pt x="3871763" y="335979"/>
              </a:lnTo>
              <a:lnTo>
                <a:pt x="3871763" y="671958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9F705B-E51E-428E-871B-26D16D53D697}">
      <dsp:nvSpPr>
        <dsp:cNvPr id="0" name=""/>
        <dsp:cNvSpPr/>
      </dsp:nvSpPr>
      <dsp:spPr>
        <a:xfrm>
          <a:off x="6050280" y="1601765"/>
          <a:ext cx="91440" cy="6719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71958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3C7324-E85C-4828-93F0-F0BE8ACCF97B}">
      <dsp:nvSpPr>
        <dsp:cNvPr id="0" name=""/>
        <dsp:cNvSpPr/>
      </dsp:nvSpPr>
      <dsp:spPr>
        <a:xfrm>
          <a:off x="2224236" y="1601765"/>
          <a:ext cx="3871763" cy="671958"/>
        </a:xfrm>
        <a:custGeom>
          <a:avLst/>
          <a:gdLst/>
          <a:ahLst/>
          <a:cxnLst/>
          <a:rect l="0" t="0" r="0" b="0"/>
          <a:pathLst>
            <a:path>
              <a:moveTo>
                <a:pt x="3871763" y="0"/>
              </a:moveTo>
              <a:lnTo>
                <a:pt x="3871763" y="335979"/>
              </a:lnTo>
              <a:lnTo>
                <a:pt x="0" y="335979"/>
              </a:lnTo>
              <a:lnTo>
                <a:pt x="0" y="671958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8A8ACD-1446-4C32-A18B-D10F1B3CD204}">
      <dsp:nvSpPr>
        <dsp:cNvPr id="0" name=""/>
        <dsp:cNvSpPr/>
      </dsp:nvSpPr>
      <dsp:spPr>
        <a:xfrm>
          <a:off x="4496097" y="1863"/>
          <a:ext cx="3199804" cy="1599902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Методы измерения на прочность</a:t>
          </a:r>
          <a:endParaRPr lang="ru-RU" sz="1800" kern="1200" dirty="0"/>
        </a:p>
      </dsp:txBody>
      <dsp:txXfrm>
        <a:off x="4496097" y="1863"/>
        <a:ext cx="3199804" cy="1599902"/>
      </dsp:txXfrm>
    </dsp:sp>
    <dsp:sp modelId="{69384859-0464-496A-A7BC-91C968AE2B7E}">
      <dsp:nvSpPr>
        <dsp:cNvPr id="0" name=""/>
        <dsp:cNvSpPr/>
      </dsp:nvSpPr>
      <dsp:spPr>
        <a:xfrm>
          <a:off x="624333" y="2273724"/>
          <a:ext cx="3199804" cy="1599902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Методика Бринелля – это метод с деформацией испытываемого металла, путем вдавливания металлического закалённого шарика в металл.</a:t>
          </a:r>
          <a:endParaRPr lang="ru-RU" sz="1800" kern="1200" dirty="0"/>
        </a:p>
      </dsp:txBody>
      <dsp:txXfrm>
        <a:off x="624333" y="2273724"/>
        <a:ext cx="3199804" cy="1599902"/>
      </dsp:txXfrm>
    </dsp:sp>
    <dsp:sp modelId="{11F5A885-9598-4DB9-923E-7941AA2BBADB}">
      <dsp:nvSpPr>
        <dsp:cNvPr id="0" name=""/>
        <dsp:cNvSpPr/>
      </dsp:nvSpPr>
      <dsp:spPr>
        <a:xfrm>
          <a:off x="4496097" y="2273724"/>
          <a:ext cx="3199804" cy="1599902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Методика </a:t>
          </a:r>
          <a:r>
            <a:rPr lang="ru-RU" sz="1800" kern="1200" dirty="0" err="1" smtClean="0"/>
            <a:t>Роквелла</a:t>
          </a:r>
          <a:r>
            <a:rPr lang="ru-RU" sz="1800" kern="1200" dirty="0" smtClean="0"/>
            <a:t> – это методика с деформацией испытываемого металла, путем вдавливания конуса в металл.</a:t>
          </a:r>
          <a:endParaRPr lang="ru-RU" sz="1800" kern="1200" dirty="0"/>
        </a:p>
      </dsp:txBody>
      <dsp:txXfrm>
        <a:off x="4496097" y="2273724"/>
        <a:ext cx="3199804" cy="1599902"/>
      </dsp:txXfrm>
    </dsp:sp>
    <dsp:sp modelId="{6ABD15C5-E2CB-44C8-80D6-ED84DBEA5020}">
      <dsp:nvSpPr>
        <dsp:cNvPr id="0" name=""/>
        <dsp:cNvSpPr/>
      </dsp:nvSpPr>
      <dsp:spPr>
        <a:xfrm>
          <a:off x="8367861" y="2273724"/>
          <a:ext cx="3199804" cy="1599902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Методика </a:t>
          </a:r>
          <a:r>
            <a:rPr lang="ru-RU" sz="1800" kern="1200" dirty="0" err="1" smtClean="0"/>
            <a:t>Шора</a:t>
          </a:r>
          <a:r>
            <a:rPr lang="ru-RU" sz="1800" kern="1200" dirty="0" smtClean="0"/>
            <a:t> – это методика без деформации металла.</a:t>
          </a:r>
          <a:endParaRPr lang="ru-RU" sz="1800" kern="1200" dirty="0"/>
        </a:p>
      </dsp:txBody>
      <dsp:txXfrm>
        <a:off x="8367861" y="2273724"/>
        <a:ext cx="3199804" cy="15999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BF8C-C981-4F4C-B2BD-98DC14E06948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4B3F-3233-44A5-BC5C-A2224FEEE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85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BF8C-C981-4F4C-B2BD-98DC14E06948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4B3F-3233-44A5-BC5C-A2224FEEE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906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BF8C-C981-4F4C-B2BD-98DC14E06948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4B3F-3233-44A5-BC5C-A2224FEEE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996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BF8C-C981-4F4C-B2BD-98DC14E06948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4B3F-3233-44A5-BC5C-A2224FEEE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767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BF8C-C981-4F4C-B2BD-98DC14E06948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4B3F-3233-44A5-BC5C-A2224FEEE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751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BF8C-C981-4F4C-B2BD-98DC14E06948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4B3F-3233-44A5-BC5C-A2224FEEE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020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BF8C-C981-4F4C-B2BD-98DC14E06948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4B3F-3233-44A5-BC5C-A2224FEEE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291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BF8C-C981-4F4C-B2BD-98DC14E06948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4B3F-3233-44A5-BC5C-A2224FEEE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246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BF8C-C981-4F4C-B2BD-98DC14E06948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4B3F-3233-44A5-BC5C-A2224FEEE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302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BF8C-C981-4F4C-B2BD-98DC14E06948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4B3F-3233-44A5-BC5C-A2224FEEE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198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ABF8C-C981-4F4C-B2BD-98DC14E06948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4B3F-3233-44A5-BC5C-A2224FEEE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935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ABF8C-C981-4F4C-B2BD-98DC14E06948}" type="datetimeFigureOut">
              <a:rPr lang="ru-RU" smtClean="0"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74B3F-3233-44A5-BC5C-A2224FEEE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02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0%D0%BB%D0%BC%D0%B0%D0%B7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hyperlink" Target="https://ru.wikipedia.org/wiki/%D0%A2%D0%B2%D1%91%D1%80%D0%B4%D0%BE%D1%81%D1%82%D1%8C_%D0%BF%D0%BE_%D0%A8%D0%BE%D1%80%D1%83_(%D0%BC%D0%B5%D1%82%D0%BE%D0%B4_%D0%BE%D1%82%D1%81%D0%BA%D0%BE%D0%BA%D0%B0)#cite_note-chud-2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ic.academic.ru/dic.nsf/ruwiki/81029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1%D0%BA%D0%BB%D0%B5%D1%80%D0%BE%D1%81%D0%BA%D0%BE%D0%BF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53946"/>
            <a:ext cx="12192000" cy="741194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862885"/>
            <a:ext cx="9144000" cy="1017431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по материаловедению.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теме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Шора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23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194" y="2743200"/>
            <a:ext cx="2167524" cy="2811438"/>
          </a:xfrm>
          <a:prstGeom prst="rect">
            <a:avLst/>
          </a:prstGeom>
          <a:solidFill>
            <a:srgbClr val="EAF1F9"/>
          </a:solidFill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2029" y="2743200"/>
            <a:ext cx="2856931" cy="281143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043" y="2743199"/>
            <a:ext cx="2190661" cy="2811437"/>
          </a:xfrm>
          <a:prstGeom prst="rect">
            <a:avLst/>
          </a:prstGeom>
        </p:spPr>
      </p:pic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598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87104"/>
            <a:ext cx="12192000" cy="5063321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Метод и шкала предложены американским промышленником Альбертом Ф. </a:t>
            </a:r>
            <a:r>
              <a:rPr lang="ru-RU" dirty="0" err="1"/>
              <a:t>Шором</a:t>
            </a:r>
            <a:r>
              <a:rPr lang="ru-RU" dirty="0"/>
              <a:t> в 1906 году</a:t>
            </a:r>
            <a:r>
              <a:rPr lang="ru-RU" dirty="0" smtClean="0"/>
              <a:t>.</a:t>
            </a:r>
          </a:p>
          <a:p>
            <a:r>
              <a:rPr lang="ru-RU" baseline="30000" dirty="0" smtClean="0"/>
              <a:t> </a:t>
            </a:r>
            <a:r>
              <a:rPr lang="ru-RU" dirty="0" smtClean="0"/>
              <a:t>Обозначается </a:t>
            </a:r>
            <a:r>
              <a:rPr lang="ru-RU" dirty="0" err="1"/>
              <a:t>HSx</a:t>
            </a:r>
            <a:r>
              <a:rPr lang="ru-RU" dirty="0"/>
              <a:t>, где H — </a:t>
            </a:r>
            <a:r>
              <a:rPr lang="ru-RU" dirty="0" err="1"/>
              <a:t>Hardness</a:t>
            </a:r>
            <a:r>
              <a:rPr lang="ru-RU" dirty="0"/>
              <a:t>, S — </a:t>
            </a:r>
            <a:r>
              <a:rPr lang="ru-RU" dirty="0" err="1"/>
              <a:t>Shore</a:t>
            </a:r>
            <a:r>
              <a:rPr lang="ru-RU" dirty="0"/>
              <a:t> и x — латинская буква, обозначающая тип шкалы, использованной при измерении. Например: 85HSD.</a:t>
            </a:r>
          </a:p>
          <a:p>
            <a:r>
              <a:rPr lang="ru-RU" dirty="0"/>
              <a:t>Метод не дает точных показаний, так как высота отскакивания бойка зависит не только от твердости испытуемого металла, но и от множества других причин: от толщины металла, от степени шероховатости его поверхности, внутренней структуры и т. д. Однако этот метод, вследствие его простоты и оперативности, часто применяется в заводской практике — преимущественно для быстрого контроля результатов термической обработки стальных изделий (закалки и отпуска). Он так же позволяет производить измерения прямо на готовых изделиях, крупногабаритных деталях и криволинейных поверхностях.</a:t>
            </a:r>
          </a:p>
          <a:p>
            <a:r>
              <a:rPr lang="ru-RU" dirty="0"/>
              <a:t>Величина твёрдости по </a:t>
            </a:r>
            <a:r>
              <a:rPr lang="ru-RU" dirty="0" err="1"/>
              <a:t>Шору</a:t>
            </a:r>
            <a:r>
              <a:rPr lang="ru-RU" dirty="0"/>
              <a:t> не имеет точного метода перевода её на другие величины твёрдости и прочности при растяжении.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187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87104"/>
            <a:ext cx="12192000" cy="8035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Шкалы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90688"/>
            <a:ext cx="12192000" cy="4287031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Основные шкалы C и D. Шкала прибора имеет 140 равных делений. Нормируемая высота отскока бойка соответствует 100 делениям. Цена деления должна быть не более 1-й единицы твёрдости по </a:t>
            </a:r>
            <a:r>
              <a:rPr lang="ru-RU" dirty="0" err="1"/>
              <a:t>Шору</a:t>
            </a:r>
            <a:r>
              <a:rPr lang="ru-RU" dirty="0"/>
              <a:t>. В склероскопе модели C высота падения бойка h</a:t>
            </a:r>
            <a:r>
              <a:rPr lang="ru-RU" baseline="-25000" dirty="0"/>
              <a:t>1</a:t>
            </a:r>
            <a:r>
              <a:rPr lang="ru-RU" dirty="0"/>
              <a:t> = 254 мм; высота отскока h</a:t>
            </a:r>
            <a:r>
              <a:rPr lang="ru-RU" baseline="-25000" dirty="0"/>
              <a:t>2</a:t>
            </a:r>
            <a:r>
              <a:rPr lang="ru-RU" dirty="0"/>
              <a:t> = 181,4 мм (соответствует 100 единиц твёрдости по </a:t>
            </a:r>
            <a:r>
              <a:rPr lang="ru-RU" dirty="0" err="1"/>
              <a:t>Шору</a:t>
            </a:r>
            <a:r>
              <a:rPr lang="ru-RU" dirty="0"/>
              <a:t>). В склероскопе модели D высота падения бойка h</a:t>
            </a:r>
            <a:r>
              <a:rPr lang="ru-RU" baseline="-25000" dirty="0"/>
              <a:t>1</a:t>
            </a:r>
            <a:r>
              <a:rPr lang="ru-RU" dirty="0"/>
              <a:t> = 19,0 мм; высота отскока h</a:t>
            </a:r>
            <a:r>
              <a:rPr lang="ru-RU" baseline="-25000" dirty="0"/>
              <a:t>2</a:t>
            </a:r>
            <a:r>
              <a:rPr lang="ru-RU" dirty="0"/>
              <a:t> = 13,6 мм (соответствует 100 единиц твёрдости по </a:t>
            </a:r>
            <a:r>
              <a:rPr lang="ru-RU" dirty="0" err="1"/>
              <a:t>Шору</a:t>
            </a:r>
            <a:r>
              <a:rPr lang="ru-RU" dirty="0"/>
              <a:t>).</a:t>
            </a:r>
          </a:p>
        </p:txBody>
      </p:sp>
      <p:sp>
        <p:nvSpPr>
          <p:cNvPr id="6" name="AutoShape 3" descr="{\displaystyle \mathrm {H_{B}\approx 7H_{Sh}} }"/>
          <p:cNvSpPr>
            <a:spLocks noChangeAspect="1" noChangeArrowheads="1"/>
          </p:cNvSpPr>
          <p:nvPr/>
        </p:nvSpPr>
        <p:spPr bwMode="auto">
          <a:xfrm>
            <a:off x="9028113" y="79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4" descr="{\displaystyle \mathrm {\sigma _{b}\approx 2,5H_{Sh}} }"/>
          <p:cNvSpPr>
            <a:spLocks noChangeAspect="1" noChangeArrowheads="1"/>
          </p:cNvSpPr>
          <p:nvPr/>
        </p:nvSpPr>
        <p:spPr bwMode="auto">
          <a:xfrm>
            <a:off x="9199563" y="79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6" descr="{\displaystyle \mathrm {H_{B}\approx 7H_{Sh}} }"/>
          <p:cNvSpPr>
            <a:spLocks noChangeAspect="1" noChangeArrowheads="1"/>
          </p:cNvSpPr>
          <p:nvPr/>
        </p:nvSpPr>
        <p:spPr bwMode="auto">
          <a:xfrm>
            <a:off x="9180513" y="1603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7" descr="{\displaystyle \mathrm {\sigma _{b}\approx 2,5H_{Sh}} }"/>
          <p:cNvSpPr>
            <a:spLocks noChangeAspect="1" noChangeArrowheads="1"/>
          </p:cNvSpPr>
          <p:nvPr/>
        </p:nvSpPr>
        <p:spPr bwMode="auto">
          <a:xfrm>
            <a:off x="9351963" y="1603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1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00752"/>
            <a:ext cx="12192000" cy="789936"/>
          </a:xfrm>
        </p:spPr>
        <p:txBody>
          <a:bodyPr/>
          <a:lstStyle/>
          <a:p>
            <a:pPr algn="ctr"/>
            <a:r>
              <a:rPr lang="ru-RU" dirty="0" smtClean="0"/>
              <a:t>Устройство прибора.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25625"/>
            <a:ext cx="9512490" cy="4124799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Склероскопы </a:t>
            </a:r>
            <a:r>
              <a:rPr lang="ru-RU" dirty="0" err="1"/>
              <a:t>Шора</a:t>
            </a:r>
            <a:r>
              <a:rPr lang="ru-RU" dirty="0"/>
              <a:t> снабжаются бойком с </a:t>
            </a:r>
            <a:r>
              <a:rPr lang="ru-RU" dirty="0">
                <a:hlinkClick r:id="rId3" tooltip="Алмаз"/>
              </a:rPr>
              <a:t>алмазным</a:t>
            </a:r>
            <a:r>
              <a:rPr lang="ru-RU" dirty="0"/>
              <a:t> наконечником сферической формы.</a:t>
            </a:r>
          </a:p>
          <a:p>
            <a:r>
              <a:rPr lang="ru-RU" dirty="0"/>
              <a:t>Склероскоп </a:t>
            </a:r>
            <a:r>
              <a:rPr lang="ru-RU" dirty="0" err="1"/>
              <a:t>Шора</a:t>
            </a:r>
            <a:r>
              <a:rPr lang="ru-RU" dirty="0"/>
              <a:t> модели C представляет собой полую трубку с окном, на котором нанесены деления шкалы, в ней падает лёгкий боёк массой 2,5 г и радиусом сферы алмаза 1,25 мм. Высота отскока регистрируется визуально. Для испытания мягких материалов допускается применение бойка со стальным тупым наконечником. Значения твёрдости, полученные с таким бойком</a:t>
            </a:r>
            <a:r>
              <a:rPr lang="ru-RU" baseline="30000" dirty="0">
                <a:hlinkClick r:id="rId4"/>
              </a:rPr>
              <a:t>[2]</a:t>
            </a:r>
            <a:r>
              <a:rPr lang="ru-RU" dirty="0"/>
              <a:t>: </a:t>
            </a:r>
            <a:r>
              <a:rPr lang="ru-RU" dirty="0" err="1"/>
              <a:t>H'</a:t>
            </a:r>
            <a:r>
              <a:rPr lang="ru-RU" baseline="-25000" dirty="0" err="1"/>
              <a:t>Sh</a:t>
            </a:r>
            <a:r>
              <a:rPr lang="ru-RU" dirty="0"/>
              <a:t> = </a:t>
            </a:r>
            <a:r>
              <a:rPr lang="ru-RU" dirty="0" err="1"/>
              <a:t>H</a:t>
            </a:r>
            <a:r>
              <a:rPr lang="ru-RU" baseline="-25000" dirty="0" err="1"/>
              <a:t>Sh</a:t>
            </a:r>
            <a:r>
              <a:rPr lang="ru-RU" dirty="0"/>
              <a:t> / 0,56.</a:t>
            </a:r>
          </a:p>
          <a:p>
            <a:r>
              <a:rPr lang="ru-RU" dirty="0"/>
              <a:t>Склероскоп </a:t>
            </a:r>
            <a:r>
              <a:rPr lang="ru-RU" dirty="0" err="1"/>
              <a:t>Шора</a:t>
            </a:r>
            <a:r>
              <a:rPr lang="ru-RU" dirty="0"/>
              <a:t> модели D представляет собой полую трубку, в которой падает тяжелый боёк массой 36,0 г и радиусом сферы алмаза 1 мм. Высота отскока регистрируется либо механическим индикаторным устройством, либо электронным. В первом случае значения твёрдости получаются менее точными, вследствие увеличения потерь.</a:t>
            </a:r>
          </a:p>
          <a:p>
            <a:r>
              <a:rPr lang="ru-RU" dirty="0"/>
              <a:t>В верхней части трубки имеется </a:t>
            </a:r>
            <a:r>
              <a:rPr lang="ru-RU" dirty="0" err="1"/>
              <a:t>фиксирующе</a:t>
            </a:r>
            <a:r>
              <a:rPr lang="ru-RU" dirty="0"/>
              <a:t>-спусковой механизм, предназначенный для удержания и отпускания бойка. Трубка склероскопа является съёмной частью, устанавливаемой на специальную подставку (штатив), имеющую в своём составе предметный столик.</a:t>
            </a:r>
          </a:p>
          <a:p>
            <a:r>
              <a:rPr lang="ru-RU" dirty="0"/>
              <a:t>Склероскопы </a:t>
            </a:r>
            <a:r>
              <a:rPr lang="ru-RU" dirty="0" err="1"/>
              <a:t>Шора</a:t>
            </a:r>
            <a:r>
              <a:rPr lang="ru-RU" dirty="0"/>
              <a:t> снабжаются эталонами твёрдости.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887" y="2214348"/>
            <a:ext cx="2966113" cy="2429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71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75764"/>
            <a:ext cx="10515600" cy="1175533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бъект 2"/>
          <p:cNvSpPr>
            <a:spLocks noGrp="1"/>
          </p:cNvSpPr>
          <p:nvPr>
            <p:ph idx="1"/>
          </p:nvPr>
        </p:nvSpPr>
        <p:spPr>
          <a:xfrm>
            <a:off x="0" y="2051297"/>
            <a:ext cx="12192000" cy="392642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твердость?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измерения на твердость.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с деформацией и без деформации.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Шора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оборудование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Шора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Минусы и плюсы метода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Шора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Google Shape;107;p16"/>
          <p:cNvPicPr preferRelativeResize="0"/>
          <p:nvPr/>
        </p:nvPicPr>
        <p:blipFill rotWithShape="1">
          <a:blip r:embed="rId3">
            <a:alphaModFix/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4531057" y="1694123"/>
            <a:ext cx="3029803" cy="357174"/>
          </a:xfrm>
          <a:prstGeom prst="rect">
            <a:avLst/>
          </a:prstGeom>
          <a:solidFill>
            <a:srgbClr val="F2F7FD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225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73457"/>
            <a:ext cx="10515600" cy="817231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Твердость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124799"/>
          </a:xfrm>
        </p:spPr>
        <p:txBody>
          <a:bodyPr/>
          <a:lstStyle/>
          <a:p>
            <a:pPr marL="342900" lvl="0" indent="-342900">
              <a:spcBef>
                <a:spcPts val="0"/>
              </a:spcBef>
              <a:buClr>
                <a:schemeClr val="dk1"/>
              </a:buClr>
              <a:buSzPts val="3200"/>
            </a:pPr>
            <a:r>
              <a:rPr lang="ru-RU" sz="4000" b="1" dirty="0" smtClean="0"/>
              <a:t>Твёрдость</a:t>
            </a:r>
            <a:r>
              <a:rPr lang="ru-RU" sz="4000" dirty="0" smtClean="0"/>
              <a:t> — свойство материала сопротивляться проникновению в него другого, более </a:t>
            </a:r>
            <a:r>
              <a:rPr lang="ru-RU" sz="4000" u="sng" dirty="0" smtClean="0">
                <a:solidFill>
                  <a:schemeClr val="hlink"/>
                </a:solidFill>
                <a:hlinkClick r:id="rId3"/>
              </a:rPr>
              <a:t>твёрдого тела</a:t>
            </a:r>
            <a:r>
              <a:rPr lang="ru-RU" sz="4000" dirty="0" smtClean="0"/>
              <a:t>, а также свойство более твёрдого тела проникать в другие материалы.</a:t>
            </a:r>
          </a:p>
          <a:p>
            <a:pPr marL="342900" lvl="0" indent="-342900">
              <a:spcBef>
                <a:spcPts val="640"/>
              </a:spcBef>
              <a:buClr>
                <a:schemeClr val="dk1"/>
              </a:buClr>
              <a:buSzPts val="3200"/>
            </a:pPr>
            <a:r>
              <a:rPr lang="ru-RU" sz="4000" b="1" dirty="0" smtClean="0"/>
              <a:t>Твёрдость</a:t>
            </a:r>
            <a:r>
              <a:rPr lang="ru-RU" sz="4000" dirty="0" smtClean="0"/>
              <a:t> определяется как величина нагрузки необходимой для начала разрушения материала.</a:t>
            </a:r>
          </a:p>
          <a:p>
            <a:endParaRPr lang="ru-RU" dirty="0"/>
          </a:p>
        </p:txBody>
      </p:sp>
      <p:pic>
        <p:nvPicPr>
          <p:cNvPr id="6" name="Google Shape;107;p16"/>
          <p:cNvPicPr preferRelativeResize="0"/>
          <p:nvPr/>
        </p:nvPicPr>
        <p:blipFill rotWithShape="1">
          <a:blip r:embed="rId4">
            <a:alphaModFix/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5076967" y="1512101"/>
            <a:ext cx="2142699" cy="357174"/>
          </a:xfrm>
          <a:prstGeom prst="rect">
            <a:avLst/>
          </a:prstGeom>
          <a:solidFill>
            <a:srgbClr val="F2F7FD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123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00752"/>
            <a:ext cx="12192000" cy="789936"/>
          </a:xfrm>
        </p:spPr>
        <p:txBody>
          <a:bodyPr/>
          <a:lstStyle/>
          <a:p>
            <a:pPr algn="ctr"/>
            <a:r>
              <a:rPr lang="ru-RU" dirty="0" smtClean="0"/>
              <a:t>	Виды твердости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152094"/>
          </a:xfrm>
        </p:spPr>
        <p:txBody>
          <a:bodyPr/>
          <a:lstStyle/>
          <a:p>
            <a:pPr marL="342900" lvl="0" indent="-342900">
              <a:spcBef>
                <a:spcPts val="0"/>
              </a:spcBef>
              <a:buClr>
                <a:srgbClr val="FF0000"/>
              </a:buClr>
              <a:buSzPts val="3200"/>
            </a:pPr>
            <a:r>
              <a:rPr lang="ru-RU" sz="4000" i="1" dirty="0" smtClean="0">
                <a:solidFill>
                  <a:srgbClr val="FF0000"/>
                </a:solidFill>
              </a:rPr>
              <a:t>Относительная</a:t>
            </a:r>
            <a:r>
              <a:rPr lang="ru-RU" sz="4000" dirty="0" smtClean="0"/>
              <a:t> — твердость одного минерала относительно другого. Является важнейшим диагностическим свойством.</a:t>
            </a:r>
          </a:p>
          <a:p>
            <a:pPr marL="342900" lvl="0" indent="-342900">
              <a:spcBef>
                <a:spcPts val="640"/>
              </a:spcBef>
              <a:buClr>
                <a:srgbClr val="FF0000"/>
              </a:buClr>
              <a:buSzPts val="3200"/>
            </a:pPr>
            <a:r>
              <a:rPr lang="ru-RU" sz="4000" i="1" dirty="0" smtClean="0">
                <a:solidFill>
                  <a:srgbClr val="FF0000"/>
                </a:solidFill>
              </a:rPr>
              <a:t>Абсолютная</a:t>
            </a:r>
            <a:r>
              <a:rPr lang="ru-RU" sz="4000" dirty="0" smtClean="0"/>
              <a:t>, она же </a:t>
            </a:r>
            <a:r>
              <a:rPr lang="ru-RU" sz="4000" i="1" dirty="0" smtClean="0"/>
              <a:t>инструментальная</a:t>
            </a:r>
            <a:r>
              <a:rPr lang="ru-RU" sz="4000" dirty="0" smtClean="0"/>
              <a:t> — изучается следствием вдавливания.</a:t>
            </a:r>
          </a:p>
          <a:p>
            <a:endParaRPr lang="ru-RU" dirty="0"/>
          </a:p>
        </p:txBody>
      </p:sp>
      <p:pic>
        <p:nvPicPr>
          <p:cNvPr id="5" name="Google Shape;107;p16"/>
          <p:cNvPicPr preferRelativeResize="0"/>
          <p:nvPr/>
        </p:nvPicPr>
        <p:blipFill rotWithShape="1">
          <a:blip r:embed="rId3">
            <a:alphaModFix/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4640239" y="1512101"/>
            <a:ext cx="3835021" cy="357174"/>
          </a:xfrm>
          <a:prstGeom prst="rect">
            <a:avLst/>
          </a:prstGeom>
          <a:solidFill>
            <a:srgbClr val="F2F7FD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441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73457"/>
            <a:ext cx="12192000" cy="817231"/>
          </a:xfrm>
        </p:spPr>
        <p:txBody>
          <a:bodyPr/>
          <a:lstStyle/>
          <a:p>
            <a:pPr algn="ctr"/>
            <a:r>
              <a:rPr lang="ru-RU" dirty="0" smtClean="0"/>
              <a:t>Твердость зависит от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69274"/>
            <a:ext cx="12192000" cy="4067501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000"/>
            </a:pPr>
            <a:r>
              <a:rPr lang="ru-RU" b="1" dirty="0" smtClean="0"/>
              <a:t>Межатомных </a:t>
            </a:r>
            <a:r>
              <a:rPr lang="ru-RU" b="1" dirty="0"/>
              <a:t>расстояний</a:t>
            </a:r>
            <a:r>
              <a:rPr lang="ru-RU" dirty="0"/>
              <a:t>. </a:t>
            </a:r>
            <a:endParaRPr lang="ru-RU" dirty="0" smtClean="0"/>
          </a:p>
          <a:p>
            <a:pPr marL="342900" lvl="0" indent="-342900">
              <a:lnSpc>
                <a:spcPct val="80000"/>
              </a:lnSpc>
              <a:spcBef>
                <a:spcPts val="400"/>
              </a:spcBef>
              <a:buClr>
                <a:schemeClr val="dk1"/>
              </a:buClr>
              <a:buSzPts val="2000"/>
            </a:pPr>
            <a:r>
              <a:rPr lang="ru-RU" b="1" dirty="0"/>
              <a:t>Координационного числа</a:t>
            </a:r>
            <a:r>
              <a:rPr lang="ru-RU" dirty="0"/>
              <a:t> — чем выше число, тем выше твёрдость. </a:t>
            </a:r>
            <a:endParaRPr lang="ru-RU" dirty="0" smtClean="0"/>
          </a:p>
          <a:p>
            <a:pPr marL="342900" lvl="0" indent="-342900">
              <a:lnSpc>
                <a:spcPct val="80000"/>
              </a:lnSpc>
              <a:spcBef>
                <a:spcPts val="400"/>
              </a:spcBef>
              <a:buClr>
                <a:schemeClr val="dk1"/>
              </a:buClr>
              <a:buSzPts val="2000"/>
            </a:pPr>
            <a:r>
              <a:rPr lang="ru-RU" b="1" dirty="0"/>
              <a:t>Валентности</a:t>
            </a:r>
            <a:r>
              <a:rPr lang="ru-RU" dirty="0"/>
              <a:t>. </a:t>
            </a:r>
            <a:endParaRPr lang="ru-RU" dirty="0" smtClean="0"/>
          </a:p>
          <a:p>
            <a:pPr marL="342900" lvl="0" indent="-342900">
              <a:lnSpc>
                <a:spcPct val="80000"/>
              </a:lnSpc>
              <a:spcBef>
                <a:spcPts val="400"/>
              </a:spcBef>
              <a:buClr>
                <a:schemeClr val="dk1"/>
              </a:buClr>
              <a:buSzPts val="2000"/>
            </a:pPr>
            <a:r>
              <a:rPr lang="ru-RU" b="1" dirty="0"/>
              <a:t>Природы химической </a:t>
            </a:r>
            <a:r>
              <a:rPr lang="ru-RU" b="1" dirty="0" smtClean="0"/>
              <a:t>связи</a:t>
            </a:r>
            <a:r>
              <a:rPr lang="en-US" b="1" dirty="0"/>
              <a:t>.</a:t>
            </a:r>
            <a:r>
              <a:rPr lang="ru-RU" dirty="0" smtClean="0"/>
              <a:t> </a:t>
            </a:r>
          </a:p>
          <a:p>
            <a:pPr marL="342900" lvl="0" indent="-342900">
              <a:lnSpc>
                <a:spcPct val="80000"/>
              </a:lnSpc>
              <a:spcBef>
                <a:spcPts val="400"/>
              </a:spcBef>
              <a:buClr>
                <a:schemeClr val="dk1"/>
              </a:buClr>
              <a:buSzPts val="2000"/>
            </a:pPr>
            <a:r>
              <a:rPr lang="ru-RU" b="1" dirty="0" smtClean="0"/>
              <a:t>Хрупкости </a:t>
            </a:r>
            <a:r>
              <a:rPr lang="ru-RU" b="1" dirty="0"/>
              <a:t>и </a:t>
            </a:r>
            <a:r>
              <a:rPr lang="ru-RU" b="1" dirty="0" smtClean="0"/>
              <a:t>ковкости</a:t>
            </a:r>
            <a:r>
              <a:rPr lang="en-US" b="1" dirty="0" smtClean="0"/>
              <a:t>.</a:t>
            </a:r>
            <a:r>
              <a:rPr lang="ru-RU" dirty="0" smtClean="0"/>
              <a:t> </a:t>
            </a:r>
          </a:p>
          <a:p>
            <a:pPr marL="342900" lvl="0" indent="-342900">
              <a:lnSpc>
                <a:spcPct val="80000"/>
              </a:lnSpc>
              <a:spcBef>
                <a:spcPts val="400"/>
              </a:spcBef>
              <a:buClr>
                <a:schemeClr val="dk1"/>
              </a:buClr>
              <a:buSzPts val="2000"/>
            </a:pPr>
            <a:r>
              <a:rPr lang="ru-RU" b="1" dirty="0" smtClean="0"/>
              <a:t>Упругости</a:t>
            </a:r>
            <a:r>
              <a:rPr lang="ru-RU" dirty="0"/>
              <a:t> — </a:t>
            </a:r>
            <a:r>
              <a:rPr lang="ru-RU" dirty="0" smtClean="0"/>
              <a:t>металл </a:t>
            </a:r>
            <a:r>
              <a:rPr lang="ru-RU" dirty="0"/>
              <a:t>сгибается, но выпрямляется. </a:t>
            </a:r>
            <a:endParaRPr lang="ru-RU" dirty="0" smtClean="0"/>
          </a:p>
          <a:p>
            <a:pPr marL="342900" lvl="0" indent="-342900">
              <a:lnSpc>
                <a:spcPct val="80000"/>
              </a:lnSpc>
              <a:spcBef>
                <a:spcPts val="400"/>
              </a:spcBef>
              <a:buClr>
                <a:schemeClr val="dk1"/>
              </a:buClr>
              <a:buSzPts val="2000"/>
            </a:pPr>
            <a:r>
              <a:rPr lang="ru-RU" b="1" dirty="0" smtClean="0">
                <a:solidFill>
                  <a:srgbClr val="0C0C0C"/>
                </a:solidFill>
              </a:rPr>
              <a:t>Вязкости </a:t>
            </a:r>
            <a:r>
              <a:rPr lang="ru-RU" dirty="0"/>
              <a:t> — </a:t>
            </a:r>
            <a:r>
              <a:rPr lang="ru-RU" dirty="0" smtClean="0"/>
              <a:t>металл </a:t>
            </a:r>
            <a:r>
              <a:rPr lang="ru-RU" dirty="0"/>
              <a:t>трудно сломать. </a:t>
            </a:r>
          </a:p>
        </p:txBody>
      </p:sp>
      <p:pic>
        <p:nvPicPr>
          <p:cNvPr id="5" name="Google Shape;107;p16"/>
          <p:cNvPicPr preferRelativeResize="0"/>
          <p:nvPr/>
        </p:nvPicPr>
        <p:blipFill rotWithShape="1">
          <a:blip r:embed="rId3">
            <a:alphaModFix/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3488513" y="1512101"/>
            <a:ext cx="5214974" cy="357174"/>
          </a:xfrm>
          <a:prstGeom prst="rect">
            <a:avLst/>
          </a:prstGeom>
          <a:solidFill>
            <a:srgbClr val="F2F7FD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138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00752"/>
            <a:ext cx="12192000" cy="789936"/>
          </a:xfrm>
        </p:spPr>
        <p:txBody>
          <a:bodyPr/>
          <a:lstStyle/>
          <a:p>
            <a:pPr algn="ctr"/>
            <a:r>
              <a:rPr lang="ru-RU" dirty="0" smtClean="0"/>
              <a:t>Интересно, но факт!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138447"/>
          </a:xfrm>
        </p:spPr>
        <p:txBody>
          <a:bodyPr/>
          <a:lstStyle/>
          <a:p>
            <a:pPr marL="342900" lvl="0" indent="-342900">
              <a:spcBef>
                <a:spcPts val="0"/>
              </a:spcBef>
              <a:buClr>
                <a:schemeClr val="dk1"/>
              </a:buClr>
              <a:buSzPts val="3200"/>
            </a:pPr>
            <a:r>
              <a:rPr lang="ru-RU" dirty="0">
                <a:ea typeface="Times New Roman"/>
                <a:cs typeface="Times New Roman"/>
                <a:sym typeface="Times New Roman"/>
              </a:rPr>
              <a:t>Наиболее твёрдым из существующих на сегодняшний день материалов является </a:t>
            </a:r>
            <a:r>
              <a:rPr lang="ru-RU" b="1" u="sng" dirty="0" err="1">
                <a:ea typeface="Times New Roman"/>
                <a:cs typeface="Times New Roman"/>
                <a:sym typeface="Times New Roman"/>
              </a:rPr>
              <a:t>лонсдейлит</a:t>
            </a:r>
            <a:r>
              <a:rPr lang="ru-RU" dirty="0">
                <a:ea typeface="Times New Roman"/>
                <a:cs typeface="Times New Roman"/>
                <a:sym typeface="Times New Roman"/>
              </a:rPr>
              <a:t>, на 58 % превосходящий по твердости алмаз, однако маловероятно практическое использование из-за сложности его получения. </a:t>
            </a:r>
          </a:p>
          <a:p>
            <a:pPr marL="342900" lvl="0" indent="-342900">
              <a:spcBef>
                <a:spcPts val="640"/>
              </a:spcBef>
              <a:buClr>
                <a:schemeClr val="dk1"/>
              </a:buClr>
              <a:buSzPts val="3200"/>
            </a:pPr>
            <a:r>
              <a:rPr lang="ru-RU" dirty="0">
                <a:ea typeface="Times New Roman"/>
                <a:cs typeface="Times New Roman"/>
                <a:sym typeface="Times New Roman"/>
              </a:rPr>
              <a:t>Самым твёрдым из распространённых веществ является алмаз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" name="Google Shape;107;p16"/>
          <p:cNvPicPr preferRelativeResize="0"/>
          <p:nvPr/>
        </p:nvPicPr>
        <p:blipFill rotWithShape="1">
          <a:blip r:embed="rId3">
            <a:alphaModFix/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3488513" y="1555844"/>
            <a:ext cx="5214974" cy="322737"/>
          </a:xfrm>
          <a:prstGeom prst="rect">
            <a:avLst/>
          </a:prstGeom>
          <a:solidFill>
            <a:srgbClr val="F2F7FD"/>
          </a:solidFill>
          <a:ln>
            <a:noFill/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3603008"/>
            <a:ext cx="3810000" cy="2361063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</p:spTree>
    <p:extLst>
      <p:ext uri="{BB962C8B-B14F-4D97-AF65-F5344CB8AC3E}">
        <p14:creationId xmlns:p14="http://schemas.microsoft.com/office/powerpoint/2010/main" val="164619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77628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Методы измерения на твердость.</a:t>
            </a: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0" y="1825625"/>
            <a:ext cx="12191999" cy="4179390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ru-RU" sz="3200" dirty="0" smtClean="0"/>
              <a:t>Существует несколько методов для определения твердости металлов</a:t>
            </a:r>
            <a:r>
              <a:rPr lang="en-US" sz="3200" dirty="0" smtClean="0"/>
              <a:t>:</a:t>
            </a:r>
            <a:endParaRPr lang="ru-RU" sz="3200" dirty="0" smtClean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743200"/>
            <a:ext cx="12192001" cy="4114800"/>
          </a:xfrm>
          <a:prstGeom prst="rect">
            <a:avLst/>
          </a:prstGeom>
        </p:spPr>
      </p:pic>
      <p:pic>
        <p:nvPicPr>
          <p:cNvPr id="12" name="Google Shape;107;p16"/>
          <p:cNvPicPr preferRelativeResize="0"/>
          <p:nvPr/>
        </p:nvPicPr>
        <p:blipFill rotWithShape="1">
          <a:blip r:embed="rId4">
            <a:alphaModFix/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2169994" y="1512101"/>
            <a:ext cx="7861109" cy="357174"/>
          </a:xfrm>
          <a:prstGeom prst="rect">
            <a:avLst/>
          </a:prstGeom>
          <a:solidFill>
            <a:srgbClr val="F2F7FD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608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83740"/>
            <a:ext cx="12192000" cy="941885"/>
          </a:xfrm>
        </p:spPr>
        <p:txBody>
          <a:bodyPr/>
          <a:lstStyle/>
          <a:p>
            <a:pPr algn="ctr"/>
            <a:r>
              <a:rPr lang="ru-RU" dirty="0" smtClean="0"/>
              <a:t>Методы с деформацией и без</a:t>
            </a:r>
            <a:r>
              <a:rPr lang="en-US" dirty="0" smtClean="0"/>
              <a:t>.</a:t>
            </a:r>
            <a:endParaRPr lang="ru-RU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8026149"/>
              </p:ext>
            </p:extLst>
          </p:nvPr>
        </p:nvGraphicFramePr>
        <p:xfrm>
          <a:off x="0" y="2074460"/>
          <a:ext cx="12192000" cy="38754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Google Shape;107;p16"/>
          <p:cNvPicPr preferRelativeResize="0"/>
          <p:nvPr/>
        </p:nvPicPr>
        <p:blipFill rotWithShape="1">
          <a:blip r:embed="rId8">
            <a:alphaModFix/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2588526" y="1592869"/>
            <a:ext cx="7014948" cy="357174"/>
          </a:xfrm>
          <a:prstGeom prst="rect">
            <a:avLst/>
          </a:prstGeom>
          <a:solidFill>
            <a:srgbClr val="F2F7FD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7131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73457"/>
            <a:ext cx="12192000" cy="817231"/>
          </a:xfrm>
        </p:spPr>
        <p:txBody>
          <a:bodyPr/>
          <a:lstStyle/>
          <a:p>
            <a:pPr algn="ctr"/>
            <a:r>
              <a:rPr lang="ru-RU" dirty="0" smtClean="0"/>
              <a:t>Метод </a:t>
            </a:r>
            <a:r>
              <a:rPr lang="ru-RU" dirty="0" err="1" smtClean="0"/>
              <a:t>Шора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0" y="1690689"/>
            <a:ext cx="12192000" cy="4273384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Твёрдость по </a:t>
            </a:r>
            <a:r>
              <a:rPr lang="ru-RU" b="1" dirty="0" err="1"/>
              <a:t>Шору</a:t>
            </a:r>
            <a:r>
              <a:rPr lang="ru-RU" dirty="0"/>
              <a:t> — метод определения твёрдости очень твёрдых материалов, преимущественно металлов, по высоте, на которую после удара отскакивает специальный боёк (основная часть </a:t>
            </a:r>
            <a:r>
              <a:rPr lang="ru-RU" i="1" dirty="0">
                <a:hlinkClick r:id="rId3" tooltip="Склероскоп"/>
              </a:rPr>
              <a:t>склероскопа</a:t>
            </a:r>
            <a:r>
              <a:rPr lang="ru-RU" i="1" dirty="0"/>
              <a:t> </a:t>
            </a:r>
            <a:r>
              <a:rPr lang="ru-RU" i="1" dirty="0" err="1"/>
              <a:t>Шора</a:t>
            </a:r>
            <a:r>
              <a:rPr lang="ru-RU" dirty="0"/>
              <a:t>), свободно и вертикально падающий с определённой высоты. Твердость по этому методу </a:t>
            </a:r>
            <a:r>
              <a:rPr lang="ru-RU" dirty="0" err="1"/>
              <a:t>Шора</a:t>
            </a:r>
            <a:r>
              <a:rPr lang="ru-RU" dirty="0"/>
              <a:t> оценивается в условных единицах, пропорциональных высоте отскакивания бойка.</a:t>
            </a:r>
          </a:p>
        </p:txBody>
      </p:sp>
      <p:pic>
        <p:nvPicPr>
          <p:cNvPr id="7" name="Google Shape;107;p16"/>
          <p:cNvPicPr preferRelativeResize="0"/>
          <p:nvPr/>
        </p:nvPicPr>
        <p:blipFill rotWithShape="1">
          <a:blip r:embed="rId4">
            <a:alphaModFix/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4662985" y="1512101"/>
            <a:ext cx="2866029" cy="178587"/>
          </a:xfrm>
          <a:prstGeom prst="rect">
            <a:avLst/>
          </a:prstGeom>
          <a:solidFill>
            <a:srgbClr val="F2F7FD"/>
          </a:solidFill>
          <a:ln>
            <a:noFill/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9804" y="3712191"/>
            <a:ext cx="4407660" cy="2251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38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211</Words>
  <Application>Microsoft Office PowerPoint</Application>
  <PresentationFormat>Произвольный</PresentationFormat>
  <Paragraphs>45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по материаловедению. По теме: Метод Шора.</vt:lpstr>
      <vt:lpstr>Содержание:</vt:lpstr>
      <vt:lpstr>Твердость.</vt:lpstr>
      <vt:lpstr> Виды твердости.</vt:lpstr>
      <vt:lpstr>Твердость зависит от:</vt:lpstr>
      <vt:lpstr>Интересно, но факт!</vt:lpstr>
      <vt:lpstr>Методы измерения на твердость.</vt:lpstr>
      <vt:lpstr>Методы с деформацией и без.</vt:lpstr>
      <vt:lpstr>Метод Шора.</vt:lpstr>
      <vt:lpstr>Презентация PowerPoint</vt:lpstr>
      <vt:lpstr> Шкалы </vt:lpstr>
      <vt:lpstr>Устройство прибора.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материаловедению. По теме: Метод Шора.</dc:title>
  <dc:creator>User Windows</dc:creator>
  <cp:lastModifiedBy>Студент</cp:lastModifiedBy>
  <cp:revision>19</cp:revision>
  <dcterms:created xsi:type="dcterms:W3CDTF">2020-09-19T10:40:53Z</dcterms:created>
  <dcterms:modified xsi:type="dcterms:W3CDTF">2020-10-22T12:26:09Z</dcterms:modified>
</cp:coreProperties>
</file>