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5" r:id="rId9"/>
    <p:sldId id="266" r:id="rId10"/>
    <p:sldId id="264"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Лист1!$B$1</c:f>
              <c:strCache>
                <c:ptCount val="1"/>
                <c:pt idx="0">
                  <c:v>уровни мониторинга детей ДОУ82</c:v>
                </c:pt>
              </c:strCache>
            </c:strRef>
          </c:tx>
          <c:cat>
            <c:strRef>
              <c:f>Лист1!$A$2:$A$4</c:f>
              <c:strCache>
                <c:ptCount val="3"/>
                <c:pt idx="0">
                  <c:v>низкий уровень</c:v>
                </c:pt>
                <c:pt idx="1">
                  <c:v>средний уровень</c:v>
                </c:pt>
                <c:pt idx="2">
                  <c:v>высокий уровень</c:v>
                </c:pt>
              </c:strCache>
            </c:strRef>
          </c:cat>
          <c:val>
            <c:numRef>
              <c:f>Лист1!$B$2:$B$4</c:f>
              <c:numCache>
                <c:formatCode>0.00%</c:formatCode>
                <c:ptCount val="3"/>
                <c:pt idx="0">
                  <c:v>0.31800000000000006</c:v>
                </c:pt>
                <c:pt idx="1">
                  <c:v>0.59600000000000009</c:v>
                </c:pt>
                <c:pt idx="2">
                  <c:v>8.6000000000000035E-2</c:v>
                </c:pt>
              </c:numCache>
            </c:numRef>
          </c:val>
        </c:ser>
      </c:pie3DChart>
    </c:plotArea>
    <c:legend>
      <c:legendPos val="r"/>
      <c:layout/>
    </c:legend>
    <c:plotVisOnly val="1"/>
  </c:chart>
  <c:txPr>
    <a:bodyPr/>
    <a:lstStyle/>
    <a:p>
      <a:pPr>
        <a:defRPr sz="1800"/>
      </a:pPr>
      <a:endParaRPr lang="ru-RU"/>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0.68375</cdr:x>
      <cdr:y>0.79262</cdr:y>
    </cdr:from>
    <cdr:to>
      <cdr:x>0.98124</cdr:x>
      <cdr:y>0.99382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26968" y="3587347"/>
          <a:ext cx="2448272" cy="910637"/>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 name="Рисунок 9" descr="colour-pencils.jpg"/>
          <p:cNvPicPr>
            <a:picLocks noChangeAspect="1"/>
          </p:cNvPicPr>
          <p:nvPr userDrawn="1"/>
        </p:nvPicPr>
        <p:blipFill>
          <a:blip r:embed="rId2" cstate="print">
            <a:clrChange>
              <a:clrFrom>
                <a:srgbClr val="FFFFFF"/>
              </a:clrFrom>
              <a:clrTo>
                <a:srgbClr val="FFFFFF">
                  <a:alpha val="0"/>
                </a:srgbClr>
              </a:clrTo>
            </a:clrChange>
            <a:duotone>
              <a:schemeClr val="accent4">
                <a:shade val="45000"/>
                <a:satMod val="135000"/>
              </a:schemeClr>
              <a:prstClr val="white"/>
            </a:duotone>
          </a:blip>
          <a:srcRect b="76846"/>
          <a:stretch>
            <a:fillRect/>
          </a:stretch>
        </p:blipFill>
        <p:spPr>
          <a:xfrm>
            <a:off x="1241626" y="4071943"/>
            <a:ext cx="6616522" cy="1428760"/>
          </a:xfrm>
          <a:prstGeom prst="rect">
            <a:avLst/>
          </a:prstGeom>
        </p:spPr>
      </p:pic>
      <p:pic>
        <p:nvPicPr>
          <p:cNvPr id="9" name="Рисунок 8" descr="colour-pencils.jpg"/>
          <p:cNvPicPr>
            <a:picLocks noChangeAspect="1"/>
          </p:cNvPicPr>
          <p:nvPr userDrawn="1"/>
        </p:nvPicPr>
        <p:blipFill>
          <a:blip r:embed="rId2" cstate="print">
            <a:clrChange>
              <a:clrFrom>
                <a:srgbClr val="FFFFFF"/>
              </a:clrFrom>
              <a:clrTo>
                <a:srgbClr val="FFFFFF">
                  <a:alpha val="0"/>
                </a:srgbClr>
              </a:clrTo>
            </a:clrChange>
          </a:blip>
          <a:srcRect b="76846"/>
          <a:stretch>
            <a:fillRect/>
          </a:stretch>
        </p:blipFill>
        <p:spPr>
          <a:xfrm>
            <a:off x="714348" y="2143115"/>
            <a:ext cx="7858180" cy="1626631"/>
          </a:xfrm>
          <a:prstGeom prst="rect">
            <a:avLst/>
          </a:prstGeom>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445CAE-9A20-427D-9C8E-7444E160F362}" type="slidenum">
              <a:rPr lang="ru-RU" smtClean="0"/>
              <a:pPr/>
              <a:t>‹#›</a:t>
            </a:fld>
            <a:endParaRPr lang="ru-RU"/>
          </a:p>
        </p:txBody>
      </p:sp>
      <p:pic>
        <p:nvPicPr>
          <p:cNvPr id="8" name="Рисунок 7" descr="bordur-deti.jpg"/>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0" y="40407"/>
            <a:ext cx="9144000" cy="21741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510041-F57B-4764-A7EE-6C0D4680B622}" type="datetimeFigureOut">
              <a:rPr lang="ru-RU" smtClean="0"/>
              <a:pPr/>
              <a:t>29.03.2017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445CAE-9A20-427D-9C8E-7444E160F36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7" name="Рисунок 6" descr="colour-pencils.jpg"/>
          <p:cNvPicPr>
            <a:picLocks noChangeAspect="1"/>
          </p:cNvPicPr>
          <p:nvPr userDrawn="1"/>
        </p:nvPicPr>
        <p:blipFill>
          <a:blip r:embed="rId14" cstate="print">
            <a:clrChange>
              <a:clrFrom>
                <a:srgbClr val="FFFFFF"/>
              </a:clrFrom>
              <a:clrTo>
                <a:srgbClr val="FFFFFF">
                  <a:alpha val="0"/>
                </a:srgbClr>
              </a:clrTo>
            </a:clrChange>
          </a:blip>
          <a:srcRect t="50000" r="6500" b="19798"/>
          <a:stretch>
            <a:fillRect/>
          </a:stretch>
        </p:blipFill>
        <p:spPr>
          <a:xfrm>
            <a:off x="-32" y="6215082"/>
            <a:ext cx="5143536" cy="642918"/>
          </a:xfrm>
          <a:prstGeom prst="rect">
            <a:avLst/>
          </a:prstGeom>
        </p:spPr>
      </p:pic>
      <p:pic>
        <p:nvPicPr>
          <p:cNvPr id="8" name="Рисунок 7" descr="colour-pencils.jpg"/>
          <p:cNvPicPr>
            <a:picLocks noChangeAspect="1"/>
          </p:cNvPicPr>
          <p:nvPr userDrawn="1"/>
        </p:nvPicPr>
        <p:blipFill>
          <a:blip r:embed="rId14" cstate="print">
            <a:clrChange>
              <a:clrFrom>
                <a:srgbClr val="FFFFFF"/>
              </a:clrFrom>
              <a:clrTo>
                <a:srgbClr val="FFFFFF">
                  <a:alpha val="0"/>
                </a:srgbClr>
              </a:clrTo>
            </a:clrChange>
          </a:blip>
          <a:srcRect l="1368" t="50000" r="34000" b="19798"/>
          <a:stretch>
            <a:fillRect/>
          </a:stretch>
        </p:blipFill>
        <p:spPr>
          <a:xfrm flipH="1">
            <a:off x="5214942" y="6215082"/>
            <a:ext cx="3929090" cy="642942"/>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10041-F57B-4764-A7EE-6C0D4680B622}" type="datetimeFigureOut">
              <a:rPr lang="ru-RU" smtClean="0"/>
              <a:pPr/>
              <a:t>29.03.2017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45CAE-9A20-427D-9C8E-7444E160F3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MDOU82@RAMBLER.R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132856"/>
            <a:ext cx="7772400" cy="1728192"/>
          </a:xfrm>
        </p:spPr>
        <p:txBody>
          <a:bodyPr>
            <a:noAutofit/>
          </a:bodyPr>
          <a:lstStyle/>
          <a:p>
            <a:r>
              <a:rPr lang="ru-RU" sz="2400" b="1" dirty="0" smtClean="0">
                <a:latin typeface="Times New Roman" pitchFamily="18" charset="0"/>
                <a:cs typeface="Times New Roman" pitchFamily="18" charset="0"/>
              </a:rPr>
              <a:t>Отчет  к педсовету «Повышение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a:t>
            </a:r>
            <a:endParaRPr lang="ru-RU" sz="2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31640" y="3933056"/>
            <a:ext cx="6400800" cy="1489720"/>
          </a:xfrm>
        </p:spPr>
        <p:txBody>
          <a:bodyPr anchor="b">
            <a:normAutofit/>
          </a:bodyPr>
          <a:lstStyle/>
          <a:p>
            <a:pPr algn="r"/>
            <a:r>
              <a:rPr lang="ru-RU" sz="1800" b="1" dirty="0" smtClean="0">
                <a:solidFill>
                  <a:schemeClr val="tx1"/>
                </a:solidFill>
                <a:latin typeface="Times New Roman" pitchFamily="18" charset="0"/>
                <a:cs typeface="Times New Roman" pitchFamily="18" charset="0"/>
              </a:rPr>
              <a:t>выполнила Васильева ОВ</a:t>
            </a:r>
          </a:p>
          <a:p>
            <a:pPr algn="r"/>
            <a:r>
              <a:rPr lang="ru-RU" sz="1800" b="1" dirty="0" smtClean="0">
                <a:solidFill>
                  <a:schemeClr val="tx1"/>
                </a:solidFill>
                <a:latin typeface="Times New Roman" pitchFamily="18" charset="0"/>
                <a:cs typeface="Times New Roman" pitchFamily="18" charset="0"/>
              </a:rPr>
              <a:t>МБДОУ «Детский сад №82»</a:t>
            </a:r>
          </a:p>
          <a:p>
            <a:r>
              <a:rPr lang="ru-RU" sz="1800" b="1" dirty="0" smtClean="0">
                <a:solidFill>
                  <a:schemeClr val="tx1"/>
                </a:solidFill>
                <a:latin typeface="Times New Roman" pitchFamily="18" charset="0"/>
                <a:cs typeface="Times New Roman" pitchFamily="18" charset="0"/>
              </a:rPr>
              <a:t>2017г</a:t>
            </a:r>
            <a:endParaRPr lang="ru-RU" sz="1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fontScale="90000"/>
          </a:bodyPr>
          <a:lstStyle/>
          <a:p>
            <a:r>
              <a:rPr lang="ru-RU" sz="2400" b="1" u="sng" dirty="0" smtClean="0">
                <a:latin typeface="Times New Roman" pitchFamily="18" charset="0"/>
                <a:cs typeface="Times New Roman" pitchFamily="18" charset="0"/>
              </a:rPr>
              <a:t>Решение педсовета :</a:t>
            </a:r>
            <a:r>
              <a:rPr lang="ru-RU" sz="2400" b="1" i="1" u="sng" dirty="0" smtClean="0">
                <a:latin typeface="Times New Roman" pitchFamily="18" charset="0"/>
                <a:cs typeface="Times New Roman" pitchFamily="18" charset="0"/>
              </a:rPr>
              <a:t>«Повышение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a:t>
            </a:r>
            <a:endParaRPr lang="ru-RU" sz="2400" b="1" u="sng" dirty="0">
              <a:latin typeface="Times New Roman" pitchFamily="18" charset="0"/>
              <a:cs typeface="Times New Roman" pitchFamily="18" charset="0"/>
            </a:endParaRPr>
          </a:p>
        </p:txBody>
      </p:sp>
      <p:sp>
        <p:nvSpPr>
          <p:cNvPr id="3" name="Содержимое 2"/>
          <p:cNvSpPr>
            <a:spLocks noGrp="1"/>
          </p:cNvSpPr>
          <p:nvPr>
            <p:ph idx="1"/>
          </p:nvPr>
        </p:nvSpPr>
        <p:spPr>
          <a:xfrm>
            <a:off x="683568" y="2276872"/>
            <a:ext cx="8229600" cy="3960440"/>
          </a:xfrm>
        </p:spPr>
        <p:txBody>
          <a:bodyPr>
            <a:normAutofit lnSpcReduction="10000"/>
          </a:bodyPr>
          <a:lstStyle/>
          <a:p>
            <a:r>
              <a:rPr lang="ru-RU" dirty="0" smtClean="0"/>
              <a:t> </a:t>
            </a:r>
            <a:r>
              <a:rPr lang="ru-RU" sz="2000" dirty="0" smtClean="0">
                <a:latin typeface="Times New Roman" pitchFamily="18" charset="0"/>
                <a:cs typeface="Times New Roman" pitchFamily="18" charset="0"/>
              </a:rPr>
              <a:t>Признать работу МБДОУ по данному вопросу удовлетворительной</a:t>
            </a:r>
          </a:p>
          <a:p>
            <a:r>
              <a:rPr lang="ru-RU" sz="2000" dirty="0" smtClean="0">
                <a:latin typeface="Times New Roman" pitchFamily="18" charset="0"/>
                <a:cs typeface="Times New Roman" pitchFamily="18" charset="0"/>
              </a:rPr>
              <a:t> Продолжать создавать в МБДОУ условия для развития метода проектов с </a:t>
            </a:r>
            <a:r>
              <a:rPr lang="ru-RU" sz="2000" dirty="0" smtClean="0">
                <a:latin typeface="Times New Roman" pitchFamily="18" charset="0"/>
                <a:cs typeface="Times New Roman" pitchFamily="18" charset="0"/>
              </a:rPr>
              <a:t>воспитанниками</a:t>
            </a:r>
          </a:p>
          <a:p>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Продолжать проводить консультирование по вопросам проектной деятельности в методкабинете</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Продолжать отражать в планах проектную деятельность с детьми</a:t>
            </a:r>
          </a:p>
          <a:p>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Провести мастер- класс </a:t>
            </a:r>
            <a:r>
              <a:rPr lang="ru-RU" sz="2000" b="1" u="sng" dirty="0" smtClean="0">
                <a:latin typeface="Times New Roman" pitchFamily="18" charset="0"/>
                <a:cs typeface="Times New Roman" pitchFamily="18" charset="0"/>
              </a:rPr>
              <a:t>группе №2</a:t>
            </a:r>
            <a:r>
              <a:rPr lang="ru-RU" sz="2000" dirty="0" smtClean="0">
                <a:latin typeface="Times New Roman" pitchFamily="18" charset="0"/>
                <a:cs typeface="Times New Roman" pitchFamily="18" charset="0"/>
              </a:rPr>
              <a:t> по проведению НООД с использованием ИКТ технологий с детьми для молодых педагогов</a:t>
            </a:r>
          </a:p>
          <a:p>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Пополнить </a:t>
            </a:r>
            <a:r>
              <a:rPr lang="ru-RU" sz="2000" dirty="0" err="1" smtClean="0">
                <a:latin typeface="Times New Roman" pitchFamily="18" charset="0"/>
                <a:cs typeface="Times New Roman" pitchFamily="18" charset="0"/>
              </a:rPr>
              <a:t>методкопилку</a:t>
            </a:r>
            <a:r>
              <a:rPr lang="ru-RU" sz="2000" dirty="0" smtClean="0">
                <a:latin typeface="Times New Roman" pitchFamily="18" charset="0"/>
                <a:cs typeface="Times New Roman" pitchFamily="18" charset="0"/>
              </a:rPr>
              <a:t> </a:t>
            </a:r>
            <a:r>
              <a:rPr lang="ru-RU" sz="2000" b="1" u="sng" dirty="0" smtClean="0">
                <a:latin typeface="Times New Roman" pitchFamily="18" charset="0"/>
                <a:cs typeface="Times New Roman" pitchFamily="18" charset="0"/>
              </a:rPr>
              <a:t>каждой группы </a:t>
            </a:r>
            <a:r>
              <a:rPr lang="ru-RU" sz="2000" dirty="0" smtClean="0">
                <a:latin typeface="Times New Roman" pitchFamily="18" charset="0"/>
                <a:cs typeface="Times New Roman" pitchFamily="18" charset="0"/>
              </a:rPr>
              <a:t>в электронном виде папками: работа с родителями, грамоты, конспекты работы с детьми за год, ИОМ и диагностика, самообразование, проектная деятельность, РППС за год, отчет работы за год.</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564904"/>
            <a:ext cx="8229600" cy="1143000"/>
          </a:xfrm>
        </p:spPr>
        <p:txBody>
          <a:bodyPr>
            <a:normAutofit fontScale="90000"/>
          </a:bodyPr>
          <a:lstStyle/>
          <a:p>
            <a:r>
              <a:rPr lang="ru-RU" dirty="0" smtClean="0"/>
              <a:t>СПАСИБО ЗА ВНИМАНИЕ!</a:t>
            </a:r>
            <a:br>
              <a:rPr lang="ru-RU" dirty="0" smtClean="0"/>
            </a:br>
            <a:r>
              <a:rPr lang="en-US" dirty="0" smtClean="0">
                <a:hlinkClick r:id="rId2"/>
              </a:rPr>
              <a:t>MDOU82@RAMBLER.RU</a:t>
            </a:r>
            <a:r>
              <a:rPr lang="en-US" dirty="0" smtClean="0"/>
              <a:t/>
            </a:r>
            <a:br>
              <a:rPr lang="en-US" dirty="0" smtClean="0"/>
            </a:br>
            <a:r>
              <a:rPr lang="en-US" dirty="0" smtClean="0"/>
              <a:t>MBDOU82.RU</a:t>
            </a:r>
            <a:br>
              <a:rPr lang="en-US" dirty="0" smtClean="0"/>
            </a:br>
            <a:r>
              <a:rPr lang="en-US" dirty="0" smtClean="0"/>
              <a:t>245-01-91</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chor="t">
            <a:normAutofit fontScale="90000"/>
          </a:bodyPr>
          <a:lstStyle/>
          <a:p>
            <a:pPr algn="l">
              <a:buFont typeface="Arial" pitchFamily="34" charset="0"/>
              <a:buChar char="•"/>
            </a:pPr>
            <a:r>
              <a:rPr lang="ru-RU" sz="2200" b="1" u="sng" dirty="0" smtClean="0">
                <a:latin typeface="Times New Roman" pitchFamily="18" charset="0"/>
                <a:cs typeface="Times New Roman" pitchFamily="18" charset="0"/>
              </a:rPr>
              <a:t>Мероприятия  по подготовке к педсовету:</a:t>
            </a:r>
            <a:r>
              <a:rPr lang="ru-RU" sz="2200" b="1" i="1" u="sng" dirty="0" smtClean="0">
                <a:latin typeface="Times New Roman" pitchFamily="18" charset="0"/>
                <a:cs typeface="Times New Roman" pitchFamily="18" charset="0"/>
              </a:rPr>
              <a:t>«Повышение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a:t>
            </a:r>
            <a:r>
              <a:rPr lang="ru-RU" sz="2200" b="1" i="1" u="sng" dirty="0" smtClean="0">
                <a:latin typeface="Times New Roman" pitchFamily="18" charset="0"/>
                <a:cs typeface="Times New Roman" pitchFamily="18" charset="0"/>
              </a:rPr>
              <a:t>»:</a:t>
            </a:r>
            <a:r>
              <a:rPr lang="ru-RU" sz="2200" b="1" i="1" u="sng" dirty="0" smtClean="0">
                <a:latin typeface="Times New Roman" pitchFamily="18" charset="0"/>
                <a:cs typeface="Times New Roman" pitchFamily="18" charset="0"/>
              </a:rPr>
              <a:t/>
            </a:r>
            <a:br>
              <a:rPr lang="ru-RU" sz="2200" b="1" i="1" u="sng" dirty="0" smtClean="0">
                <a:latin typeface="Times New Roman" pitchFamily="18" charset="0"/>
                <a:cs typeface="Times New Roman" pitchFamily="18" charset="0"/>
              </a:rPr>
            </a:br>
            <a:r>
              <a:rPr lang="ru-RU" sz="2200" b="1" i="1" dirty="0" smtClean="0">
                <a:latin typeface="Times New Roman" pitchFamily="18" charset="0"/>
                <a:cs typeface="Times New Roman" pitchFamily="18" charset="0"/>
              </a:rPr>
              <a:t>  -Подбор методической литературы по теме </a:t>
            </a:r>
            <a:r>
              <a:rPr lang="ru-RU" sz="2200" b="1" i="1" dirty="0" smtClean="0">
                <a:latin typeface="Times New Roman" pitchFamily="18" charset="0"/>
                <a:cs typeface="Times New Roman" pitchFamily="18" charset="0"/>
              </a:rPr>
              <a:t>педсовета</a:t>
            </a:r>
            <a:r>
              <a:rPr lang="en-US" sz="2200" b="1" i="1" dirty="0" smtClean="0">
                <a:latin typeface="Times New Roman" pitchFamily="18" charset="0"/>
                <a:cs typeface="Times New Roman" pitchFamily="18" charset="0"/>
              </a:rPr>
              <a:t/>
            </a:r>
            <a:br>
              <a:rPr lang="en-US" sz="2200" b="1" i="1" dirty="0" smtClean="0">
                <a:latin typeface="Times New Roman" pitchFamily="18" charset="0"/>
                <a:cs typeface="Times New Roman" pitchFamily="18" charset="0"/>
              </a:rPr>
            </a:br>
            <a:r>
              <a:rPr lang="ru-RU" sz="2200" b="1" i="1" dirty="0" smtClean="0">
                <a:latin typeface="Times New Roman" pitchFamily="18" charset="0"/>
                <a:cs typeface="Times New Roman" pitchFamily="18" charset="0"/>
              </a:rPr>
              <a:t>Согласно ОП ДО  МБДОУ «Детский сад №82» проектная деятельность представлена авторами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a:t>
            </a:r>
            <a:r>
              <a:rPr lang="ru-RU" sz="2200" b="1" i="1" dirty="0" err="1" smtClean="0">
                <a:latin typeface="Times New Roman" pitchFamily="18" charset="0"/>
                <a:cs typeface="Times New Roman" pitchFamily="18" charset="0"/>
              </a:rPr>
              <a:t>Деркунская</a:t>
            </a:r>
            <a:r>
              <a:rPr lang="ru-RU" sz="2200" b="1" i="1" dirty="0" smtClean="0">
                <a:latin typeface="Times New Roman" pitchFamily="18" charset="0"/>
                <a:cs typeface="Times New Roman" pitchFamily="18" charset="0"/>
              </a:rPr>
              <a:t> ВА «Проектная деятельность </a:t>
            </a:r>
            <a:r>
              <a:rPr lang="ru-RU" sz="2200" b="1" i="1" dirty="0" err="1" smtClean="0">
                <a:latin typeface="Times New Roman" pitchFamily="18" charset="0"/>
                <a:cs typeface="Times New Roman" pitchFamily="18" charset="0"/>
              </a:rPr>
              <a:t>дашкольников</a:t>
            </a:r>
            <a:r>
              <a:rPr lang="ru-RU" sz="2200" b="1" i="1" dirty="0" smtClean="0">
                <a:latin typeface="Times New Roman" pitchFamily="18" charset="0"/>
                <a:cs typeface="Times New Roman" pitchFamily="18" charset="0"/>
              </a:rPr>
              <a:t> Детство- пресс, 2013г;</a:t>
            </a:r>
            <a:br>
              <a:rPr lang="ru-RU" sz="2200" b="1" i="1" dirty="0" smtClean="0">
                <a:latin typeface="Times New Roman" pitchFamily="18" charset="0"/>
                <a:cs typeface="Times New Roman" pitchFamily="18" charset="0"/>
              </a:rPr>
            </a:br>
            <a:r>
              <a:rPr lang="ru-RU" sz="2200" b="1" i="1" dirty="0" smtClean="0">
                <a:latin typeface="Times New Roman" pitchFamily="18" charset="0"/>
                <a:cs typeface="Times New Roman" pitchFamily="18" charset="0"/>
              </a:rPr>
              <a:t>-</a:t>
            </a:r>
            <a:r>
              <a:rPr lang="ru-RU" sz="2200" b="1" i="1" dirty="0" err="1" smtClean="0">
                <a:latin typeface="Times New Roman" pitchFamily="18" charset="0"/>
                <a:cs typeface="Times New Roman" pitchFamily="18" charset="0"/>
              </a:rPr>
              <a:t>Сыпченко</a:t>
            </a:r>
            <a:r>
              <a:rPr lang="ru-RU" sz="2200" b="1" i="1" dirty="0" smtClean="0">
                <a:latin typeface="Times New Roman" pitchFamily="18" charset="0"/>
                <a:cs typeface="Times New Roman" pitchFamily="18" charset="0"/>
              </a:rPr>
              <a:t> ЕА «Инновационные </a:t>
            </a:r>
            <a:r>
              <a:rPr lang="ru-RU" sz="2200" b="1" i="1" dirty="0" err="1" smtClean="0">
                <a:latin typeface="Times New Roman" pitchFamily="18" charset="0"/>
                <a:cs typeface="Times New Roman" pitchFamily="18" charset="0"/>
              </a:rPr>
              <a:t>педтехнологии</a:t>
            </a:r>
            <a:r>
              <a:rPr lang="ru-RU" sz="2200" b="1" i="1" dirty="0" smtClean="0">
                <a:latin typeface="Times New Roman" pitchFamily="18" charset="0"/>
                <a:cs typeface="Times New Roman" pitchFamily="18" charset="0"/>
              </a:rPr>
              <a:t>. Метод проектов в ДОУ» Детство- пресс, 2013г;</a:t>
            </a:r>
            <a:br>
              <a:rPr lang="ru-RU" sz="2200" b="1" i="1" dirty="0" smtClean="0">
                <a:latin typeface="Times New Roman" pitchFamily="18" charset="0"/>
                <a:cs typeface="Times New Roman" pitchFamily="18" charset="0"/>
              </a:rPr>
            </a:br>
            <a:r>
              <a:rPr lang="ru-RU" sz="2200" b="1" i="1" dirty="0" smtClean="0">
                <a:latin typeface="Times New Roman" pitchFamily="18" charset="0"/>
                <a:cs typeface="Times New Roman" pitchFamily="18" charset="0"/>
              </a:rPr>
              <a:t>- Хабарова ТВ «Педагогические технологии в  дошкольном образовании»Детство- пресс;2014г</a:t>
            </a:r>
            <a:br>
              <a:rPr lang="ru-RU" sz="2200" b="1" i="1" dirty="0" smtClean="0">
                <a:latin typeface="Times New Roman" pitchFamily="18" charset="0"/>
                <a:cs typeface="Times New Roman" pitchFamily="18" charset="0"/>
              </a:rPr>
            </a:br>
            <a:r>
              <a:rPr lang="ru-RU" sz="2200" b="1" i="1" dirty="0" smtClean="0">
                <a:latin typeface="Times New Roman" pitchFamily="18" charset="0"/>
                <a:cs typeface="Times New Roman" pitchFamily="18" charset="0"/>
              </a:rPr>
              <a:t>- Михайлова ЗА «Игровые задачи для дошкольников» Детство- пресс; 2014г</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1026" name="Picture 2" descr="C:\Users\user\Desktop\ПРС\20170327_154455.jpg"/>
          <p:cNvPicPr>
            <a:picLocks noGrp="1" noChangeAspect="1" noChangeArrowheads="1"/>
          </p:cNvPicPr>
          <p:nvPr>
            <p:ph idx="1"/>
          </p:nvPr>
        </p:nvPicPr>
        <p:blipFill>
          <a:blip r:embed="rId2" cstate="print"/>
          <a:srcRect/>
          <a:stretch>
            <a:fillRect/>
          </a:stretch>
        </p:blipFill>
        <p:spPr bwMode="auto">
          <a:xfrm>
            <a:off x="2051720" y="5157192"/>
            <a:ext cx="1656184" cy="12421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p:spPr>
      </p:pic>
      <p:pic>
        <p:nvPicPr>
          <p:cNvPr id="1027" name="Picture 3" descr="C:\Users\user\Desktop\ПРС\20170327_154835.jpg"/>
          <p:cNvPicPr>
            <a:picLocks noChangeAspect="1" noChangeArrowheads="1"/>
          </p:cNvPicPr>
          <p:nvPr/>
        </p:nvPicPr>
        <p:blipFill>
          <a:blip r:embed="rId3" cstate="print"/>
          <a:srcRect/>
          <a:stretch>
            <a:fillRect/>
          </a:stretch>
        </p:blipFill>
        <p:spPr bwMode="auto">
          <a:xfrm>
            <a:off x="3851920" y="5157192"/>
            <a:ext cx="1656184" cy="12421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8" name="Picture 4" descr="C:\Users\user\Desktop\ПРС\20170327_154928.jpg"/>
          <p:cNvPicPr>
            <a:picLocks noChangeAspect="1" noChangeArrowheads="1"/>
          </p:cNvPicPr>
          <p:nvPr/>
        </p:nvPicPr>
        <p:blipFill>
          <a:blip r:embed="rId4" cstate="print"/>
          <a:srcRect/>
          <a:stretch>
            <a:fillRect/>
          </a:stretch>
        </p:blipFill>
        <p:spPr bwMode="auto">
          <a:xfrm>
            <a:off x="5436096" y="5229200"/>
            <a:ext cx="1512168" cy="11341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HeroicExtremeLeftFacing"/>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3168352"/>
          </a:xfrm>
        </p:spPr>
        <p:txBody>
          <a:bodyPr anchor="t">
            <a:normAutofit fontScale="90000"/>
          </a:bodyPr>
          <a:lstStyle/>
          <a:p>
            <a:pPr algn="l"/>
            <a:r>
              <a:rPr lang="ru-RU" sz="2700" b="1" u="sng" dirty="0" smtClean="0">
                <a:latin typeface="Times New Roman" pitchFamily="18" charset="0"/>
                <a:cs typeface="Times New Roman" pitchFamily="18" charset="0"/>
              </a:rPr>
              <a:t>Мероприятия  по подготовке к педсовету:</a:t>
            </a:r>
            <a:r>
              <a:rPr lang="ru-RU" sz="2700" b="1" i="1" u="sng" dirty="0" smtClean="0">
                <a:latin typeface="Times New Roman" pitchFamily="18" charset="0"/>
                <a:cs typeface="Times New Roman" pitchFamily="18" charset="0"/>
              </a:rPr>
              <a:t>«Повышение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a:t>
            </a:r>
            <a:br>
              <a:rPr lang="ru-RU" sz="2700" b="1" i="1" u="sng"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a:t>
            </a:r>
            <a:r>
              <a:rPr lang="ru-RU" sz="2700" b="1" i="1" dirty="0" smtClean="0">
                <a:latin typeface="Times New Roman" pitchFamily="18" charset="0"/>
                <a:cs typeface="Times New Roman" pitchFamily="18" charset="0"/>
              </a:rPr>
              <a:t>Консультация </a:t>
            </a:r>
            <a:r>
              <a:rPr lang="ru-RU" sz="2700" b="1" i="1" dirty="0" smtClean="0">
                <a:latin typeface="Times New Roman" pitchFamily="18" charset="0"/>
                <a:cs typeface="Times New Roman" pitchFamily="18" charset="0"/>
              </a:rPr>
              <a:t>для педагогов по подбору тем проектной деятельности с </a:t>
            </a:r>
            <a:r>
              <a:rPr lang="ru-RU" sz="2700" b="1" i="1" dirty="0" smtClean="0">
                <a:latin typeface="Times New Roman" pitchFamily="18" charset="0"/>
                <a:cs typeface="Times New Roman" pitchFamily="18" charset="0"/>
              </a:rPr>
              <a:t>детьми: </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«Педагогическое проектирование в ДОУ»</a:t>
            </a:r>
            <a:r>
              <a:rPr lang="ru-RU" sz="2700" b="1" i="1" dirty="0" smtClean="0">
                <a:latin typeface="Times New Roman" pitchFamily="18" charset="0"/>
                <a:cs typeface="Times New Roman" pitchFamily="18" charset="0"/>
              </a:rPr>
              <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-Создание плана проектной деятельности </a:t>
            </a:r>
            <a:r>
              <a:rPr lang="ru-RU" sz="2700" b="1" i="1" dirty="0" smtClean="0">
                <a:latin typeface="Times New Roman" pitchFamily="18" charset="0"/>
                <a:cs typeface="Times New Roman" pitchFamily="18" charset="0"/>
              </a:rPr>
              <a:t>педагогов</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-Мастер- класс  в виде презентации«Проектная деятельность в ДОУ»</a:t>
            </a:r>
            <a:r>
              <a:rPr lang="ru-RU" sz="2700" b="1" i="1" dirty="0" smtClean="0">
                <a:latin typeface="Times New Roman" pitchFamily="18" charset="0"/>
                <a:cs typeface="Times New Roman" pitchFamily="18" charset="0"/>
              </a:rPr>
              <a:t/>
            </a:r>
            <a:br>
              <a:rPr lang="ru-RU" sz="2700"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endParaRPr lang="ru-RU" dirty="0"/>
          </a:p>
        </p:txBody>
      </p:sp>
      <p:pic>
        <p:nvPicPr>
          <p:cNvPr id="2050" name="Picture 2" descr="C:\Users\user\Desktop\фото 2016\Васильева семинар по изодеятельности\20161011_130053.jpg"/>
          <p:cNvPicPr>
            <a:picLocks noGrp="1" noChangeAspect="1" noChangeArrowheads="1"/>
          </p:cNvPicPr>
          <p:nvPr>
            <p:ph idx="1"/>
          </p:nvPr>
        </p:nvPicPr>
        <p:blipFill>
          <a:blip r:embed="rId2" cstate="print"/>
          <a:srcRect/>
          <a:stretch>
            <a:fillRect/>
          </a:stretch>
        </p:blipFill>
        <p:spPr bwMode="auto">
          <a:xfrm>
            <a:off x="3779912" y="4756407"/>
            <a:ext cx="2304256" cy="16523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p:spPr>
      </p:pic>
      <p:pic>
        <p:nvPicPr>
          <p:cNvPr id="1026" name="Picture 2"/>
          <p:cNvPicPr>
            <a:picLocks noChangeAspect="1" noChangeArrowheads="1"/>
          </p:cNvPicPr>
          <p:nvPr/>
        </p:nvPicPr>
        <p:blipFill>
          <a:blip r:embed="rId3" cstate="print"/>
          <a:srcRect/>
          <a:stretch>
            <a:fillRect/>
          </a:stretch>
        </p:blipFill>
        <p:spPr bwMode="auto">
          <a:xfrm>
            <a:off x="6228184" y="4707142"/>
            <a:ext cx="2160240" cy="16201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HeroicExtremeLeftFacing"/>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2074242"/>
          </a:xfrm>
        </p:spPr>
        <p:txBody>
          <a:bodyPr anchor="t">
            <a:noAutofit/>
          </a:bodyPr>
          <a:lstStyle/>
          <a:p>
            <a:pPr algn="l"/>
            <a:r>
              <a:rPr lang="ru-RU" sz="2400" b="1" u="sng" dirty="0" smtClean="0">
                <a:latin typeface="Times New Roman" pitchFamily="18" charset="0"/>
                <a:cs typeface="Times New Roman" pitchFamily="18" charset="0"/>
              </a:rPr>
              <a:t>Мероприятия  по подготовке к педсовету:</a:t>
            </a:r>
            <a:r>
              <a:rPr lang="ru-RU" sz="2400" b="1" i="1" u="sng" dirty="0" smtClean="0">
                <a:latin typeface="Times New Roman" pitchFamily="18" charset="0"/>
                <a:cs typeface="Times New Roman" pitchFamily="18" charset="0"/>
              </a:rPr>
              <a:t>«Повышение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a:t>
            </a:r>
            <a:br>
              <a:rPr lang="ru-RU" sz="2400" b="1" i="1" u="sng" dirty="0" smtClean="0">
                <a:latin typeface="Times New Roman" pitchFamily="18" charset="0"/>
                <a:cs typeface="Times New Roman" pitchFamily="18" charset="0"/>
              </a:rPr>
            </a:br>
            <a:r>
              <a:rPr lang="ru-RU" sz="2400" b="1" i="1" u="sng" dirty="0" smtClean="0">
                <a:latin typeface="Times New Roman" pitchFamily="18" charset="0"/>
                <a:cs typeface="Times New Roman" pitchFamily="18" charset="0"/>
              </a:rPr>
              <a:t/>
            </a:r>
            <a:br>
              <a:rPr lang="ru-RU" sz="2400" b="1" i="1" u="sng"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Мастер- класс по использованию ИКТ в проектной деятельности с детьми</a:t>
            </a:r>
            <a:br>
              <a:rPr lang="ru-RU" sz="2400" b="1" i="1" dirty="0" smtClean="0">
                <a:latin typeface="Times New Roman" pitchFamily="18" charset="0"/>
                <a:cs typeface="Times New Roman" pitchFamily="18" charset="0"/>
              </a:rPr>
            </a:br>
            <a:endParaRPr lang="ru-RU" sz="2400" dirty="0"/>
          </a:p>
        </p:txBody>
      </p:sp>
      <p:pic>
        <p:nvPicPr>
          <p:cNvPr id="3074" name="Picture 2" descr="C:\Users\user\Desktop\фото 2016\ПЕДСОВЕТЫ\педсовет по сказкотерапии\20170125_134517.jpg"/>
          <p:cNvPicPr>
            <a:picLocks noGrp="1" noChangeAspect="1" noChangeArrowheads="1"/>
          </p:cNvPicPr>
          <p:nvPr>
            <p:ph idx="1"/>
          </p:nvPr>
        </p:nvPicPr>
        <p:blipFill>
          <a:blip r:embed="rId2" cstate="print"/>
          <a:srcRect/>
          <a:stretch>
            <a:fillRect/>
          </a:stretch>
        </p:blipFill>
        <p:spPr bwMode="auto">
          <a:xfrm>
            <a:off x="899593" y="3605883"/>
            <a:ext cx="3456383" cy="25922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p:spPr>
      </p:pic>
      <p:pic>
        <p:nvPicPr>
          <p:cNvPr id="3075" name="Picture 3" descr="C:\Users\user\Desktop\фото 2016\ПЕДСОВЕТЫ\педсовет по сказкотерапии\20170125_134549.jpg"/>
          <p:cNvPicPr>
            <a:picLocks noChangeAspect="1" noChangeArrowheads="1"/>
          </p:cNvPicPr>
          <p:nvPr/>
        </p:nvPicPr>
        <p:blipFill>
          <a:blip r:embed="rId3" cstate="print"/>
          <a:srcRect/>
          <a:stretch>
            <a:fillRect/>
          </a:stretch>
        </p:blipFill>
        <p:spPr bwMode="auto">
          <a:xfrm>
            <a:off x="4644007" y="3573016"/>
            <a:ext cx="3360373" cy="25202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HeroicExtremeLeftFacing"/>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chor="t">
            <a:normAutofit fontScale="90000"/>
          </a:bodyPr>
          <a:lstStyle/>
          <a:p>
            <a:pPr algn="l"/>
            <a:r>
              <a:rPr lang="ru-RU" sz="2700" b="1" u="sng" dirty="0" smtClean="0">
                <a:latin typeface="Times New Roman" pitchFamily="18" charset="0"/>
                <a:cs typeface="Times New Roman" pitchFamily="18" charset="0"/>
              </a:rPr>
              <a:t>Мероприятия  по подготовке к педсовету:</a:t>
            </a:r>
            <a:r>
              <a:rPr lang="ru-RU" sz="2700" b="1" i="1" u="sng" dirty="0" smtClean="0">
                <a:latin typeface="Times New Roman" pitchFamily="18" charset="0"/>
                <a:cs typeface="Times New Roman" pitchFamily="18" charset="0"/>
              </a:rPr>
              <a:t>«Повышение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a:t>
            </a:r>
            <a:br>
              <a:rPr lang="ru-RU" sz="2700" b="1" i="1" u="sng"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-Методический выход в группы (просмотр открытых мероприятий на данную тему, помощь в создании презентаций на данную тему)</a:t>
            </a:r>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endParaRPr lang="ru-RU" dirty="0"/>
          </a:p>
        </p:txBody>
      </p:sp>
      <p:pic>
        <p:nvPicPr>
          <p:cNvPr id="4" name="Picture 4" descr="https://pp.userapi.com/c638830/v638830489/27972/PTVC83rGoqg.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3717032"/>
            <a:ext cx="2595523" cy="27176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a:extLst>
            <a:ext uri="{909E8E84-426E-40DD-AFC4-6F175D3DCCD1}">
              <a14:hiddenFill xmlns="" xmlns:a14="http://schemas.microsoft.com/office/drawing/2010/main">
                <a:solidFill>
                  <a:srgbClr val="FFFFFF"/>
                </a:solidFill>
              </a14:hiddenFill>
            </a:ext>
          </a:extLst>
        </p:spPr>
      </p:pic>
      <p:pic>
        <p:nvPicPr>
          <p:cNvPr id="5" name="Picture 2" descr="C:\Users\Светлана\Desktop\к презентации\IMG_2597.JPG"/>
          <p:cNvPicPr>
            <a:picLocks noChangeAspect="1" noChangeArrowheads="1"/>
          </p:cNvPicPr>
          <p:nvPr/>
        </p:nvPicPr>
        <p:blipFill>
          <a:blip r:embed="rId3" cstate="print"/>
          <a:srcRect/>
          <a:stretch>
            <a:fillRect/>
          </a:stretch>
        </p:blipFill>
        <p:spPr bwMode="auto">
          <a:xfrm>
            <a:off x="3059832" y="3779447"/>
            <a:ext cx="2736304" cy="25540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DSC01959.JPG"/>
          <p:cNvPicPr>
            <a:picLocks noChangeAspect="1"/>
          </p:cNvPicPr>
          <p:nvPr/>
        </p:nvPicPr>
        <p:blipFill>
          <a:blip r:embed="rId4" cstate="print"/>
          <a:stretch>
            <a:fillRect/>
          </a:stretch>
        </p:blipFill>
        <p:spPr>
          <a:xfrm>
            <a:off x="6012160" y="3740600"/>
            <a:ext cx="2808312" cy="24967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HeroicExtremeLeftFacing"/>
            <a:lightRig rig="threePt" dir="t">
              <a:rot lat="0" lon="0" rev="2700000"/>
            </a:lightRig>
          </a:scene3d>
          <a:sp3d contourW="6350">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chor="t">
            <a:normAutofit fontScale="90000"/>
          </a:bodyPr>
          <a:lstStyle/>
          <a:p>
            <a:pPr algn="l"/>
            <a:r>
              <a:rPr lang="ru-RU" sz="2700" b="1" u="sng" dirty="0" smtClean="0">
                <a:latin typeface="Times New Roman" pitchFamily="18" charset="0"/>
                <a:cs typeface="Times New Roman" pitchFamily="18" charset="0"/>
              </a:rPr>
              <a:t>Мероприятия  по подготовке к педсовету:</a:t>
            </a:r>
            <a:r>
              <a:rPr lang="ru-RU" sz="2700" b="1" i="1" u="sng" dirty="0" smtClean="0">
                <a:latin typeface="Times New Roman" pitchFamily="18" charset="0"/>
                <a:cs typeface="Times New Roman" pitchFamily="18" charset="0"/>
              </a:rPr>
              <a:t>«Повышение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a:t>
            </a:r>
            <a:br>
              <a:rPr lang="ru-RU" sz="2700" b="1" i="1" u="sng"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 Тематический контроль по теме педсовета (подготовить план наблюдения и анализ работы)</a:t>
            </a:r>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endParaRPr lang="ru-RU" dirty="0"/>
          </a:p>
        </p:txBody>
      </p:sp>
      <p:pic>
        <p:nvPicPr>
          <p:cNvPr id="4098" name="Picture 2" descr="C:\Users\user\Desktop\ПРС\20170327_165437.jpg"/>
          <p:cNvPicPr>
            <a:picLocks noGrp="1" noChangeAspect="1" noChangeArrowheads="1"/>
          </p:cNvPicPr>
          <p:nvPr>
            <p:ph idx="1"/>
          </p:nvPr>
        </p:nvPicPr>
        <p:blipFill>
          <a:blip r:embed="rId2" cstate="print"/>
          <a:srcRect/>
          <a:stretch>
            <a:fillRect/>
          </a:stretch>
        </p:blipFill>
        <p:spPr bwMode="auto">
          <a:xfrm>
            <a:off x="2411760" y="3356992"/>
            <a:ext cx="3441700" cy="25812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6370"/>
          </a:xfrm>
        </p:spPr>
        <p:txBody>
          <a:bodyPr anchor="t">
            <a:normAutofit fontScale="90000"/>
          </a:bodyPr>
          <a:lstStyle/>
          <a:p>
            <a:pPr algn="l"/>
            <a:r>
              <a:rPr lang="ru-RU" sz="2400" b="1" u="sng" dirty="0" smtClean="0">
                <a:latin typeface="Times New Roman" pitchFamily="18" charset="0"/>
                <a:cs typeface="Times New Roman" pitchFamily="18" charset="0"/>
              </a:rPr>
              <a:t>Мероприятия тематического контроля к педсовету:</a:t>
            </a:r>
            <a:r>
              <a:rPr lang="ru-RU" sz="2400" b="1" i="1" u="sng" dirty="0" smtClean="0">
                <a:latin typeface="Times New Roman" pitchFamily="18" charset="0"/>
                <a:cs typeface="Times New Roman" pitchFamily="18" charset="0"/>
              </a:rPr>
              <a:t>«Повышение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-Обследование РППС по проектной деятельности</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-Анализ планирования по проектной деятельности с детьми</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-Анализ уровня </a:t>
            </a:r>
            <a:r>
              <a:rPr lang="ru-RU" sz="2400" b="1" i="1" dirty="0" err="1" smtClean="0">
                <a:latin typeface="Times New Roman" pitchFamily="18" charset="0"/>
                <a:cs typeface="Times New Roman" pitchFamily="18" charset="0"/>
              </a:rPr>
              <a:t>педмастерства</a:t>
            </a:r>
            <a:r>
              <a:rPr lang="ru-RU" sz="2400" b="1" i="1" dirty="0" smtClean="0">
                <a:latin typeface="Times New Roman" pitchFamily="18" charset="0"/>
                <a:cs typeface="Times New Roman" pitchFamily="18" charset="0"/>
              </a:rPr>
              <a:t> педагогов по проектной деятельности с детьми</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-Анализ планирования  самообразования педагогов</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4" name="Picture 5" descr="C:\Users\Наташа\Desktop\20170111_154706.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323528" y="4293096"/>
            <a:ext cx="2302625" cy="17248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a:extLst>
            <a:ext uri="{909E8E84-426E-40DD-AFC4-6F175D3DCCD1}">
              <a14:hiddenFill xmlns="" xmlns:a14="http://schemas.microsoft.com/office/drawing/2010/main">
                <a:solidFill>
                  <a:srgbClr val="FFFFFF"/>
                </a:solidFill>
              </a14:hiddenFill>
            </a:ext>
          </a:extLst>
        </p:spPr>
      </p:pic>
      <p:pic>
        <p:nvPicPr>
          <p:cNvPr id="5" name="Picture 2" descr="C:\Users\Наташа\Desktop\20170111_15481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3275856" y="4293096"/>
            <a:ext cx="2304256" cy="17281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 xmlns:a14="http://schemas.microsoft.com/office/drawing/2010/main">
                <a:solidFill>
                  <a:srgbClr val="FFFFFF"/>
                </a:solidFill>
              </a14:hiddenFill>
            </a:ext>
          </a:extLst>
        </p:spPr>
      </p:pic>
      <p:pic>
        <p:nvPicPr>
          <p:cNvPr id="6" name="Picture 6" descr="C:\Users\Наташа\Desktop\20170111_15523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6084168" y="4365104"/>
            <a:ext cx="2268131" cy="17010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HeroicExtremeLeftFacing"/>
            <a:lightRig rig="threePt" dir="t">
              <a:rot lat="0" lon="0" rev="2700000"/>
            </a:lightRig>
          </a:scene3d>
          <a:sp3d contourW="6350">
            <a:bevelT h="38100"/>
            <a:contourClr>
              <a:srgbClr val="C0C0C0"/>
            </a:contourClr>
          </a:sp3d>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latin typeface="Times New Roman" pitchFamily="18" charset="0"/>
                <a:cs typeface="Times New Roman" pitchFamily="18" charset="0"/>
              </a:rPr>
              <a:t>Педагогический мониторинг всех групп по ОО «ПР»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на </a:t>
            </a:r>
            <a:r>
              <a:rPr lang="ru-RU" sz="2400" b="1" dirty="0" smtClean="0">
                <a:latin typeface="Times New Roman" pitchFamily="18" charset="0"/>
                <a:cs typeface="Times New Roman" pitchFamily="18" charset="0"/>
              </a:rPr>
              <a:t>начало года</a:t>
            </a:r>
            <a:endParaRPr lang="ru-RU" sz="24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latin typeface="Times New Roman" pitchFamily="18" charset="0"/>
                <a:cs typeface="Times New Roman" pitchFamily="18" charset="0"/>
              </a:rPr>
              <a:t>Вывод по итогам тематического контроля:</a:t>
            </a:r>
            <a:endParaRPr lang="ru-RU" sz="2400" b="1" dirty="0">
              <a:latin typeface="Times New Roman" pitchFamily="18" charset="0"/>
              <a:cs typeface="Times New Roman" pitchFamily="18" charset="0"/>
            </a:endParaRPr>
          </a:p>
        </p:txBody>
      </p:sp>
      <p:sp>
        <p:nvSpPr>
          <p:cNvPr id="3" name="Содержимое 2"/>
          <p:cNvSpPr>
            <a:spLocks noGrp="1"/>
          </p:cNvSpPr>
          <p:nvPr>
            <p:ph idx="1"/>
          </p:nvPr>
        </p:nvSpPr>
        <p:spPr>
          <a:xfrm>
            <a:off x="467544" y="1124744"/>
            <a:ext cx="8229600" cy="4525963"/>
          </a:xfrm>
        </p:spPr>
        <p:txBody>
          <a:bodyPr>
            <a:normAutofit fontScale="70000" lnSpcReduction="20000"/>
          </a:bodyPr>
          <a:lstStyle/>
          <a:p>
            <a:r>
              <a:rPr lang="ru-RU" dirty="0" smtClean="0"/>
              <a:t> </a:t>
            </a:r>
            <a:r>
              <a:rPr lang="ru-RU" sz="2600" dirty="0" smtClean="0">
                <a:latin typeface="Times New Roman" pitchFamily="18" charset="0"/>
                <a:cs typeface="Times New Roman" pitchFamily="18" charset="0"/>
              </a:rPr>
              <a:t>Анализируя планирование педагогов МБДОУ, можно сделать вывод, что </a:t>
            </a:r>
            <a:r>
              <a:rPr lang="ru-RU" sz="2400" dirty="0" smtClean="0">
                <a:latin typeface="Times New Roman" pitchFamily="18" charset="0"/>
                <a:cs typeface="Times New Roman" pitchFamily="18" charset="0"/>
              </a:rPr>
              <a:t>организация работы по проектной деятельности в педагогическом процессе МБДОУ, проводится в рамках, реализуемой в МБДОУ образовательной программы, с учетом возраста и индивидуальных возможностей детей.</a:t>
            </a:r>
          </a:p>
          <a:p>
            <a:r>
              <a:rPr lang="ru-RU" sz="2400" dirty="0" smtClean="0">
                <a:latin typeface="Times New Roman" pitchFamily="18" charset="0"/>
                <a:cs typeface="Times New Roman" pitchFamily="18" charset="0"/>
              </a:rPr>
              <a:t> Анализируя РППС, можно сделать вывод, что педагоги всех групп владеют программными требованиями реализуемой образовательной программы МБДОУ, проявляют элементы творчества, используют вариативные формы, методы работы по совершенствованию педагогического мастерства по проектной деятельности с детьми. </a:t>
            </a:r>
          </a:p>
          <a:p>
            <a:r>
              <a:rPr lang="ru-RU" sz="2400" dirty="0" smtClean="0">
                <a:latin typeface="Times New Roman" pitchFamily="18" charset="0"/>
                <a:cs typeface="Times New Roman" pitchFamily="18" charset="0"/>
              </a:rPr>
              <a:t> Анализируя работу педагогов- наставников , можно сделать вывод, что педагоги- </a:t>
            </a:r>
            <a:r>
              <a:rPr lang="ru-RU" sz="2400" dirty="0" err="1" smtClean="0">
                <a:latin typeface="Times New Roman" pitchFamily="18" charset="0"/>
                <a:cs typeface="Times New Roman" pitchFamily="18" charset="0"/>
              </a:rPr>
              <a:t>стажисты</a:t>
            </a:r>
            <a:r>
              <a:rPr lang="ru-RU" sz="2400" dirty="0" smtClean="0">
                <a:latin typeface="Times New Roman" pitchFamily="18" charset="0"/>
                <a:cs typeface="Times New Roman" pitchFamily="18" charset="0"/>
              </a:rPr>
              <a:t>, согласно плана работы с молодыми кадрами проводят мастер- классы, консультации, беседы, круглые столы, открытые показы по данной проблематике.</a:t>
            </a:r>
          </a:p>
          <a:p>
            <a:r>
              <a:rPr lang="ru-RU" sz="2400" dirty="0" smtClean="0">
                <a:latin typeface="Times New Roman" pitchFamily="18" charset="0"/>
                <a:cs typeface="Times New Roman" pitchFamily="18" charset="0"/>
              </a:rPr>
              <a:t> Анализируя работу педагогов по самообразованию, можно сделать вывод, что все педагоги к концу года  сдадут отчет по выбранным темам самообразования и пополнят методическую копилку по данной проблематике.</a:t>
            </a:r>
          </a:p>
          <a:p>
            <a:r>
              <a:rPr lang="ru-RU" sz="2400" dirty="0" smtClean="0">
                <a:latin typeface="Times New Roman" pitchFamily="18" charset="0"/>
                <a:cs typeface="Times New Roman" pitchFamily="18" charset="0"/>
              </a:rPr>
              <a:t> Оценку по организации работы по проектной деятельности в педагогическом процессе МБДОУ можно оценить удовлетворительно и продолжить работу по данной  проблематике на следующий  учебный год.</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532</Words>
  <Application>Microsoft Office PowerPoint</Application>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Отчет  к педсовету «Повышение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vt:lpstr>
      <vt:lpstr>Мероприятия  по подготовке к педсовету:«Повышение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   -Подбор методической литературы по теме педсовета Согласно ОП ДО  МБДОУ «Детский сад №82» проектная деятельность представлена авторами : -Деркунская ВА «Проектная деятельность дашкольников Детство- пресс, 2013г; -Сыпченко ЕА «Инновационные педтехнологии. Метод проектов в ДОУ» Детство- пресс, 2013г; - Хабарова ТВ «Педагогические технологии в  дошкольном образовании»Детство- пресс;2014г - Михайлова ЗА «Игровые задачи для дошкольников» Детство- пресс; 2014г </vt:lpstr>
      <vt:lpstr>Мероприятия  по подготовке к педсовету:«Повышение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  -Консультация для педагогов по подбору тем проектной деятельности с детьми:  «Педагогическое проектирование в ДОУ» -Создание плана проектной деятельности педагогов -Мастер- класс  в виде презентации«Проектная деятельность в ДОУ»   </vt:lpstr>
      <vt:lpstr>Мероприятия  по подготовке к педсовету:«Повышение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  - Мастер- класс по использованию ИКТ в проектной деятельности с детьми </vt:lpstr>
      <vt:lpstr>Мероприятия  по подготовке к педсовету:«Повышение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  -Методический выход в группы (просмотр открытых мероприятий на данную тему, помощь в создании презентаций на данную тему) </vt:lpstr>
      <vt:lpstr>Мероприятия  по подготовке к педсовету:«Повышение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  - Тематический контроль по теме педсовета (подготовить план наблюдения и анализ работы) </vt:lpstr>
      <vt:lpstr>Мероприятия тематического контроля к педсовету:«Повышение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  -Обследование РППС по проектной деятельности -Анализ планирования по проектной деятельности с детьми -Анализ уровня педмастерства педагогов по проектной деятельности с детьми -Анализ планирования  самообразования педагогов  </vt:lpstr>
      <vt:lpstr>Педагогический мониторинг всех групп по ОО «ПР»  на начало года</vt:lpstr>
      <vt:lpstr>Вывод по итогам тематического контроля:</vt:lpstr>
      <vt:lpstr>Решение педсовета :«Повышение теоретического и практического уровня компетенций педагогов в целях повышения качества дошкольного образования посредством проектирования образовательного процесса в соответствии с ФГОС ДО»:</vt:lpstr>
      <vt:lpstr>СПАСИБО ЗА ВНИМАНИЕ! MDOU82@RAMBLER.RU MBDOU82.RU 245-01-91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44</cp:revision>
  <dcterms:created xsi:type="dcterms:W3CDTF">2013-03-16T17:10:51Z</dcterms:created>
  <dcterms:modified xsi:type="dcterms:W3CDTF">2017-03-29T06:55:28Z</dcterms:modified>
</cp:coreProperties>
</file>