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60" r:id="rId2"/>
    <p:sldId id="261" r:id="rId3"/>
    <p:sldId id="263" r:id="rId4"/>
    <p:sldId id="264" r:id="rId5"/>
    <p:sldId id="265" r:id="rId6"/>
    <p:sldId id="278" r:id="rId7"/>
    <p:sldId id="279" r:id="rId8"/>
    <p:sldId id="267" r:id="rId9"/>
    <p:sldId id="266" r:id="rId10"/>
    <p:sldId id="268" r:id="rId11"/>
    <p:sldId id="269" r:id="rId12"/>
    <p:sldId id="270" r:id="rId13"/>
    <p:sldId id="272" r:id="rId14"/>
    <p:sldId id="271" r:id="rId15"/>
    <p:sldId id="274" r:id="rId16"/>
    <p:sldId id="275" r:id="rId17"/>
    <p:sldId id="276" r:id="rId18"/>
    <p:sldId id="281" r:id="rId19"/>
    <p:sldId id="284" r:id="rId20"/>
    <p:sldId id="286" r:id="rId21"/>
    <p:sldId id="285" r:id="rId22"/>
    <p:sldId id="287" r:id="rId23"/>
    <p:sldId id="288" r:id="rId24"/>
    <p:sldId id="289" r:id="rId25"/>
    <p:sldId id="282" r:id="rId26"/>
    <p:sldId id="277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C7A"/>
    <a:srgbClr val="003374"/>
    <a:srgbClr val="173A8D"/>
    <a:srgbClr val="D6DEEA"/>
    <a:srgbClr val="FFFFFF"/>
    <a:srgbClr val="385592"/>
    <a:srgbClr val="9F9289"/>
    <a:srgbClr val="E2DEDB"/>
    <a:srgbClr val="F1F1F1"/>
    <a:srgbClr val="3A58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36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7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7958"/>
            <a:ext cx="7886700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8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94559"/>
            <a:ext cx="7772400" cy="18418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КЛАСС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ТЕМУ: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как средство снятия психоэмоционального напряжения у дошкольников»</a:t>
            </a:r>
            <a:endParaRPr lang="ru-RU" sz="32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652451" y="4466823"/>
            <a:ext cx="7488000" cy="445836"/>
          </a:xfrm>
        </p:spPr>
        <p:txBody>
          <a:bodyPr>
            <a:normAutofit fontScale="40000" lnSpcReduction="20000"/>
          </a:bodyPr>
          <a:lstStyle/>
          <a:p>
            <a:pPr algn="r"/>
            <a:endParaRPr lang="ru-RU" sz="8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Библиотеки\Изображения\ebru_photo_08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2231" y="138023"/>
            <a:ext cx="2918982" cy="1943457"/>
          </a:xfrm>
          <a:prstGeom prst="rect">
            <a:avLst/>
          </a:prstGeom>
          <a:noFill/>
        </p:spPr>
      </p:pic>
      <p:pic>
        <p:nvPicPr>
          <p:cNvPr id="3075" name="Picture 3" descr="D:\Библиотеки\Изображения\i2VD5M15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9153" y="4718649"/>
            <a:ext cx="3422318" cy="2009954"/>
          </a:xfrm>
          <a:prstGeom prst="rect">
            <a:avLst/>
          </a:prstGeom>
          <a:noFill/>
        </p:spPr>
      </p:pic>
      <p:pic>
        <p:nvPicPr>
          <p:cNvPr id="3076" name="Picture 4" descr="D:\Библиотеки\Изображения\iROZLVDK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8310" y="4545105"/>
            <a:ext cx="2929168" cy="2200751"/>
          </a:xfrm>
          <a:prstGeom prst="rect">
            <a:avLst/>
          </a:prstGeom>
          <a:noFill/>
        </p:spPr>
      </p:pic>
      <p:pic>
        <p:nvPicPr>
          <p:cNvPr id="3077" name="Picture 5" descr="D:\Библиотеки\Изображения\i2ZCOJP4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226" y="129396"/>
            <a:ext cx="3228197" cy="1893497"/>
          </a:xfrm>
          <a:prstGeom prst="rect">
            <a:avLst/>
          </a:prstGeom>
          <a:noFill/>
        </p:spPr>
      </p:pic>
      <p:pic>
        <p:nvPicPr>
          <p:cNvPr id="3078" name="Picture 6" descr="D:\Библиотеки\Изображения\iGYYT7G0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155" y="3856008"/>
            <a:ext cx="2484407" cy="2874991"/>
          </a:xfrm>
          <a:prstGeom prst="rect">
            <a:avLst/>
          </a:prstGeom>
          <a:noFill/>
        </p:spPr>
      </p:pic>
      <p:pic>
        <p:nvPicPr>
          <p:cNvPr id="3079" name="Picture 7" descr="D:\Библиотеки\Изображения\91268ed6003abf5aede81fd191d114c6--ebru-art-paper-marbl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023" y="2113471"/>
            <a:ext cx="1293962" cy="1613139"/>
          </a:xfrm>
          <a:prstGeom prst="rect">
            <a:avLst/>
          </a:prstGeom>
          <a:noFill/>
        </p:spPr>
      </p:pic>
      <p:pic>
        <p:nvPicPr>
          <p:cNvPr id="3080" name="Picture 8" descr="D:\Библиотеки\Изображения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7320" y="2346385"/>
            <a:ext cx="1388310" cy="15786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70" y="1305017"/>
            <a:ext cx="7867280" cy="9809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1D3C7A"/>
                </a:solidFill>
                <a:latin typeface="Times New Roman" pitchFamily="18" charset="0"/>
                <a:cs typeface="Times New Roman" pitchFamily="18" charset="0"/>
              </a:rPr>
              <a:t>ЭТАПЫ РАБОТЫ:</a:t>
            </a:r>
            <a:endParaRPr lang="ru-RU" sz="2800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474" y="1979720"/>
            <a:ext cx="8186875" cy="4197244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 лоток или в одноразовые тарелки наливаем заранее приготовленный раствор. Воду для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лотке закрываем листом тонкой бумаги или газеты.  Перед рисованием снимаем лист с воды.  Если на воде образовались пузырьки, их следует удалить, дотронувшись до них  сухой салфеткой. 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Библиотеки\Рабочий стол\Эбру\фото эбру\_DSC3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10" y="3675354"/>
            <a:ext cx="2760956" cy="3062797"/>
          </a:xfrm>
          <a:prstGeom prst="rect">
            <a:avLst/>
          </a:prstGeom>
          <a:noFill/>
        </p:spPr>
      </p:pic>
      <p:pic>
        <p:nvPicPr>
          <p:cNvPr id="1027" name="Picture 3" descr="D:\Библиотеки\Рабочий стол\Эбру\фото эбру\_DSC3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222" y="4261282"/>
            <a:ext cx="3409025" cy="2467992"/>
          </a:xfrm>
          <a:prstGeom prst="rect">
            <a:avLst/>
          </a:prstGeom>
          <a:noFill/>
        </p:spPr>
      </p:pic>
      <p:pic>
        <p:nvPicPr>
          <p:cNvPr id="1028" name="Picture 4" descr="D:\Библиотеки\Рабочий стол\Эбру\фото эбру\_DSC3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858" y="4634144"/>
            <a:ext cx="2840855" cy="209513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Краски для </a:t>
            </a:r>
            <a:r>
              <a:rPr lang="ru-RU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перелить в прозрачные пластиковые стаканчики или палитру.</a:t>
            </a:r>
          </a:p>
          <a:p>
            <a:pPr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://ped-kopilka.ru/upload/blogs2/2017/3/14900_8ef78d32a37c4d0625de0f11a7ea518c.jpg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3420825"/>
            <a:ext cx="4416724" cy="3255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5" name="Picture 1" descr="D:\Библиотеки\Изображения\8cb34dcd4e756a467e09dc514e590dc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7767" y="2260120"/>
            <a:ext cx="2193925" cy="1186491"/>
          </a:xfrm>
          <a:prstGeom prst="rect">
            <a:avLst/>
          </a:prstGeom>
          <a:noFill/>
        </p:spPr>
      </p:pic>
      <p:pic>
        <p:nvPicPr>
          <p:cNvPr id="6" name="Рисунок 5" descr="http://ped-kopilka.ru/upload/blogs2/2017/3/14900_cc53b15b9a9dd4ff867056588cf33351.jpg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10" y="3441438"/>
            <a:ext cx="4303491" cy="3278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2913" y="1173192"/>
            <a:ext cx="8282437" cy="5003771"/>
          </a:xfrm>
        </p:spPr>
        <p:txBody>
          <a:bodyPr/>
          <a:lstStyle/>
          <a:p>
            <a:pPr>
              <a:buNone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Любой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эбру-рисунок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всегда начинается с создания фона. Набрать немного краски на кисть(достаточно несколько капель). Кистью равномерно делаем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набрызг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 разных цветов краски на поверхность воды,  для фона будущей картины Капли краски на масляной основе не растворяются в воде, а остаются на ее поверхности.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Важно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фоновой краски не должно быть слишком много - краска на воде должна оставаться прозрачной.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://ped-kopilka.ru/upload/blogs2/2017/3/14900_70bb07b43038c2e3323c8f35760e7134.jpg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9" y="4252823"/>
            <a:ext cx="3364301" cy="260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1" name="Picture 1" descr="D:\Библиотеки\Изображения\img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554" y="4209692"/>
            <a:ext cx="2958862" cy="2527538"/>
          </a:xfrm>
          <a:prstGeom prst="rect">
            <a:avLst/>
          </a:prstGeom>
          <a:noFill/>
        </p:spPr>
      </p:pic>
      <p:pic>
        <p:nvPicPr>
          <p:cNvPr id="10242" name="Picture 2" descr="D:\Библиотеки\Изображения\яя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9458" y="4037161"/>
            <a:ext cx="2606135" cy="2691443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Использовать шило (спицу или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шпашки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выполнить рисунок на поверхности воды. Спицей нарисовать на поверхности воды прямые линии, также можно воспользоваться гребнем (получаются параллельные линии на поверхности воды).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Библиотеки\Изображения\ebru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411" y="3088256"/>
            <a:ext cx="3140016" cy="1949570"/>
          </a:xfrm>
          <a:prstGeom prst="rect">
            <a:avLst/>
          </a:prstGeom>
          <a:noFill/>
        </p:spPr>
      </p:pic>
      <p:pic>
        <p:nvPicPr>
          <p:cNvPr id="2052" name="Picture 4" descr="D:\Библиотеки\Изображения\111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022" y="3105510"/>
            <a:ext cx="3183147" cy="1915064"/>
          </a:xfrm>
          <a:prstGeom prst="rect">
            <a:avLst/>
          </a:prstGeom>
          <a:noFill/>
        </p:spPr>
      </p:pic>
      <p:pic>
        <p:nvPicPr>
          <p:cNvPr id="2053" name="Picture 5" descr="D:\Библиотеки\Изображения\6254483845_8b28bdca0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275" y="5011947"/>
            <a:ext cx="3148642" cy="1725283"/>
          </a:xfrm>
          <a:prstGeom prst="rect">
            <a:avLst/>
          </a:prstGeom>
          <a:noFill/>
        </p:spPr>
      </p:pic>
      <p:pic>
        <p:nvPicPr>
          <p:cNvPr id="2055" name="Picture 7" descr="D:\Библиотеки\Изображения\iDN59D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2777" y="3079631"/>
            <a:ext cx="2777705" cy="1966822"/>
          </a:xfrm>
          <a:prstGeom prst="rect">
            <a:avLst/>
          </a:prstGeom>
          <a:noFill/>
        </p:spPr>
      </p:pic>
      <p:pic>
        <p:nvPicPr>
          <p:cNvPr id="2056" name="Picture 8" descr="D:\Библиотеки\Изображения\iUSCKZVB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2543" y="5020573"/>
            <a:ext cx="2984740" cy="1682151"/>
          </a:xfrm>
          <a:prstGeom prst="rect">
            <a:avLst/>
          </a:prstGeom>
          <a:noFill/>
        </p:spPr>
      </p:pic>
      <p:pic>
        <p:nvPicPr>
          <p:cNvPr id="2057" name="Picture 9" descr="D:\Библиотеки\Изображения\zakazat-zhivopis-na-vode-ebr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6514" y="5037825"/>
            <a:ext cx="2855344" cy="1710906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Любой рисунок в технике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создается из цветных кругов (капель), которые наносятся палочкой или шилом различной толщены,  затем их можно трансформировать (растянуть) в любую нудную форму. Обязательно: каждый, когда достаем палочку или шило из воды, протираем его салфеткой.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Библиотеки\Изображения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147" y="3027494"/>
            <a:ext cx="3011610" cy="1889563"/>
          </a:xfrm>
          <a:prstGeom prst="rect">
            <a:avLst/>
          </a:prstGeom>
          <a:noFill/>
        </p:spPr>
      </p:pic>
      <p:pic>
        <p:nvPicPr>
          <p:cNvPr id="1027" name="Picture 3" descr="D:\Библиотеки\Изображения\2175638_t60q41b9fesg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8876" y="3019246"/>
            <a:ext cx="2924353" cy="1932316"/>
          </a:xfrm>
          <a:prstGeom prst="rect">
            <a:avLst/>
          </a:prstGeom>
          <a:noFill/>
        </p:spPr>
      </p:pic>
      <p:pic>
        <p:nvPicPr>
          <p:cNvPr id="1028" name="Picture 4" descr="D:\Библиотеки\Изображения\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005" y="3001991"/>
            <a:ext cx="3019244" cy="1923692"/>
          </a:xfrm>
          <a:prstGeom prst="rect">
            <a:avLst/>
          </a:prstGeom>
          <a:noFill/>
        </p:spPr>
      </p:pic>
      <p:pic>
        <p:nvPicPr>
          <p:cNvPr id="1030" name="Picture 6" descr="D:\Библиотеки\Изображения\ebru_photo_08_0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2377" y="4882551"/>
            <a:ext cx="3045125" cy="1871932"/>
          </a:xfrm>
          <a:prstGeom prst="rect">
            <a:avLst/>
          </a:prstGeom>
          <a:noFill/>
        </p:spPr>
      </p:pic>
      <p:pic>
        <p:nvPicPr>
          <p:cNvPr id="1032" name="Picture 8" descr="D:\Библиотеки\Изображения\i8FA5NRU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902" y="4908430"/>
            <a:ext cx="2898475" cy="1777042"/>
          </a:xfrm>
          <a:prstGeom prst="rect">
            <a:avLst/>
          </a:prstGeom>
          <a:noFill/>
        </p:spPr>
      </p:pic>
      <p:pic>
        <p:nvPicPr>
          <p:cNvPr id="1033" name="Picture 9" descr="D:\Библиотеки\Изображения\ebru_photo_08_01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1623" y="4917056"/>
            <a:ext cx="2958860" cy="1826165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321" y="1112808"/>
            <a:ext cx="8084029" cy="506415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Перенос рисунка на бумагу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берем лист белой плотной бумаги за противоположные углы по диагонали, слегка прогибаем посередине, подносим к поверхности воды и плавно  кладем лист на воду. Необходимо расправить лист руками, чтобы не было образования пузырьков воздуха (иначе на рисунке будет неприкрашенные белые пятна).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Библиотеки\Изображения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304" y="3752491"/>
            <a:ext cx="4327587" cy="2967486"/>
          </a:xfrm>
          <a:prstGeom prst="rect">
            <a:avLst/>
          </a:prstGeom>
          <a:noFill/>
        </p:spPr>
      </p:pic>
      <p:pic>
        <p:nvPicPr>
          <p:cNvPr id="1027" name="Picture 3" descr="D:\Библиотеки\Изображения\ebru-v-nizhnem-novgorode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770" y="3761117"/>
            <a:ext cx="4114799" cy="292435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321" y="1233578"/>
            <a:ext cx="8084029" cy="494338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Через несколько секунд,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достаем рисунок из воды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берем лист с одной стороны за уголки обеими руками и медленно вытаскиваем лист, проводя им о край лотка, позволяя воде стечь  с листа бумаги в лоток, при этом рисунок на воде отпечатывается на бумаге, а в лотке остается прозрачная вода, на которой можно будет рисовать снова.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Библиотеки\Изображения\iJY7134W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347" y="3761119"/>
            <a:ext cx="6072996" cy="2773752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Рисунок нужно положить сушиться (от 1 часа и более).               После того, как лист станет сухим, на нем можно продолжить рисовать (например, фломастерами  или гуашью), или выполнить аппликацию из цветной бумаги.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Библиотеки\Изображения\iA2PQKE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266" y="3321170"/>
            <a:ext cx="4183810" cy="3260785"/>
          </a:xfrm>
          <a:prstGeom prst="rect">
            <a:avLst/>
          </a:prstGeom>
          <a:noFill/>
        </p:spPr>
      </p:pic>
      <p:pic>
        <p:nvPicPr>
          <p:cNvPr id="5123" name="Picture 3" descr="D:\Библиотеки\Изображения\iR7QUSRQ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65" y="3321170"/>
            <a:ext cx="4347713" cy="32613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9562" y="1069675"/>
            <a:ext cx="8135788" cy="5107289"/>
          </a:xfrm>
        </p:spPr>
        <p:txBody>
          <a:bodyPr/>
          <a:lstStyle/>
          <a:p>
            <a:pPr>
              <a:buNone/>
            </a:pPr>
            <a:r>
              <a:rPr lang="ru-RU" i="1" dirty="0" smtClean="0"/>
              <a:t>        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рисунок можно переносить на любой впитывающий материал: натуральную ткань (шелк, хлопок, лён), гипс, дерево, в том числе фанеру.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Библиотеки\Изображения\i9VZ3OW4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0792" y="2855343"/>
            <a:ext cx="2789208" cy="3761117"/>
          </a:xfrm>
          <a:prstGeom prst="rect">
            <a:avLst/>
          </a:prstGeom>
          <a:noFill/>
        </p:spPr>
      </p:pic>
      <p:pic>
        <p:nvPicPr>
          <p:cNvPr id="4099" name="Picture 3" descr="D:\Библиотеки\Изображения\original.jpgдтль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7540" y="4385004"/>
            <a:ext cx="3211901" cy="2248709"/>
          </a:xfrm>
          <a:prstGeom prst="rect">
            <a:avLst/>
          </a:prstGeom>
          <a:noFill/>
        </p:spPr>
      </p:pic>
      <p:pic>
        <p:nvPicPr>
          <p:cNvPr id="4100" name="Picture 4" descr="D:\Библиотеки\Изображения\i5W4V89G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864" y="4882550"/>
            <a:ext cx="3068608" cy="1777041"/>
          </a:xfrm>
          <a:prstGeom prst="rect">
            <a:avLst/>
          </a:prstGeom>
          <a:noFill/>
        </p:spPr>
      </p:pic>
      <p:pic>
        <p:nvPicPr>
          <p:cNvPr id="4101" name="Picture 5" descr="D:\Библиотеки\Изображения\i2C7JFB0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6653" y="4490049"/>
            <a:ext cx="2367951" cy="2152291"/>
          </a:xfrm>
          <a:prstGeom prst="rect">
            <a:avLst/>
          </a:prstGeom>
          <a:noFill/>
        </p:spPr>
      </p:pic>
      <p:pic>
        <p:nvPicPr>
          <p:cNvPr id="4102" name="Picture 6" descr="D:\Библиотеки\Изображения\3-219154_1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532" y="2872595"/>
            <a:ext cx="2389516" cy="1992702"/>
          </a:xfrm>
          <a:prstGeom prst="rect">
            <a:avLst/>
          </a:prstGeom>
          <a:noFill/>
        </p:spPr>
      </p:pic>
      <p:pic>
        <p:nvPicPr>
          <p:cNvPr id="10" name="Picture 7" descr="D:\Библиотеки\Изображения\2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6408" y="2475782"/>
            <a:ext cx="1943818" cy="1943818"/>
          </a:xfrm>
          <a:prstGeom prst="rect">
            <a:avLst/>
          </a:prstGeom>
          <a:noFill/>
        </p:spPr>
      </p:pic>
      <p:pic>
        <p:nvPicPr>
          <p:cNvPr id="4104" name="Picture 8" descr="D:\Библиотеки\Изображения\iD5QY5Y9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80479" y="2872594"/>
            <a:ext cx="2283741" cy="151995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0214" y="1526959"/>
            <a:ext cx="8256232" cy="51756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РИСУНКИ ДЕТЕЙ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Библиотеки\Рабочий стол\Эбру\фото эбру\_DSC3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841" y="1964186"/>
            <a:ext cx="8540318" cy="471417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МАСТЕР КЛАССА: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педагогов с нетрадиционной техникой рисования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Библиотеки\Изображения\66179760b9462115a5061e80ee33da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28" y="3795623"/>
            <a:ext cx="2958861" cy="2907102"/>
          </a:xfrm>
          <a:prstGeom prst="rect">
            <a:avLst/>
          </a:prstGeom>
          <a:noFill/>
        </p:spPr>
      </p:pic>
      <p:pic>
        <p:nvPicPr>
          <p:cNvPr id="1028" name="Picture 4" descr="D:\Библиотеки\Изображения\img_1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136" y="3942272"/>
            <a:ext cx="2846717" cy="2769079"/>
          </a:xfrm>
          <a:prstGeom prst="rect">
            <a:avLst/>
          </a:prstGeom>
          <a:noFill/>
        </p:spPr>
      </p:pic>
      <p:pic>
        <p:nvPicPr>
          <p:cNvPr id="1030" name="Picture 6" descr="D:\Библиотеки\Изображения\s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479" y="4157932"/>
            <a:ext cx="3024695" cy="2587925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 descr="D:\Библиотеки\Рабочий стол\Эбру\фото эбру\_DSC3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93244" y="2159339"/>
            <a:ext cx="4896344" cy="408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Библиотеки\Рабочий стол\Эбру\фото эбру\_DSC3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823863" y="1728809"/>
            <a:ext cx="5322473" cy="460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D:\Библиотеки\Рабочий стол\Эбру\фото эбру\_DSC3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 flipV="1">
            <a:off x="2137499" y="668241"/>
            <a:ext cx="4736239" cy="727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146" name="Picture 2" descr="D:\Библиотеки\Рабочий стол\Эбру\фото эбру\_DSC3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2067"/>
            <a:ext cx="4616387" cy="474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Библиотеки\Рабочий стол\Эбру\фото эбру\_DSC3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734" y="1917577"/>
            <a:ext cx="4509856" cy="474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170" name="Picture 2" descr="D:\Библиотеки\Рабочий стол\Эбру\фото эбру\_DSC3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575" y="1680100"/>
            <a:ext cx="8637973" cy="504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8194" name="Picture 2" descr="D:\Библиотеки\Рабочий стол\Эбру\фото эбру\_DSC3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76" y="1846555"/>
            <a:ext cx="8735627" cy="483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Семейный рисунок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Библиотеки\Рабочий стол\Эбру\фото эбру\_DSC3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76" y="1695635"/>
            <a:ext cx="8868792" cy="49803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268" y="1923691"/>
            <a:ext cx="7644081" cy="70736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Заключение;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5223" y="2484408"/>
            <a:ext cx="8015019" cy="397722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Яркие краски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создают особое настроение даже в хмурую погоду.  Его можно легко сохранить на память, переведя их на бумагу, дерево, стекло, ткань или керамику. </a:t>
            </a:r>
            <a:endPara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зря искусство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часто используют в качестве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терапии, ведь оно имеет неоспоримый терапевтический эффект, и будет полезно не только детям, но и взрослым.          Хороший способ забыть о делах и получить огромны заряд положительных эмоций.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Библиотеки\Изображения\iMPHL6NF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272" y="2632255"/>
            <a:ext cx="6502400" cy="3784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Показать педагогом один из способов 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технике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рисование красками на воде, турецкое -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мраморирование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 элементами цветного декора.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Библиотеки\Изображения\img_1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49" y="4278702"/>
            <a:ext cx="2889850" cy="2471408"/>
          </a:xfrm>
          <a:prstGeom prst="rect">
            <a:avLst/>
          </a:prstGeom>
          <a:noFill/>
        </p:spPr>
      </p:pic>
      <p:pic>
        <p:nvPicPr>
          <p:cNvPr id="2051" name="Picture 3" descr="D:\Библиотеки\Изображения\iROZLVDK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7721" y="3786996"/>
            <a:ext cx="3114136" cy="2945619"/>
          </a:xfrm>
          <a:prstGeom prst="rect">
            <a:avLst/>
          </a:prstGeom>
          <a:noFill/>
        </p:spPr>
      </p:pic>
      <p:pic>
        <p:nvPicPr>
          <p:cNvPr id="2052" name="Picture 4" descr="D:\Библиотеки\Изображения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7871" y="3968151"/>
            <a:ext cx="2924356" cy="277914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25" y="845390"/>
            <a:ext cx="8213425" cy="533157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терапия с использованием нетрадиционной техники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, способствует снятию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напряжения, развиваю психических процессов (воображения, восприятия, внимания, зрительной памяти, мышления).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Ребенок использует цвет как средство передачи настроения, экспериментирует, а так же: вырабатывается усидчивость у детей; развивается мелкая моторика рук;  тренируется зрение; развивается координация движения; открывается творческий потенциал;  умение сочетать цвета и формы; навык видеть прекрасное в обыденном;  возможность мыслить нестандартно; умение расслабиться и получать удовольствие.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3074" name="Picture 2" descr="D:\Библиотеки\Изображения\iGYYT7G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4650" y="4792931"/>
            <a:ext cx="1932318" cy="1952926"/>
          </a:xfrm>
          <a:prstGeom prst="rect">
            <a:avLst/>
          </a:prstGeom>
          <a:noFill/>
        </p:spPr>
      </p:pic>
      <p:pic>
        <p:nvPicPr>
          <p:cNvPr id="3075" name="Picture 3" descr="D:\Библиотеки\Изображения\i435DSM4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332" y="4934309"/>
            <a:ext cx="1966822" cy="1820173"/>
          </a:xfrm>
          <a:prstGeom prst="rect">
            <a:avLst/>
          </a:prstGeom>
          <a:noFill/>
        </p:spPr>
      </p:pic>
      <p:pic>
        <p:nvPicPr>
          <p:cNvPr id="3076" name="Picture 4" descr="D:\Библиотеки\Изображения\i2VD5M15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0671" y="5029200"/>
            <a:ext cx="2511485" cy="1721388"/>
          </a:xfrm>
          <a:prstGeom prst="rect">
            <a:avLst/>
          </a:prstGeom>
          <a:noFill/>
        </p:spPr>
      </p:pic>
      <p:pic>
        <p:nvPicPr>
          <p:cNvPr id="3078" name="Picture 6" descr="D:\Библиотеки\Изображения\foto_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154" y="5218981"/>
            <a:ext cx="2398143" cy="15268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0447"/>
            <a:ext cx="7886700" cy="365760"/>
          </a:xfrm>
        </p:spPr>
        <p:txBody>
          <a:bodyPr>
            <a:normAutofit fontScale="90000"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5442" y="1043796"/>
            <a:ext cx="8109908" cy="51331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рисование по воде, перевод рисунка на бумагу, древняя нетрадиционная техника живописи, пришедшая к нам с Востока (Родиной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принято считать Турцию).  </a:t>
            </a:r>
          </a:p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Искусство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называют по-разному, но чаще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всего-турецкое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мраморирование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часто используется в качестве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ведь рисование по воде имеет неоспоримый, терапевтический эффект, и будет полезно не только детям, но и взрослым.  </a:t>
            </a:r>
          </a:p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Преимуществом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является то, что даже новичок может легко создать свою первую картину.</a:t>
            </a:r>
          </a:p>
          <a:p>
            <a:endParaRPr lang="ru-RU" dirty="0"/>
          </a:p>
        </p:txBody>
      </p:sp>
      <p:pic>
        <p:nvPicPr>
          <p:cNvPr id="8194" name="Picture 2" descr="D:\Библиотеки\Изображения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5191" y="4246143"/>
            <a:ext cx="3217653" cy="2491087"/>
          </a:xfrm>
          <a:prstGeom prst="rect">
            <a:avLst/>
          </a:prstGeom>
          <a:noFill/>
        </p:spPr>
      </p:pic>
      <p:pic>
        <p:nvPicPr>
          <p:cNvPr id="8196" name="Picture 4" descr="D:\Библиотеки\Изображения\iNUK0OJI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648" y="4572000"/>
            <a:ext cx="3249283" cy="2124973"/>
          </a:xfrm>
          <a:prstGeom prst="rect">
            <a:avLst/>
          </a:prstGeom>
          <a:noFill/>
        </p:spPr>
      </p:pic>
      <p:pic>
        <p:nvPicPr>
          <p:cNvPr id="8197" name="Picture 5" descr="D:\Библиотеки\Изображения\img_1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7872" y="4546122"/>
            <a:ext cx="3062377" cy="215223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Арт-терапия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технике 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эбру-релаксация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является одним из способов снятия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напряжения.   Ведь известно, что ребенок, испытывающий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психоэмоциональное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напряжение может иметь трудности в социализации, адаптации, отличаться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девиантным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поведением и высоким уровнем тревожности. 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Библиотеки\Изображения\vodnayaanimaciya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867" y="3684233"/>
            <a:ext cx="7395099" cy="300065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терапия ЭБРУ–позволяет работать: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131" y="1005840"/>
            <a:ext cx="8684581" cy="521425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 страхами, тревожностью, замкнутостью и агрессивностью.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-Помогает снять напряжение (хроническое напряжение формирует мышечные зажимы в теле, результатом которой становятся соматические заболевания, происходит гармонизация эмоциональной сферы ребенка, повышается способность к социальной адаптации, коррекция неврозов 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неврозоподобных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состояний.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Помогает в творческой  форме выразить свои негативные эмоции (агрессию, гнев, обиду).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-Помогает развивать психические процессы (воображение, восприятие, внимание, зрительную память</a:t>
            </a: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мышление).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-Помогает развитию тактильной чувствительности (при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непосредстввенном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контакте пальцев рук с водой и листом дети познают их свойства: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густату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твердость, вязкость). и т.д.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-Развивает координацию и мелкую моторику (развитие точности, координации рук);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Способствует развитию познавательного интереса.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терапия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способствуют гармоничному развитию личности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102" name="Picture 6" descr="D:\Библиотеки\Изображения\91268ed6003abf5aede81fd191d114c6--ebru-art-paper-marb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9214" y="5607170"/>
            <a:ext cx="865997" cy="1145874"/>
          </a:xfrm>
          <a:prstGeom prst="rect">
            <a:avLst/>
          </a:prstGeom>
          <a:noFill/>
        </p:spPr>
      </p:pic>
      <p:pic>
        <p:nvPicPr>
          <p:cNvPr id="4103" name="Picture 7" descr="D:\Библиотеки\Изображения\3-219154_1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075" y="5924190"/>
            <a:ext cx="1627517" cy="819509"/>
          </a:xfrm>
          <a:prstGeom prst="rect">
            <a:avLst/>
          </a:prstGeom>
          <a:noFill/>
        </p:spPr>
      </p:pic>
      <p:pic>
        <p:nvPicPr>
          <p:cNvPr id="4104" name="Picture 8" descr="D:\Библиотеки\Изображения\bcbcac66d4f77224dcf666acb04fbb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2936" y="6021238"/>
            <a:ext cx="1604513" cy="720664"/>
          </a:xfrm>
          <a:prstGeom prst="rect">
            <a:avLst/>
          </a:prstGeom>
          <a:noFill/>
        </p:spPr>
      </p:pic>
      <p:pic>
        <p:nvPicPr>
          <p:cNvPr id="4105" name="Picture 9" descr="D:\Библиотеки\Изображения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0784" y="6098876"/>
            <a:ext cx="1690777" cy="655606"/>
          </a:xfrm>
          <a:prstGeom prst="rect">
            <a:avLst/>
          </a:prstGeom>
          <a:noFill/>
        </p:spPr>
      </p:pic>
      <p:pic>
        <p:nvPicPr>
          <p:cNvPr id="4106" name="Picture 10" descr="D:\Библиотеки\Изображения\99924c58a1ff0dd4cfc12a78167c0c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2151" y="5995358"/>
            <a:ext cx="1578633" cy="804056"/>
          </a:xfrm>
          <a:prstGeom prst="rect">
            <a:avLst/>
          </a:prstGeom>
          <a:noFill/>
        </p:spPr>
      </p:pic>
      <p:pic>
        <p:nvPicPr>
          <p:cNvPr id="4107" name="Picture 11" descr="D:\Библиотеки\Изображения\66179760b9462115a5061e80ee33da8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770" y="5934974"/>
            <a:ext cx="1561381" cy="81088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33577"/>
            <a:ext cx="7886700" cy="8453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 И ОБОРУДОВАНИЕ: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1538" y="1988598"/>
            <a:ext cx="7973812" cy="4188365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Поддон.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Водный раствор для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Специальные краски. Они очень жидкие, по сути цветная </a:t>
            </a:r>
          </a:p>
          <a:p>
            <a:pPr marL="514350" indent="-51435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вода.</a:t>
            </a:r>
          </a:p>
          <a:p>
            <a:pPr marL="514350" indent="-51435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Кисти</a:t>
            </a:r>
          </a:p>
          <a:p>
            <a:pPr marL="514350" indent="-51435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Шило</a:t>
            </a:r>
          </a:p>
          <a:p>
            <a:pPr marL="514350" indent="-51435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Гребень</a:t>
            </a:r>
          </a:p>
          <a:p>
            <a:pPr marL="514350" indent="-51435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Бумага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D:\Библиотеки\Изображения\2b5e355a86c5b30b43fd62e7f0d96d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486" y="5339751"/>
            <a:ext cx="2691441" cy="1279317"/>
          </a:xfrm>
          <a:prstGeom prst="rect">
            <a:avLst/>
          </a:prstGeom>
          <a:noFill/>
        </p:spPr>
      </p:pic>
      <p:pic>
        <p:nvPicPr>
          <p:cNvPr id="13316" name="Picture 4" descr="D:\Библиотеки\Изображения\306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348" y="3812875"/>
            <a:ext cx="3238860" cy="2777706"/>
          </a:xfrm>
          <a:prstGeom prst="rect">
            <a:avLst/>
          </a:prstGeom>
          <a:noFill/>
        </p:spPr>
      </p:pic>
      <p:pic>
        <p:nvPicPr>
          <p:cNvPr id="13317" name="Picture 5" descr="D:\Библиотеки\Изображения\700-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9227" y="3597215"/>
            <a:ext cx="2662447" cy="1821372"/>
          </a:xfrm>
          <a:prstGeom prst="rect">
            <a:avLst/>
          </a:prstGeom>
          <a:noFill/>
        </p:spPr>
      </p:pic>
      <p:pic>
        <p:nvPicPr>
          <p:cNvPr id="13318" name="Picture 6" descr="D:\Библиотеки\Изображения\d58702835892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1298" y="1509623"/>
            <a:ext cx="1699404" cy="1406105"/>
          </a:xfrm>
          <a:prstGeom prst="rect">
            <a:avLst/>
          </a:prstGeom>
          <a:noFill/>
        </p:spPr>
      </p:pic>
      <p:pic>
        <p:nvPicPr>
          <p:cNvPr id="13319" name="Picture 7" descr="D:\Библиотеки\Изображения\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0" y="637431"/>
            <a:ext cx="1670591" cy="875064"/>
          </a:xfrm>
          <a:prstGeom prst="rect">
            <a:avLst/>
          </a:prstGeom>
          <a:noFill/>
        </p:spPr>
      </p:pic>
      <p:pic>
        <p:nvPicPr>
          <p:cNvPr id="13321" name="Picture 9" descr="D:\Библиотеки\Изображения\14243_lar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2279" y="1820174"/>
            <a:ext cx="1863305" cy="1061049"/>
          </a:xfrm>
          <a:prstGeom prst="rect">
            <a:avLst/>
          </a:prstGeom>
          <a:noFill/>
        </p:spPr>
      </p:pic>
      <p:pic>
        <p:nvPicPr>
          <p:cNvPr id="13322" name="Picture 10" descr="D:\Библиотеки\Изображения\04002_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8113" y="2915727"/>
            <a:ext cx="1328468" cy="940281"/>
          </a:xfrm>
          <a:prstGeom prst="rect">
            <a:avLst/>
          </a:prstGeom>
          <a:noFill/>
        </p:spPr>
      </p:pic>
      <p:pic>
        <p:nvPicPr>
          <p:cNvPr id="9218" name="Picture 2" descr="D:\Библиотеки\Рабочий стол\Эбру\фото эбру\_DSC317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474" y="5157926"/>
            <a:ext cx="2618912" cy="152678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79" y="1406106"/>
            <a:ext cx="8032271" cy="9582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 МАСТЕР-КЛАССА: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5057" y="2087592"/>
            <a:ext cx="8170293" cy="408937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Вода»-это самое мягкое и самое слабое существо в мире,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но в преодолении твердого и крепкого оно непобедима,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и на свете нет ей равного».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Дао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Дэ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Дзин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(«Книга о Пути и Силе»)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мудрец Лао-Цзы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Библиотеки\Изображения\66179760b9462115a5061e80ee33da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091" y="5287787"/>
            <a:ext cx="1639017" cy="1414938"/>
          </a:xfrm>
          <a:prstGeom prst="rect">
            <a:avLst/>
          </a:prstGeom>
          <a:noFill/>
        </p:spPr>
      </p:pic>
      <p:pic>
        <p:nvPicPr>
          <p:cNvPr id="5123" name="Picture 3" descr="D:\Библиотеки\Изображения\99924c58a1ff0dd4cfc12a78167c0c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602" y="5607170"/>
            <a:ext cx="2924356" cy="1108853"/>
          </a:xfrm>
          <a:prstGeom prst="rect">
            <a:avLst/>
          </a:prstGeom>
          <a:noFill/>
        </p:spPr>
      </p:pic>
      <p:pic>
        <p:nvPicPr>
          <p:cNvPr id="5125" name="Picture 5" descr="D:\Библиотеки\Изображения\i0IQT7AG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9586" y="5250553"/>
            <a:ext cx="3295290" cy="146942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1375</TotalTime>
  <Words>971</Words>
  <Application>Microsoft Office PowerPoint</Application>
  <PresentationFormat>Экран (4:3)</PresentationFormat>
  <Paragraphs>67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МАСТЕР КЛАСС НА ТЕМУ: «Эбру, как средство снятия психоэмоционального напряжения у дошкольников»</vt:lpstr>
      <vt:lpstr>Слайд 2</vt:lpstr>
      <vt:lpstr>Слайд 3</vt:lpstr>
      <vt:lpstr>Слайд 4</vt:lpstr>
      <vt:lpstr>Слайд 5</vt:lpstr>
      <vt:lpstr>Слайд 6</vt:lpstr>
      <vt:lpstr> Арт терапия ЭБРУ–позволяет работать: </vt:lpstr>
      <vt:lpstr>МАТЕРИАЛЫ И ОБОРУДОВАНИЕ:</vt:lpstr>
      <vt:lpstr>ХОД МАСТЕР-КЛАССА:</vt:lpstr>
      <vt:lpstr>ЭТАПЫ РАБОТЫ: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Заключение;</vt:lpstr>
      <vt:lpstr>Слайд 27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колесник</cp:lastModifiedBy>
  <cp:revision>262</cp:revision>
  <dcterms:created xsi:type="dcterms:W3CDTF">2016-11-18T14:12:19Z</dcterms:created>
  <dcterms:modified xsi:type="dcterms:W3CDTF">2021-03-03T13:28:53Z</dcterms:modified>
</cp:coreProperties>
</file>