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51" d="100"/>
          <a:sy n="51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0E3285-17A0-4B8C-AB66-A2D548978AD3}" type="datetimeFigureOut">
              <a:rPr lang="ru-RU" smtClean="0"/>
              <a:pPr/>
              <a:t>03.04.2017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F8326F-5AE1-49FF-94E3-437C3E9FC3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57364"/>
            <a:ext cx="8342214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rgbClr val="7030A0"/>
                </a:solidFill>
              </a:rPr>
              <a:t/>
            </a:r>
            <a:br>
              <a:rPr lang="ru-RU" sz="6000" dirty="0" smtClean="0">
                <a:solidFill>
                  <a:srgbClr val="7030A0"/>
                </a:solidFill>
              </a:rPr>
            </a:br>
            <a:r>
              <a:rPr lang="ru-RU" sz="5300" dirty="0" smtClean="0">
                <a:solidFill>
                  <a:srgbClr val="002060"/>
                </a:solidFill>
              </a:rPr>
              <a:t> </a:t>
            </a:r>
            <a:r>
              <a:rPr lang="ru-RU" sz="4000" dirty="0" smtClean="0">
                <a:solidFill>
                  <a:srgbClr val="002060"/>
                </a:solidFill>
              </a:rPr>
              <a:t>Тема</a:t>
            </a:r>
            <a:r>
              <a:rPr lang="ru-RU" sz="5300" dirty="0" smtClean="0">
                <a:solidFill>
                  <a:srgbClr val="002060"/>
                </a:solidFill>
              </a:rPr>
              <a:t>: «</a:t>
            </a:r>
            <a:r>
              <a:rPr lang="ru-RU" sz="4000" dirty="0" smtClean="0">
                <a:solidFill>
                  <a:srgbClr val="7030A0"/>
                </a:solidFill>
              </a:rPr>
              <a:t>ОСОБЕННОСТИ модульно</a:t>
            </a:r>
            <a:r>
              <a:rPr lang="en-US" sz="4000" dirty="0" smtClean="0">
                <a:solidFill>
                  <a:srgbClr val="7030A0"/>
                </a:solidFill>
              </a:rPr>
              <a:t> -</a:t>
            </a: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</a:rPr>
              <a:t>компетентностного</a:t>
            </a: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dirty="0" smtClean="0">
                <a:solidFill>
                  <a:srgbClr val="7030A0"/>
                </a:solidFill>
              </a:rPr>
              <a:t>подхода в современном образовании»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571480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Департамент образования и науки Приморского края </a:t>
            </a:r>
          </a:p>
          <a:p>
            <a:pPr algn="ctr"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краевое   государственное бюджетное профессиональное учреждение</a:t>
            </a:r>
          </a:p>
          <a:p>
            <a:pPr algn="ctr"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Спасский индустриально экономический  колледж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5075462"/>
            <a:ext cx="5072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Преподаватель физического воспитания </a:t>
            </a:r>
          </a:p>
          <a:p>
            <a:pPr algn="r"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Суханова Ольга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Юрьевна.</a:t>
            </a:r>
          </a:p>
          <a:p>
            <a:pPr algn="r">
              <a:defRPr/>
            </a:pPr>
            <a:r>
              <a:rPr lang="ru-RU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</a:t>
            </a:r>
            <a:r>
              <a:rPr lang="ru-RU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.Спасск-Дальний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Приморский край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395536" y="1412776"/>
            <a:ext cx="8496944" cy="109460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 Black" pitchFamily="34" charset="0"/>
                <a:cs typeface="Times New Roman"/>
              </a:rPr>
              <a:t>СПАСИБО ЗА ВНИМАНИЕ</a:t>
            </a:r>
            <a:endParaRPr lang="ru-RU" sz="3600" b="1" kern="10" spc="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Arial Black" pitchFamily="34" charset="0"/>
              <a:cs typeface="Times New Roman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  </a:t>
            </a:r>
            <a:r>
              <a:rPr lang="ru-RU" sz="4000" b="1" dirty="0" smtClean="0">
                <a:solidFill>
                  <a:srgbClr val="7030A0"/>
                </a:solidFill>
              </a:rPr>
              <a:t>Переход экономики России на рыночные механизмы дает ясно понять, что выпускники учреждений СПО, не имея достаточной профессиональной квалификации и опыта практической деятельности, будут испытывать </a:t>
            </a:r>
            <a:r>
              <a:rPr lang="ru-RU" sz="4000" b="1" dirty="0" smtClean="0">
                <a:solidFill>
                  <a:srgbClr val="C00000"/>
                </a:solidFill>
              </a:rPr>
              <a:t>особые трудности </a:t>
            </a:r>
            <a:r>
              <a:rPr lang="ru-RU" sz="4000" b="1" dirty="0" smtClean="0">
                <a:solidFill>
                  <a:srgbClr val="7030A0"/>
                </a:solidFill>
              </a:rPr>
              <a:t>в адаптации к рынку труда.</a:t>
            </a:r>
          </a:p>
          <a:p>
            <a:endParaRPr lang="ru-RU" dirty="0"/>
          </a:p>
        </p:txBody>
      </p:sp>
      <p:pic>
        <p:nvPicPr>
          <p:cNvPr id="5" name="Рисунок 4" descr="2 слай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72" y="3500438"/>
            <a:ext cx="1428728" cy="112532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A50021"/>
                </a:solidFill>
              </a:rPr>
              <a:t>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A50021"/>
                </a:solidFill>
              </a:rPr>
              <a:t>Сегодня для эффективной профессиональной и личностной самореализации требуются не только профессиональные  компетенции, но и: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- социальные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- экономические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- коммуникативные</a:t>
            </a:r>
            <a:r>
              <a:rPr lang="ru-RU" sz="2800" b="1" dirty="0" smtClean="0">
                <a:solidFill>
                  <a:srgbClr val="7030A0"/>
                </a:solidFill>
              </a:rPr>
              <a:t>,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А так же компетенции в области </a:t>
            </a:r>
            <a:r>
              <a:rPr lang="ru-RU" sz="2800" b="1" dirty="0" smtClean="0">
                <a:solidFill>
                  <a:srgbClr val="7030A0"/>
                </a:solidFill>
              </a:rPr>
              <a:t>информационных технологий </a:t>
            </a:r>
            <a:r>
              <a:rPr lang="ru-RU" sz="2800" b="1" dirty="0" smtClean="0">
                <a:solidFill>
                  <a:srgbClr val="C00000"/>
                </a:solidFill>
              </a:rPr>
              <a:t>, которые сопровождают практически все виды профессиональной деятельности.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 Все это требует существенного повышения степени гибкости системы профессионального образования.</a:t>
            </a:r>
          </a:p>
          <a:p>
            <a:pPr algn="ctr"/>
            <a:endParaRPr lang="ru-RU" sz="28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17281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 </a:t>
            </a:r>
            <a:r>
              <a:rPr lang="ru-RU" b="1" dirty="0" smtClean="0">
                <a:solidFill>
                  <a:srgbClr val="7030A0"/>
                </a:solidFill>
              </a:rPr>
              <a:t>Реализация модульно- </a:t>
            </a:r>
            <a:r>
              <a:rPr lang="ru-RU" b="1" dirty="0" err="1" smtClean="0">
                <a:solidFill>
                  <a:srgbClr val="7030A0"/>
                </a:solidFill>
              </a:rPr>
              <a:t>компетентностного</a:t>
            </a:r>
            <a:r>
              <a:rPr lang="ru-RU" b="1" dirty="0" smtClean="0">
                <a:solidFill>
                  <a:srgbClr val="7030A0"/>
                </a:solidFill>
              </a:rPr>
              <a:t> подхода в профессиональном образовании находится в русле концепции обучения в течении всей жизни , поскольку имеет целью</a:t>
            </a:r>
            <a:r>
              <a:rPr lang="ru-RU" b="1" dirty="0" smtClean="0">
                <a:solidFill>
                  <a:srgbClr val="C00000"/>
                </a:solidFill>
              </a:rPr>
              <a:t> формирование 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F:\картинки\карьера.jpg"/>
          <p:cNvPicPr>
            <a:picLocks noChangeAspect="1" noChangeArrowheads="1"/>
          </p:cNvPicPr>
          <p:nvPr/>
        </p:nvPicPr>
        <p:blipFill>
          <a:blip r:embed="rId2" cstate="print"/>
          <a:srcRect l="5274" t="22831" r="22643"/>
          <a:stretch>
            <a:fillRect/>
          </a:stretch>
        </p:blipFill>
        <p:spPr bwMode="auto">
          <a:xfrm>
            <a:off x="323528" y="1916832"/>
            <a:ext cx="2952328" cy="4704184"/>
          </a:xfrm>
          <a:prstGeom prst="rect">
            <a:avLst/>
          </a:prstGeom>
          <a:noFill/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3059832" y="1844824"/>
            <a:ext cx="6084168" cy="475252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высококвалифицированных специалистов , ориентированных на общечеловеческие ценности и способных адаптироваться к изменяющейся ситуации в сфере труда .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Реализация данного подхода обеспечит будущему специалисту возможность формирования индивидуальной траектории для дальнейшего профессионального и карьерного роста.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2646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00B050"/>
                </a:solidFill>
              </a:rPr>
              <a:t>    </a:t>
            </a:r>
            <a:r>
              <a:rPr lang="ru-RU" sz="4400" b="1" dirty="0" smtClean="0">
                <a:solidFill>
                  <a:srgbClr val="FF0000"/>
                </a:solidFill>
              </a:rPr>
              <a:t>Изменится суть преподавания и </a:t>
            </a:r>
            <a:r>
              <a:rPr lang="ru-RU" sz="4400" b="1" dirty="0" err="1" smtClean="0">
                <a:solidFill>
                  <a:srgbClr val="FF0000"/>
                </a:solidFill>
              </a:rPr>
              <a:t>обучения,организация</a:t>
            </a:r>
            <a:r>
              <a:rPr lang="ru-RU" sz="4400" b="1" dirty="0" smtClean="0">
                <a:solidFill>
                  <a:srgbClr val="FF0000"/>
                </a:solidFill>
              </a:rPr>
              <a:t> обучения. </a:t>
            </a:r>
            <a:r>
              <a:rPr lang="ru-RU" sz="4400" b="1" dirty="0" smtClean="0">
                <a:solidFill>
                  <a:srgbClr val="7030A0"/>
                </a:solidFill>
              </a:rPr>
              <a:t>На современном этапе в рамках модульно- </a:t>
            </a:r>
            <a:r>
              <a:rPr lang="ru-RU" sz="4400" b="1" dirty="0" err="1" smtClean="0">
                <a:solidFill>
                  <a:srgbClr val="7030A0"/>
                </a:solidFill>
              </a:rPr>
              <a:t>компетентстного</a:t>
            </a:r>
            <a:r>
              <a:rPr lang="ru-RU" sz="4400" b="1" dirty="0" smtClean="0">
                <a:solidFill>
                  <a:srgbClr val="7030A0"/>
                </a:solidFill>
              </a:rPr>
              <a:t> подхода </a:t>
            </a:r>
            <a:r>
              <a:rPr lang="ru-RU" sz="4400" b="1" dirty="0" err="1" smtClean="0">
                <a:solidFill>
                  <a:srgbClr val="7030A0"/>
                </a:solidFill>
              </a:rPr>
              <a:t>интерейснейшими</a:t>
            </a:r>
            <a:r>
              <a:rPr lang="ru-RU" sz="4400" b="1" dirty="0" smtClean="0">
                <a:solidFill>
                  <a:srgbClr val="7030A0"/>
                </a:solidFill>
              </a:rPr>
              <a:t> и полезными для применения в среднем профессиональном образовании педагогическими технологиями можно считать: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309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     </a:t>
            </a:r>
            <a:r>
              <a:rPr lang="ru-RU" sz="2400" b="1" u="sng" dirty="0" smtClean="0">
                <a:solidFill>
                  <a:srgbClr val="00B050"/>
                </a:solidFill>
              </a:rPr>
              <a:t>ПРОБЛЕМНОЕ ОБУЧЕНИЕ</a:t>
            </a:r>
            <a:r>
              <a:rPr lang="ru-RU" sz="2400" b="1" dirty="0" smtClean="0"/>
              <a:t>– </a:t>
            </a:r>
            <a:r>
              <a:rPr lang="ru-RU" sz="2400" b="1" dirty="0" smtClean="0">
                <a:solidFill>
                  <a:srgbClr val="7030A0"/>
                </a:solidFill>
              </a:rPr>
              <a:t>это обучение решению нестандартных задач, в ходе которого студенты усваивают новые знания и приобретают навыки и умения творческой деятельности.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</a:rPr>
              <a:t>         </a:t>
            </a:r>
            <a:r>
              <a:rPr lang="ru-RU" sz="2400" b="1" u="sng" dirty="0" smtClean="0">
                <a:solidFill>
                  <a:srgbClr val="00B050"/>
                </a:solidFill>
              </a:rPr>
              <a:t>ПРОЕКТНОЕ ОБУЧЕНИЕ </a:t>
            </a:r>
            <a:r>
              <a:rPr lang="ru-RU" sz="2400" b="1" dirty="0" smtClean="0"/>
              <a:t>- </a:t>
            </a:r>
            <a:r>
              <a:rPr lang="ru-RU" sz="2400" b="1" dirty="0" smtClean="0">
                <a:solidFill>
                  <a:srgbClr val="7030A0"/>
                </a:solidFill>
              </a:rPr>
              <a:t>цель которого состоит в том, чтобы создать   условия, при которых студент: самостоятельно и охотно приобретает недостающие знания из разных источников; учится пользоваться приобретенными знаниями для решения познавательных и практических задач; приобретает коммуникативные умения, работая в различных группах; развивает  у себя исследовательские умения.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</a:rPr>
              <a:t>         </a:t>
            </a:r>
            <a:r>
              <a:rPr lang="ru-RU" sz="2400" b="1" u="sng" dirty="0" smtClean="0">
                <a:solidFill>
                  <a:srgbClr val="00B050"/>
                </a:solidFill>
              </a:rPr>
              <a:t>МОДУЛЬНЫЕ ТЕХНОЛОГИИ </a:t>
            </a:r>
            <a:r>
              <a:rPr lang="ru-RU" sz="2400" b="1" dirty="0" smtClean="0">
                <a:solidFill>
                  <a:srgbClr val="00B050"/>
                </a:solidFill>
              </a:rPr>
              <a:t>- </a:t>
            </a:r>
            <a:r>
              <a:rPr lang="ru-RU" sz="2400" b="1" dirty="0" smtClean="0">
                <a:solidFill>
                  <a:srgbClr val="7030A0"/>
                </a:solidFill>
              </a:rPr>
              <a:t>сущность состоит в том, что студент самостоятельно достигает конкретных целей учебно-познавательной деятельности в процессе работы с модулем.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686800" cy="59766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     </a:t>
            </a:r>
            <a:r>
              <a:rPr lang="ru-RU" b="1" u="sng" dirty="0" smtClean="0">
                <a:solidFill>
                  <a:srgbClr val="00B050"/>
                </a:solidFill>
              </a:rPr>
              <a:t>КЕЙС-ТЕХНОЛОГИИ</a:t>
            </a:r>
            <a:r>
              <a:rPr lang="ru-RU" b="1" dirty="0" smtClean="0"/>
              <a:t> - </a:t>
            </a:r>
            <a:r>
              <a:rPr lang="ru-RU" b="1" dirty="0" smtClean="0">
                <a:solidFill>
                  <a:srgbClr val="7030A0"/>
                </a:solidFill>
              </a:rPr>
              <a:t>суть состоит в том, что усвоение знаний и формирование умений есть результат активной самостоятельной деятельности студентов  по разрешению противоречий, в результате чего и происходит творческое овладение профессиональными знаниями, навыками, умениями и развитие мыслительных способностей.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   </a:t>
            </a:r>
            <a:r>
              <a:rPr lang="ru-RU" b="1" u="sng" dirty="0" smtClean="0">
                <a:solidFill>
                  <a:srgbClr val="00B050"/>
                </a:solidFill>
              </a:rPr>
              <a:t>ТЕХНОЛОГИЯ РАЗВИТИЯ КРИТИЧЕСКОГО МЫШЛЕНИЯ ЧЕРЕЗ ЧТЕНИЕ И ПИСЬМО </a:t>
            </a:r>
            <a:r>
              <a:rPr lang="ru-RU" b="1" dirty="0" smtClean="0">
                <a:solidFill>
                  <a:srgbClr val="7030A0"/>
                </a:solidFill>
              </a:rPr>
              <a:t>- цель данной технологии - развитие мыслительных навыков студентов, необходимых не только в учебе, но и в обычной жизни (умение принимать взвешенные решения, работать с информацией, анализировать различные стороны явлений).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71480"/>
            <a:ext cx="7992888" cy="2643206"/>
          </a:xfrm>
        </p:spPr>
        <p:txBody>
          <a:bodyPr>
            <a:normAutofit fontScale="92500" lnSpcReduction="10000"/>
          </a:bodyPr>
          <a:lstStyle/>
          <a:p>
            <a:pPr marL="88900" indent="-88900" algn="ctr">
              <a:buNone/>
            </a:pPr>
            <a:r>
              <a:rPr lang="ru-RU" dirty="0" smtClean="0">
                <a:solidFill>
                  <a:srgbClr val="A50021"/>
                </a:solidFill>
              </a:rPr>
              <a:t>     </a:t>
            </a:r>
            <a:r>
              <a:rPr lang="ru-RU" b="1" dirty="0" smtClean="0">
                <a:solidFill>
                  <a:srgbClr val="A50021"/>
                </a:solidFill>
              </a:rPr>
              <a:t>ТАКИМ ОБРАЗОМ ,ВСЕ ЭТИ ТЕХНОЛОГИИ ПОЗВОЛЯЮТ ВСЕСТОРОННЕ РАЗВИВАТЬ БУДУЮЩИХ СПЕЦИАЛИСТОВ КАК В ПРОФЕССИОНАЛЬНОМ,    ТАК И В      ЛИЧНОСТНОМ ПЛАНЕ.</a:t>
            </a:r>
            <a:endParaRPr lang="ru-RU" b="1" dirty="0">
              <a:solidFill>
                <a:srgbClr val="A50021"/>
              </a:solidFill>
            </a:endParaRPr>
          </a:p>
        </p:txBody>
      </p:sp>
      <p:pic>
        <p:nvPicPr>
          <p:cNvPr id="2050" name="Picture 2" descr="F:\картинки\8 слайд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492896"/>
            <a:ext cx="5892147" cy="436510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263785_s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85" t="6017" r="3863" b="16268"/>
          <a:stretch>
            <a:fillRect/>
          </a:stretch>
        </p:blipFill>
        <p:spPr bwMode="auto">
          <a:xfrm>
            <a:off x="0" y="188640"/>
            <a:ext cx="9144000" cy="648072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7272808" cy="43204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     </a:t>
            </a:r>
            <a:r>
              <a:rPr lang="ru-RU" sz="4000" b="1" dirty="0" smtClean="0">
                <a:solidFill>
                  <a:schemeClr val="bg1"/>
                </a:solidFill>
              </a:rPr>
              <a:t>Современные образовательные технологии </a:t>
            </a:r>
            <a:r>
              <a:rPr lang="ru-RU" sz="4000" b="1" dirty="0" smtClean="0">
                <a:solidFill>
                  <a:srgbClr val="FFFF00"/>
                </a:solidFill>
              </a:rPr>
              <a:t>обогащают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</a:rPr>
              <a:t>образовательный процесс активными, аналитическими, коммуникативными способами обучения, </a:t>
            </a:r>
            <a:r>
              <a:rPr lang="ru-RU" sz="4000" b="1" dirty="0" smtClean="0">
                <a:solidFill>
                  <a:srgbClr val="FFFF00"/>
                </a:solidFill>
              </a:rPr>
              <a:t>обеспечивают </a:t>
            </a:r>
            <a:r>
              <a:rPr lang="ru-RU" sz="4000" b="1" dirty="0" smtClean="0">
                <a:solidFill>
                  <a:schemeClr val="bg1"/>
                </a:solidFill>
              </a:rPr>
              <a:t>связь теории и практики , </a:t>
            </a:r>
            <a:r>
              <a:rPr lang="ru-RU" sz="4000" b="1" dirty="0" smtClean="0">
                <a:solidFill>
                  <a:srgbClr val="FFFF00"/>
                </a:solidFill>
              </a:rPr>
              <a:t>формируют</a:t>
            </a:r>
            <a:r>
              <a:rPr lang="ru-RU" sz="4000" b="1" dirty="0" smtClean="0">
                <a:solidFill>
                  <a:schemeClr val="bg1"/>
                </a:solidFill>
              </a:rPr>
              <a:t> современные компетенции , соответствующие требованию рынка труда.</a:t>
            </a:r>
          </a:p>
          <a:p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447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  Тема: «ОСОБЕННОСТИ модульно - компетентностного подхода в современном образовании»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DVGMIEK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Актуализация темы " Современные технологии профессионального образования в рамках модульно компетентностного подхода"</dc:title>
  <dc:creator>Student</dc:creator>
  <cp:lastModifiedBy>user</cp:lastModifiedBy>
  <cp:revision>26</cp:revision>
  <dcterms:created xsi:type="dcterms:W3CDTF">2014-04-07T23:49:42Z</dcterms:created>
  <dcterms:modified xsi:type="dcterms:W3CDTF">2017-04-03T12:26:37Z</dcterms:modified>
</cp:coreProperties>
</file>