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lastView="sldThumbnailView">
  <p:normalViewPr>
    <p:restoredLeft sz="16306"/>
    <p:restoredTop sz="94579"/>
  </p:normalViewPr>
  <p:slideViewPr>
    <p:cSldViewPr>
      <p:cViewPr>
        <p:scale>
          <a:sx n="75" d="100"/>
          <a:sy n="75" d="100"/>
        </p:scale>
        <p:origin x="-906" y="-61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presProps" Target="presProps.xml"  /><Relationship Id="rId13" Type="http://schemas.openxmlformats.org/officeDocument/2006/relationships/viewProps" Target="viewProps.xml"  /><Relationship Id="rId14" Type="http://schemas.openxmlformats.org/officeDocument/2006/relationships/theme" Target="theme/theme1.xml"  /><Relationship Id="rId15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4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8F999-DBC4-4731-9406-209E34A59529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F28A-E2E2-403F-80DA-17FFF478A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4929198"/>
            <a:ext cx="4186238" cy="1268403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xmlns:mc="http://schemas.openxmlformats.org/markup-compatibility/2006" xmlns:hp="http://schemas.haansoft.com/office/presentation/8.0" lang="ru-RU" altLang="en-US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Учитель изобразительного искусства</a:t>
            </a:r>
            <a:r>
              <a:rPr xmlns:mc="http://schemas.openxmlformats.org/markup-compatibility/2006" xmlns:hp="http://schemas.haansoft.com/office/presentation/8.0" lang="en-US" altLang="ru-RU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r>
              <a:rPr xmlns:mc="http://schemas.openxmlformats.org/markup-compatibility/2006" xmlns:hp="http://schemas.haansoft.com/office/presentation/8.0" lang="ru-RU" altLang="en-US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Ланкина Татьяна Викторовна</a:t>
            </a:r>
            <a:r>
              <a:rPr xmlns:mc="http://schemas.openxmlformats.org/markup-compatibility/2006" xmlns:hp="http://schemas.haansoft.com/office/presentation/8.0" lang="en-US" altLang="ru-RU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xmlns:mc="http://schemas.openxmlformats.org/markup-compatibility/2006" xmlns:hp="http://schemas.haansoft.com/office/presentation/8.0" lang="ru-RU" altLang="en-US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МБОУ г</a:t>
            </a:r>
            <a:r>
              <a:rPr xmlns:mc="http://schemas.openxmlformats.org/markup-compatibility/2006" xmlns:hp="http://schemas.haansoft.com/office/presentation/8.0" lang="en-US" altLang="ru-RU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xmlns:mc="http://schemas.openxmlformats.org/markup-compatibility/2006" xmlns:hp="http://schemas.haansoft.com/office/presentation/8.0" lang="ru-RU" altLang="en-US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Иркутска СОШ №</a:t>
            </a:r>
            <a:r>
              <a:rPr xmlns:mc="http://schemas.openxmlformats.org/markup-compatibility/2006" xmlns:hp="http://schemas.haansoft.com/office/presentation/8.0" lang="en-US" altLang="ru-RU" sz="1800" b="1" mc:Ignorable="hp" hp:hslEmbossed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</a:t>
            </a:r>
            <a:endParaRPr xmlns:mc="http://schemas.openxmlformats.org/markup-compatibility/2006" xmlns:hp="http://schemas.haansoft.com/office/presentation/8.0" lang="en-US" altLang="ru-RU" sz="1800" b="1" mc:Ignorable="hp" hp:hslEmbossed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428736"/>
            <a:ext cx="8072494" cy="1436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xmlns:mc="http://schemas.openxmlformats.org/markup-compatibility/2006" xmlns:hp="http://schemas.haansoft.com/office/presentation/8.0" lang="ru-RU" sz="4400" b="1" spc="50" mc:Ignorable="hp" hp:hslEmbossed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 проектной деятельности в школе</a:t>
            </a:r>
            <a:endParaRPr xmlns:mc="http://schemas.openxmlformats.org/markup-compatibility/2006" xmlns:hp="http://schemas.haansoft.com/office/presentation/8.0" lang="ru-RU" sz="4800" b="1" spc="50" mc:Ignorable="hp" hp:hslEmbossed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 scaled="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>
        <p:cover dir="rd"/>
      </p:transition>
    </mc:Choice>
    <mc:Fallback>
      <p:transition xmlns:mc="http://schemas.openxmlformats.org/markup-compatibility/2006" xmlns:hp="http://schemas.haansoft.com/office/presentation/8.0" mc:Ignorable="hp" hp:hslDur="5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   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ЗАКЛЮЧЕНИЕ</a:t>
            </a:r>
            <a:endParaRPr lang="ru-RU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Закончив свой проект, я могу сказать, что не все из того, что было задумано, получилось, например       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произошло, потому что             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бы я начал работу заново,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бы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следующем году я, может быть, продолжу эту работу для того, чтобы                                                   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думаю, что я решил проблему своего проекта, так как         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проектом показала мне, что (что узнал о себе и о проблеме, над которой работал)   </a:t>
            </a:r>
            <a:r>
              <a:rPr lang="ru-RU" dirty="0"/>
              <a:t>  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415566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Bookman Old Style" panose="02050604050505020204" pitchFamily="18" charset="0"/>
              </a:rPr>
              <a:t>Типология учебных проектов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89797"/>
              </p:ext>
            </p:extLst>
          </p:nvPr>
        </p:nvGraphicFramePr>
        <p:xfrm>
          <a:off x="251520" y="1052736"/>
          <a:ext cx="8568950" cy="567185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13790"/>
                <a:gridCol w="1713790"/>
                <a:gridCol w="1713790"/>
                <a:gridCol w="1713790"/>
                <a:gridCol w="1713790"/>
              </a:tblGrid>
              <a:tr h="50356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проекта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проекта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Проектный продукт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деятельности учащегося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Формируемая компетентность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007126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Практико-ориентированный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практических задач заказчика проекта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пособия, макеты и модели, инструкции, памятки, рекомендации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деятельность в определенной учебно-предметной области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Деятельностная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510689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Исследовательский проект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Доказательство или опровержение какой-либо гипотезы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исследования, оформленный установленным способом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Деятельность, связанная с экспериментированием, логическими мыслительными операциями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Мыслительная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40143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Информационный проект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информации о каком-либо объекте или явлении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Статистические данные, результаты опросов общественного мнения, обобщение высказываний различных авторов по какому-либо вопросу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Деятельность, связанная со сбором, проверкой, ранжированием информации из различных источников; общение с людьми как источниками информации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863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Bookman Old Style" panose="02050604050505020204" pitchFamily="18" charset="0"/>
              </a:rPr>
              <a:t>Типология учебных проектов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750713"/>
              </p:ext>
            </p:extLst>
          </p:nvPr>
        </p:nvGraphicFramePr>
        <p:xfrm>
          <a:off x="251520" y="839436"/>
          <a:ext cx="8784975" cy="598316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проекта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проекта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Проектный продукт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деятельности учащегося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Формируемая компетентность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88232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Творческий проект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интереса публики к проблеме проекта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Литературные произведения, произведения изобразительного или декоративно-прикладного искусства, видеофильмы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Творческая деятельность, связанная с получением обратной связи от публики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проект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социально</a:t>
                      </a:r>
                      <a:r>
                        <a:rPr lang="ru-RU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значимых проблем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Акции,</a:t>
                      </a:r>
                      <a:r>
                        <a:rPr lang="ru-RU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флешмобы</a:t>
                      </a:r>
                      <a:r>
                        <a:rPr lang="ru-RU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трудовые десанты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призванная</a:t>
                      </a:r>
                      <a:r>
                        <a:rPr lang="ru-RU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привлечь внимание к какой-либо социальной проблеме или помочь в её решении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Игровой или ролевой проект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публике опыта участия в решении проблемы проекта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(игра, состязание, викторина, экскурсия и тому подобное )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Деятельность, связанная с групповой коммуникацией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69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554238"/>
              </p:ext>
            </p:extLst>
          </p:nvPr>
        </p:nvGraphicFramePr>
        <p:xfrm>
          <a:off x="179512" y="116631"/>
          <a:ext cx="8856984" cy="669674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428492"/>
                <a:gridCol w="4428492"/>
              </a:tblGrid>
              <a:tr h="257566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Вопрос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Ответ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515135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Почему выбрана эта тема проекта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Проблема проекта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515135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Что надо сделать, чтобы решить данную проблему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Цель проекта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515135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Что ты создашь, чтобы цель была достигнута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Образ проектного продукта (ожидаемый результат)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1030268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Если ты сделаешь такой продукт, достигнешь ли ты цели проекта и будет ли в этом случае решена его проблема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Существует ли необходимая связь между проблемой, целью и проектным продуктом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1030268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Какие шаги ты должен проделать от проблемы проекта до реализации цели проекта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Перечисление основных этапов работы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2318104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Все ли у тебя есть, чтобы проделать эти шаги (информация, оборудование и прочее для проведения исследований, материалы для изготовления продукта, чего не хватает, где это найти, что ты уже умеешь делать и чему придется научиться)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Развернутый план работы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515135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Когда ты будешь осуществлять все необходимое</a:t>
                      </a:r>
                      <a:endParaRPr lang="ru-RU" sz="1600" b="0" i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Индивидуальный график проектной работы</a:t>
                      </a:r>
                      <a:endParaRPr lang="ru-RU" sz="1600" b="0" i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928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  <a:latin typeface="Bookman Old Style" panose="02050604050505020204" pitchFamily="18" charset="0"/>
              </a:rPr>
              <a:t>Паспорт проектной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Консультант(ы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проекта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предмет, в рамках которого проводится работа по проекту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дисциплины, близкие к теме проекта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учащихся, на который рассчитан проект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группы (Ф.И. учащихся, класс)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(реферативный, информационный, исследовательский, творческий, практико-ориентированный, ролевой)</a:t>
            </a:r>
          </a:p>
        </p:txBody>
      </p:sp>
    </p:spTree>
    <p:extLst>
      <p:ext uri="{BB962C8B-B14F-4D97-AF65-F5344CB8AC3E}">
        <p14:creationId xmlns:p14="http://schemas.microsoft.com/office/powerpoint/2010/main" val="238895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Bookman Old Style" panose="02050604050505020204" pitchFamily="18" charset="0"/>
              </a:rPr>
              <a:t>Паспорт проектной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13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9.     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(практическая и педагогическая цели)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10.  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(2-4 задачи, акцент на развивающих задачах!)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   Вопросы проекта (3-4 важнейших проблемных вопроса по теме проекта, на которые необходимо ответить участникам в ходе его выполнения)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   Необходимое оборудование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   Аннотация (актуальность проекта, значимость на уровне школы и социума, личностная ориентация, воспитательный аспект, кратко – содержание)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   Предполагаемые продукты проекта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   Этапы работы над проектом (для каждого этапа указать форму, продолжительность и место работы учащихся, содержание работы, выход этапа)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   Предполагаемое распределение ролей в проектной группе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проектной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папки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861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C00000"/>
                </a:solidFill>
                <a:latin typeface="Bookman Old Style" panose="02050604050505020204" pitchFamily="18" charset="0"/>
              </a:rPr>
              <a:t>Проектная папка </a:t>
            </a:r>
            <a:r>
              <a:rPr lang="ru-RU" sz="32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(</a:t>
            </a:r>
            <a:r>
              <a:rPr lang="ru-RU" sz="3200" dirty="0">
                <a:solidFill>
                  <a:srgbClr val="C00000"/>
                </a:solidFill>
                <a:latin typeface="Bookman Old Style" panose="02050604050505020204" pitchFamily="18" charset="0"/>
              </a:rPr>
              <a:t>портфолио проекта)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проекта и отдельных его этапов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группы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собранная информация по теме проекта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и анализа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идей, гипотез и решений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совещаниях группы, проведенных дискуссиях, «мозговых штурмах»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всех проблем, с которыми приходится сталкиваться проектантам, и способов их преодоления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9.    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Эскизы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чертежи, наброски продукта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презентации (сценарий)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11.  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2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Bookman Old Style" panose="02050604050505020204" pitchFamily="18" charset="0"/>
              </a:rPr>
              <a:t>ВВЕДЕНИЕ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моего проекта      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выбрал эту тему,  потому что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моей работы                                                       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Проектным продуктом будет     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продукт поможет достичь цель проекта, так как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моей работы (указать время выполнения и перечислить все промежуточные этапы) :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темы и уточнение названия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 (где и как искал информацию)                      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продукта (что и как делал)    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письменной части проекта (как это делал) </a:t>
            </a:r>
          </a:p>
        </p:txBody>
      </p:sp>
    </p:spTree>
    <p:extLst>
      <p:ext uri="{BB962C8B-B14F-4D97-AF65-F5344CB8AC3E}">
        <p14:creationId xmlns:p14="http://schemas.microsoft.com/office/powerpoint/2010/main" val="166470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ОСНОВНАЯ</a:t>
            </a:r>
            <a:r>
              <a:rPr lang="ru-RU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ЧАСТЬ</a:t>
            </a:r>
            <a:endParaRPr lang="ru-RU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начал свою работу с того, что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Потом я приступил к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завершил работу тем, что          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работы я столкнулся с такими проблемами  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справиться с возникшими проблемами, я             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отклонился от плана (указать, когда был нарушен график работы)       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моей работы был нарушен, потому что                                                     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работы я принял решение изменить проектный продукт, так как                                               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все же мне удалось достичь цели проекта, потому что </a:t>
            </a:r>
            <a:r>
              <a:rPr lang="ru-RU" dirty="0"/>
              <a:t>     </a:t>
            </a:r>
          </a:p>
        </p:txBody>
      </p:sp>
    </p:spTree>
    <p:extLst>
      <p:ext uri="{BB962C8B-B14F-4D97-AF65-F5344CB8AC3E}">
        <p14:creationId xmlns:p14="http://schemas.microsoft.com/office/powerpoint/2010/main" val="1961655991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768</ep:Words>
  <ep:PresentationFormat>Экран (4:3)</ep:PresentationFormat>
  <ep:Paragraphs>185</ep:Paragraphs>
  <ep:Slides>10</ep:Slides>
  <ep:Notes>0</ep:Notes>
  <ep:TotalTime>0</ep:TotalTime>
  <ep:HiddenSlides>0</ep:HiddenSlides>
  <ep:MMClips>0</ep:MMClips>
  <ep:HeadingPairs>
    <vt:vector size="4" baseType="variant">
      <vt:variant>
        <vt:lpstr>Тема</vt:lpstr>
      </vt:variant>
      <vt:variant>
        <vt:i4>1</vt:i4>
      </vt:variant>
      <vt:variant>
        <vt:lpstr>Заголовок слайда</vt:lpstr>
      </vt:variant>
      <vt:variant>
        <vt:i4>10</vt:i4>
      </vt:variant>
    </vt:vector>
  </ep:HeadingPairs>
  <ep:TitlesOfParts>
    <vt:vector size="11" baseType="lpstr">
      <vt:lpstr>Тема Office</vt:lpstr>
      <vt:lpstr>Слайд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требования к проекту</vt:lpstr>
      <vt:lpstr>Типология учебных проектов</vt:lpstr>
      <vt:lpstr>Типология учебных проектов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2015-11-18T13:40:25.000</dcterms:created>
  <dc:creator>Администратор</dc:creator>
  <cp:lastModifiedBy>НР</cp:lastModifiedBy>
  <dcterms:modified xsi:type="dcterms:W3CDTF">2021-05-05T05:47:26.099</dcterms:modified>
  <cp:revision>266</cp:revision>
  <dc:title>Слайд 1</dc:title>
  <cp:version>0906.0100.01</cp:version>
</cp:coreProperties>
</file>