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68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0340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8617320" y="21337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25891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560340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8617320" y="4106520"/>
            <a:ext cx="287028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2593080" y="624240"/>
            <a:ext cx="8911440" cy="5937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3777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157160" y="41065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258912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157160" y="2133720"/>
            <a:ext cx="43502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2589120" y="4106520"/>
            <a:ext cx="8915040" cy="180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PlaceHolder 28"/>
          <p:cNvSpPr>
            <a:spLocks noGrp="1"/>
          </p:cNvSpPr>
          <p:nvPr>
            <p:ph type="title"/>
          </p:nvPr>
        </p:nvSpPr>
        <p:spPr>
          <a:xfrm>
            <a:off x="2589120" y="2514600"/>
            <a:ext cx="8915040" cy="22626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015FC9-D14D-40B9-9B47-45C9AF383264}" type="datetime">
              <a:rPr b="0" lang="ru-RU" sz="900" spc="-1" strike="noStrike">
                <a:solidFill>
                  <a:srgbClr val="8b8b8b"/>
                </a:solidFill>
                <a:latin typeface="Century Gothic"/>
              </a:rPr>
              <a:t>28.2.21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0" name="CustomShape 31"/>
          <p:cNvSpPr/>
          <p:nvPr/>
        </p:nvSpPr>
        <p:spPr>
          <a:xfrm>
            <a:off x="0" y="4323960"/>
            <a:ext cx="1744200" cy="77832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" name="PlaceHolder 32"/>
          <p:cNvSpPr>
            <a:spLocks noGrp="1"/>
          </p:cNvSpPr>
          <p:nvPr>
            <p:ph type="sldNum"/>
          </p:nvPr>
        </p:nvSpPr>
        <p:spPr>
          <a:xfrm>
            <a:off x="531720" y="452952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392B94-48FA-4DFB-84A6-CB21F2898B16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  <p:sp>
        <p:nvSpPr>
          <p:cNvPr id="32" name="PlaceHolder 3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entury Gothic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70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83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7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98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38A19B-F92C-4E8A-869A-20FF35116ADA}" type="datetime">
              <a:rPr b="0" lang="ru-RU" sz="900" spc="-1" strike="noStrike">
                <a:solidFill>
                  <a:srgbClr val="8b8b8b"/>
                </a:solidFill>
                <a:latin typeface="Century Gothic"/>
              </a:rPr>
              <a:t>28.2.21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99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0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EC3A639-92A4-4317-8FA4-867A85B0A7BC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0" y="228600"/>
            <a:ext cx="2851200" cy="6638400"/>
            <a:chOff x="0" y="228600"/>
            <a:chExt cx="2851200" cy="6638400"/>
          </a:xfrm>
        </p:grpSpPr>
        <p:sp>
          <p:nvSpPr>
            <p:cNvPr id="139" name="CustomShape 2"/>
            <p:cNvSpPr/>
            <p:nvPr/>
          </p:nvSpPr>
          <p:spPr>
            <a:xfrm>
              <a:off x="0" y="2575080"/>
              <a:ext cx="100440" cy="62568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3"/>
            <p:cNvSpPr/>
            <p:nvPr/>
          </p:nvSpPr>
          <p:spPr>
            <a:xfrm>
              <a:off x="128520" y="3156480"/>
              <a:ext cx="646200" cy="232200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807120" y="5447160"/>
              <a:ext cx="609120" cy="141984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59760" y="6503760"/>
              <a:ext cx="171000" cy="36324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100800" y="3201120"/>
              <a:ext cx="821520" cy="332820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22320" y="228600"/>
              <a:ext cx="105840" cy="292752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78120" y="2944080"/>
              <a:ext cx="77760" cy="49356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769680" y="5478840"/>
              <a:ext cx="189720" cy="102456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775440" y="1398960"/>
              <a:ext cx="2075760" cy="404784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11"/>
            <p:cNvSpPr/>
            <p:nvPr/>
          </p:nvSpPr>
          <p:spPr>
            <a:xfrm>
              <a:off x="922680" y="6530040"/>
              <a:ext cx="161640" cy="33696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CustomShape 12"/>
            <p:cNvSpPr/>
            <p:nvPr/>
          </p:nvSpPr>
          <p:spPr>
            <a:xfrm>
              <a:off x="769680" y="5359320"/>
              <a:ext cx="37080" cy="22140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CustomShape 13"/>
            <p:cNvSpPr/>
            <p:nvPr/>
          </p:nvSpPr>
          <p:spPr>
            <a:xfrm>
              <a:off x="849960" y="6244560"/>
              <a:ext cx="238320" cy="62208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" name="Group 14"/>
          <p:cNvGrpSpPr/>
          <p:nvPr/>
        </p:nvGrpSpPr>
        <p:grpSpPr>
          <a:xfrm>
            <a:off x="27360" y="-720"/>
            <a:ext cx="2356200" cy="6853680"/>
            <a:chOff x="27360" y="-720"/>
            <a:chExt cx="2356200" cy="6853680"/>
          </a:xfrm>
        </p:grpSpPr>
        <p:sp>
          <p:nvSpPr>
            <p:cNvPr id="152" name="CustomShape 15"/>
            <p:cNvSpPr/>
            <p:nvPr/>
          </p:nvSpPr>
          <p:spPr>
            <a:xfrm>
              <a:off x="27360" y="-720"/>
              <a:ext cx="493920" cy="440064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CustomShape 16"/>
            <p:cNvSpPr/>
            <p:nvPr/>
          </p:nvSpPr>
          <p:spPr>
            <a:xfrm>
              <a:off x="550440" y="4316400"/>
              <a:ext cx="423000" cy="158040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17"/>
            <p:cNvSpPr/>
            <p:nvPr/>
          </p:nvSpPr>
          <p:spPr>
            <a:xfrm>
              <a:off x="1006200" y="5862600"/>
              <a:ext cx="430560" cy="99036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CustomShape 18"/>
            <p:cNvSpPr/>
            <p:nvPr/>
          </p:nvSpPr>
          <p:spPr>
            <a:xfrm>
              <a:off x="521640" y="4364280"/>
              <a:ext cx="551520" cy="223560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19"/>
            <p:cNvSpPr/>
            <p:nvPr/>
          </p:nvSpPr>
          <p:spPr>
            <a:xfrm>
              <a:off x="468000" y="1289160"/>
              <a:ext cx="173880" cy="302688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0"/>
            <p:cNvSpPr/>
            <p:nvPr/>
          </p:nvSpPr>
          <p:spPr>
            <a:xfrm>
              <a:off x="1111680" y="6571440"/>
              <a:ext cx="133920" cy="28116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21"/>
            <p:cNvSpPr/>
            <p:nvPr/>
          </p:nvSpPr>
          <p:spPr>
            <a:xfrm>
              <a:off x="502560" y="4107600"/>
              <a:ext cx="82080" cy="511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22"/>
            <p:cNvSpPr/>
            <p:nvPr/>
          </p:nvSpPr>
          <p:spPr>
            <a:xfrm>
              <a:off x="973800" y="3145680"/>
              <a:ext cx="1409760" cy="271656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CustomShape 23"/>
            <p:cNvSpPr/>
            <p:nvPr/>
          </p:nvSpPr>
          <p:spPr>
            <a:xfrm>
              <a:off x="1073520" y="6600240"/>
              <a:ext cx="120240" cy="25272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CustomShape 24"/>
            <p:cNvSpPr/>
            <p:nvPr/>
          </p:nvSpPr>
          <p:spPr>
            <a:xfrm>
              <a:off x="973800" y="5897160"/>
              <a:ext cx="137520" cy="67392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CustomShape 25"/>
            <p:cNvSpPr/>
            <p:nvPr/>
          </p:nvSpPr>
          <p:spPr>
            <a:xfrm>
              <a:off x="973800" y="5772600"/>
              <a:ext cx="37800" cy="22752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26"/>
            <p:cNvSpPr/>
            <p:nvPr/>
          </p:nvSpPr>
          <p:spPr>
            <a:xfrm>
              <a:off x="1006200" y="6322680"/>
              <a:ext cx="210240" cy="53028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4" name="CustomShape 27"/>
          <p:cNvSpPr/>
          <p:nvPr/>
        </p:nvSpPr>
        <p:spPr>
          <a:xfrm>
            <a:off x="0" y="0"/>
            <a:ext cx="182520" cy="68576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PlaceHolder 28"/>
          <p:cNvSpPr>
            <a:spLocks noGrp="1"/>
          </p:cNvSpPr>
          <p:nvPr>
            <p:ph type="title"/>
          </p:nvPr>
        </p:nvSpPr>
        <p:spPr>
          <a:xfrm>
            <a:off x="2593080" y="624240"/>
            <a:ext cx="8911440" cy="128052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6" name="PlaceHolder 29"/>
          <p:cNvSpPr>
            <a:spLocks noGrp="1"/>
          </p:cNvSpPr>
          <p:nvPr>
            <p:ph type="body"/>
          </p:nvPr>
        </p:nvSpPr>
        <p:spPr>
          <a:xfrm>
            <a:off x="2589120" y="2133720"/>
            <a:ext cx="8915040" cy="37771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600" spc="-1" strike="noStrike">
                <a:solidFill>
                  <a:srgbClr val="404040"/>
                </a:solidFill>
                <a:latin typeface="Century Gothic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Century Gothic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200" spc="-1" strike="noStrike">
                <a:solidFill>
                  <a:srgbClr val="404040"/>
                </a:solidFill>
                <a:latin typeface="Century Gothic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167" name="PlaceHolder 30"/>
          <p:cNvSpPr>
            <a:spLocks noGrp="1"/>
          </p:cNvSpPr>
          <p:nvPr>
            <p:ph type="dt"/>
          </p:nvPr>
        </p:nvSpPr>
        <p:spPr>
          <a:xfrm>
            <a:off x="10361520" y="6130440"/>
            <a:ext cx="1145880" cy="3700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C3B97C-B5EB-47D3-AD04-C81E9F80D585}" type="datetime">
              <a:rPr b="0" lang="ru-RU" sz="900" spc="-1" strike="noStrike">
                <a:solidFill>
                  <a:srgbClr val="8b8b8b"/>
                </a:solidFill>
                <a:latin typeface="Century Gothic"/>
              </a:rPr>
              <a:t>28.2.21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168" name="PlaceHolder 31"/>
          <p:cNvSpPr>
            <a:spLocks noGrp="1"/>
          </p:cNvSpPr>
          <p:nvPr>
            <p:ph type="ftr"/>
          </p:nvPr>
        </p:nvSpPr>
        <p:spPr>
          <a:xfrm>
            <a:off x="2589120" y="6135840"/>
            <a:ext cx="76197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9" name="CustomShape 32"/>
          <p:cNvSpPr/>
          <p:nvPr/>
        </p:nvSpPr>
        <p:spPr>
          <a:xfrm flipV="1">
            <a:off x="-3960" y="713880"/>
            <a:ext cx="1588320" cy="506880"/>
          </a:xfrm>
          <a:custGeom>
            <a:avLst/>
            <a:gd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33"/>
          <p:cNvSpPr>
            <a:spLocks noGrp="1"/>
          </p:cNvSpPr>
          <p:nvPr>
            <p:ph type="sldNum"/>
          </p:nvPr>
        </p:nvSpPr>
        <p:spPr>
          <a:xfrm>
            <a:off x="531720" y="787680"/>
            <a:ext cx="7794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42E6877-437C-4B11-86B9-82D1BC5E9F0D}" type="slidenum">
              <a:rPr b="0" lang="ru-RU" sz="2000" spc="-1" strike="noStrike">
                <a:solidFill>
                  <a:srgbClr val="feffff"/>
                </a:solidFill>
                <a:latin typeface="Century Gothic"/>
              </a:rPr>
              <a:t>&lt;номер&gt;</a:t>
            </a:fld>
            <a:endParaRPr b="0" lang="ru-RU" sz="2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453680" y="920160"/>
            <a:ext cx="10636920" cy="2262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2000"/>
          </a:bodyPr>
          <a:p>
            <a:pPr algn="ctr">
              <a:lnSpc>
                <a:spcPct val="100000"/>
              </a:lnSpc>
            </a:pPr>
            <a:r>
              <a:rPr b="0" lang="ru-RU" sz="5400" spc="-1" strike="noStrike">
                <a:solidFill>
                  <a:srgbClr val="262626"/>
                </a:solidFill>
                <a:latin typeface="Monotype Corsiva"/>
              </a:rPr>
              <a:t>Инновационные приёмы, обеспечивающие повышение эффективности улучшения качества образования</a:t>
            </a:r>
            <a:endParaRPr b="0" lang="ru-RU" sz="54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368360" y="367200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i="1" lang="ru-RU" sz="2000" spc="-1" strike="noStrike">
                <a:solidFill>
                  <a:srgbClr val="595959"/>
                </a:solidFill>
                <a:latin typeface="Century Gothic"/>
              </a:rPr>
              <a:t>Конспект логопедического занятия на тему «Суффиксальный способ образования слов»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i="1" lang="ru-RU" sz="2000" spc="-1" strike="noStrike">
                <a:solidFill>
                  <a:srgbClr val="595959"/>
                </a:solidFill>
                <a:latin typeface="Century Gothic"/>
              </a:rPr>
              <a:t>3 класс ЗПР(задержка психического развития)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ru-RU" sz="2000" spc="-1" strike="noStrike">
              <a:latin typeface="Arial"/>
            </a:endParaRPr>
          </a:p>
        </p:txBody>
      </p:sp>
      <p:pic>
        <p:nvPicPr>
          <p:cNvPr id="209" name="Рисунок 3" descr=""/>
          <p:cNvPicPr/>
          <p:nvPr/>
        </p:nvPicPr>
        <p:blipFill>
          <a:blip r:embed="rId1"/>
          <a:stretch/>
        </p:blipFill>
        <p:spPr>
          <a:xfrm>
            <a:off x="9648000" y="4172040"/>
            <a:ext cx="2473560" cy="2611080"/>
          </a:xfrm>
          <a:prstGeom prst="rect">
            <a:avLst/>
          </a:prstGeom>
          <a:ln>
            <a:noFill/>
          </a:ln>
        </p:spPr>
      </p:pic>
      <p:sp>
        <p:nvSpPr>
          <p:cNvPr id="210" name="TextShape 3"/>
          <p:cNvSpPr txBox="1"/>
          <p:nvPr/>
        </p:nvSpPr>
        <p:spPr>
          <a:xfrm>
            <a:off x="5472000" y="6192000"/>
            <a:ext cx="3816000" cy="432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r>
              <a:rPr b="0" lang="ru-RU" sz="1500" spc="-1" strike="noStrike">
                <a:solidFill>
                  <a:srgbClr val="000000"/>
                </a:solidFill>
                <a:latin typeface="Century Gothic"/>
              </a:rPr>
              <a:t>Учитель-логопед   Наговицына Н.А.</a:t>
            </a:r>
            <a:endParaRPr b="0" lang="ru-RU" sz="15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504000" y="-144000"/>
            <a:ext cx="6840000" cy="36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                 </a:t>
            </a:r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КИНЕЗИОЛОГИЧЕСКИЕ УПРАЖНЕНИЯ.</a:t>
            </a:r>
            <a:br/>
            <a:br/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                                   «НОС, УШКО».</a:t>
            </a:r>
            <a:br/>
            <a:br/>
            <a:r>
              <a:rPr b="0" lang="ru-RU" sz="1800" spc="-1" strike="noStrike">
                <a:solidFill>
                  <a:srgbClr val="000000"/>
                </a:solidFill>
                <a:latin typeface="Century Gothic"/>
              </a:rPr>
              <a:t>Активируют  различные отделы коры больших полушарий, способствуют развитию способностей, полушария обмениваются информацией, происходит синхронизация их работы.</a:t>
            </a:r>
            <a:endParaRPr b="0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7776000" y="0"/>
            <a:ext cx="4408560" cy="460800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 rot="16138200">
            <a:off x="1866240" y="2314440"/>
            <a:ext cx="3656160" cy="4875480"/>
          </a:xfrm>
          <a:prstGeom prst="rect">
            <a:avLst/>
          </a:prstGeom>
          <a:ln>
            <a:noFill/>
          </a:ln>
        </p:spPr>
      </p:pic>
      <p:sp>
        <p:nvSpPr>
          <p:cNvPr id="237" name="TextShape 2"/>
          <p:cNvSpPr txBox="1"/>
          <p:nvPr/>
        </p:nvSpPr>
        <p:spPr>
          <a:xfrm>
            <a:off x="6984000" y="5112000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8000"/>
          </a:bodyPr>
          <a:p>
            <a:r>
              <a:rPr b="0" lang="ru-RU" sz="3600" spc="-1" strike="noStrike">
                <a:solidFill>
                  <a:srgbClr val="000000"/>
                </a:solidFill>
                <a:latin typeface="Century Gothic"/>
              </a:rPr>
              <a:t>ДИНАМИЧЕСКАЯ ПАУЗА</a:t>
            </a:r>
            <a:br/>
            <a:br/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504000" y="2952000"/>
            <a:ext cx="432000" cy="3744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9000"/>
          </a:bodyPr>
          <a:p>
            <a:br/>
            <a:r>
              <a:rPr b="1" lang="ru-RU" sz="3600" spc="-1" strike="noStrike">
                <a:solidFill>
                  <a:srgbClr val="000000"/>
                </a:solidFill>
                <a:latin typeface="Century Gothic"/>
              </a:rPr>
              <a:t>ЗАГАДКИ</a:t>
            </a:r>
            <a:br/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20000" y="-200520"/>
            <a:ext cx="6768000" cy="178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С ПОМОЩЬЮ «ВОЛШЕБНОГО ПЕСКА» </a:t>
            </a:r>
            <a:br/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(ПЕСОК С ПОДСВЕТКОЙ) ДАННЫЙ МАТЕРИАЛ ЗАКРЕПЛЯЕТСЯ ЛЕГЧЕ.</a:t>
            </a:r>
            <a:endParaRPr b="1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7488000" y="72000"/>
            <a:ext cx="4680000" cy="3510000"/>
          </a:xfrm>
          <a:prstGeom prst="rect">
            <a:avLst/>
          </a:prstGeom>
          <a:ln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7488000" y="3570480"/>
            <a:ext cx="4704120" cy="3316680"/>
          </a:xfrm>
          <a:prstGeom prst="rect">
            <a:avLst/>
          </a:prstGeom>
          <a:ln>
            <a:noFill/>
          </a:ln>
        </p:spPr>
      </p:pic>
      <p:pic>
        <p:nvPicPr>
          <p:cNvPr id="242" name="" descr=""/>
          <p:cNvPicPr/>
          <p:nvPr/>
        </p:nvPicPr>
        <p:blipFill>
          <a:blip r:embed="rId3"/>
          <a:stretch/>
        </p:blipFill>
        <p:spPr>
          <a:xfrm>
            <a:off x="206280" y="1728000"/>
            <a:ext cx="7281720" cy="513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776560" y="100800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ru-RU" sz="2800" spc="-1" strike="noStrike">
                <a:solidFill>
                  <a:srgbClr val="00a933"/>
                </a:solidFill>
                <a:latin typeface="Century Gothic"/>
              </a:rPr>
              <a:t>           </a:t>
            </a:r>
            <a:r>
              <a:rPr b="1" lang="ru-RU" sz="2800" spc="-1" strike="noStrike">
                <a:solidFill>
                  <a:srgbClr val="00a933"/>
                </a:solidFill>
                <a:latin typeface="Century Gothic"/>
              </a:rPr>
              <a:t>Правильный ответ </a:t>
            </a:r>
            <a:endParaRPr b="1" lang="ru-RU" sz="2800" spc="-1" strike="noStrike">
              <a:solidFill>
                <a:srgbClr val="00a933"/>
              </a:solidFill>
              <a:latin typeface="Century Gothic"/>
            </a:endParaRPr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6120000" y="2664000"/>
            <a:ext cx="6048000" cy="419364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144000" y="0"/>
            <a:ext cx="5904000" cy="4536000"/>
          </a:xfrm>
          <a:prstGeom prst="rect">
            <a:avLst/>
          </a:prstGeom>
          <a:ln>
            <a:noFill/>
          </a:ln>
        </p:spPr>
      </p:pic>
      <p:sp>
        <p:nvSpPr>
          <p:cNvPr id="246" name="TextShape 2"/>
          <p:cNvSpPr txBox="1"/>
          <p:nvPr/>
        </p:nvSpPr>
        <p:spPr>
          <a:xfrm>
            <a:off x="1584000" y="512748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ru-RU" sz="2800" spc="-1" strike="noStrike">
                <a:solidFill>
                  <a:srgbClr val="ff0000"/>
                </a:solidFill>
                <a:latin typeface="Century Gothic"/>
              </a:rPr>
              <a:t>Неправильный ответ   </a:t>
            </a:r>
            <a:endParaRPr b="1" lang="ru-RU" sz="2800" spc="-1" strike="noStrike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47" name="Line 3"/>
          <p:cNvSpPr/>
          <p:nvPr/>
        </p:nvSpPr>
        <p:spPr>
          <a:xfrm flipH="1">
            <a:off x="6840000" y="792000"/>
            <a:ext cx="3888000" cy="0"/>
          </a:xfrm>
          <a:prstGeom prst="line">
            <a:avLst/>
          </a:prstGeom>
          <a:ln>
            <a:solidFill>
              <a:srgbClr val="00a933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Line 4"/>
          <p:cNvSpPr/>
          <p:nvPr/>
        </p:nvSpPr>
        <p:spPr>
          <a:xfrm>
            <a:off x="1512000" y="5040000"/>
            <a:ext cx="3888000" cy="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792000" y="5472000"/>
            <a:ext cx="6696000" cy="936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1800" spc="-1" strike="noStrike">
                <a:solidFill>
                  <a:srgbClr val="000000"/>
                </a:solidFill>
                <a:latin typeface="Century Gothic"/>
              </a:rPr>
              <a:t>Упражнения «грамотных» стоп ( с горохом) для массажа ног и закрепления материала. </a:t>
            </a:r>
            <a:endParaRPr b="1" lang="ru-RU" sz="18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50" name="" descr=""/>
          <p:cNvPicPr/>
          <p:nvPr/>
        </p:nvPicPr>
        <p:blipFill>
          <a:blip r:embed="rId1">
            <a:lum bright="-7000"/>
          </a:blip>
          <a:stretch/>
        </p:blipFill>
        <p:spPr>
          <a:xfrm>
            <a:off x="216000" y="54000"/>
            <a:ext cx="7776000" cy="513000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251" name="" descr=""/>
          <p:cNvPicPr/>
          <p:nvPr/>
        </p:nvPicPr>
        <p:blipFill>
          <a:blip r:embed="rId2"/>
          <a:stretch/>
        </p:blipFill>
        <p:spPr>
          <a:xfrm>
            <a:off x="8064000" y="53640"/>
            <a:ext cx="4104000" cy="674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960560" y="768240"/>
            <a:ext cx="8911440" cy="4487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ru-RU" sz="4000" spc="-1" strike="noStrike">
                <a:solidFill>
                  <a:srgbClr val="000000"/>
                </a:solidFill>
                <a:latin typeface="Century Gothic"/>
              </a:rPr>
              <a:t>Итог занятия.</a:t>
            </a:r>
            <a:br/>
            <a:br/>
            <a:r>
              <a:rPr b="0" i="1" lang="ru-RU" sz="4000" spc="-1" strike="noStrike">
                <a:solidFill>
                  <a:srgbClr val="000000"/>
                </a:solidFill>
                <a:latin typeface="Century Gothic"/>
              </a:rPr>
              <a:t>Чем занимались на занятии?</a:t>
            </a:r>
            <a:br/>
            <a:br/>
            <a:r>
              <a:rPr b="0" i="1" lang="ru-RU" sz="4000" spc="-1" strike="noStrike">
                <a:solidFill>
                  <a:srgbClr val="000000"/>
                </a:solidFill>
                <a:latin typeface="Century Gothic"/>
              </a:rPr>
              <a:t>Чему научились?</a:t>
            </a:r>
            <a:endParaRPr b="0" lang="ru-RU" sz="4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    </a:t>
            </a:r>
            <a:r>
              <a:rPr b="0" lang="ru-RU" sz="3600" spc="-1" strike="noStrike">
                <a:solidFill>
                  <a:srgbClr val="262626"/>
                </a:solidFill>
                <a:latin typeface="Century Gothic"/>
              </a:rPr>
              <a:t>Полученные результаты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212" name="Table 2"/>
          <p:cNvGraphicFramePr/>
          <p:nvPr/>
        </p:nvGraphicFramePr>
        <p:xfrm>
          <a:off x="1825920" y="1551960"/>
          <a:ext cx="8914680" cy="4637880"/>
        </p:xfrm>
        <a:graphic>
          <a:graphicData uri="http://schemas.openxmlformats.org/drawingml/2006/table">
            <a:tbl>
              <a:tblPr/>
              <a:tblGrid>
                <a:gridCol w="4457520"/>
                <a:gridCol w="4457520"/>
              </a:tblGrid>
              <a:tr h="64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тема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Результаты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a53010"/>
                    </a:solidFill>
                  </a:tcPr>
                </a:tc>
              </a:tr>
              <a:tr h="20638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Суффикс-значимая часть слова.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Суффиксальный способ образования слов.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Материал усвоен.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643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  <a:tr h="643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cdcc"/>
                    </a:solidFill>
                  </a:tcPr>
                </a:tc>
              </a:tr>
              <a:tr h="644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0e7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308240" y="-144000"/>
            <a:ext cx="5675760" cy="933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8000"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Monotype Corsiva"/>
              </a:rPr>
              <a:t>                                   </a:t>
            </a:r>
            <a:r>
              <a:rPr b="0" lang="ru-RU" sz="3600" spc="-1" strike="noStrike">
                <a:solidFill>
                  <a:srgbClr val="262626"/>
                </a:solidFill>
                <a:latin typeface="Monotype Corsiva"/>
              </a:rPr>
              <a:t>Артикуляционные варежки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440000" y="876240"/>
            <a:ext cx="8856000" cy="409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Monotype Corsiva"/>
              </a:rPr>
              <a:t>Артикуляционные упражнения способствуют укреплению мышц речевого аппарата, формируют правильные движения артикуляционных органов, улучшают дикцию.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262626"/>
                </a:solidFill>
                <a:latin typeface="Monotype Corsiva"/>
              </a:rPr>
              <a:t>Комплекс упражнений на артикуляцию</a:t>
            </a:r>
            <a:endParaRPr b="0" lang="ru-RU" sz="2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Лопатка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Качели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Часики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Киска сердится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Грибочек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Мясорубка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Цокание лошадки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Фыркание лошадки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Индюк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Орешек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И-У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400" spc="-1" strike="noStrike">
                <a:solidFill>
                  <a:srgbClr val="404040"/>
                </a:solidFill>
                <a:latin typeface="Century Gothic"/>
              </a:rPr>
              <a:t>И др. В зависимости от темы занятия</a:t>
            </a: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4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1224000" y="72000"/>
            <a:ext cx="10224000" cy="43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262626"/>
                </a:solidFill>
                <a:latin typeface="Monotype Corsiva"/>
              </a:rPr>
              <a:t>Память, сенсорная моторика и речевое дыхание</a:t>
            </a:r>
            <a:endParaRPr b="0" lang="ru-RU" sz="32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16" name="Рисунок 3" descr=""/>
          <p:cNvPicPr/>
          <p:nvPr/>
        </p:nvPicPr>
        <p:blipFill>
          <a:blip r:embed="rId1"/>
          <a:srcRect l="16406" t="0" r="17022" b="0"/>
          <a:stretch/>
        </p:blipFill>
        <p:spPr>
          <a:xfrm>
            <a:off x="216000" y="4032000"/>
            <a:ext cx="6480000" cy="277704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4" descr=""/>
          <p:cNvPicPr/>
          <p:nvPr/>
        </p:nvPicPr>
        <p:blipFill>
          <a:blip r:embed="rId2"/>
          <a:srcRect l="25389" t="0" r="30516" b="0"/>
          <a:stretch/>
        </p:blipFill>
        <p:spPr>
          <a:xfrm>
            <a:off x="7992000" y="1073880"/>
            <a:ext cx="4176000" cy="5784120"/>
          </a:xfrm>
          <a:prstGeom prst="rect">
            <a:avLst/>
          </a:prstGeom>
          <a:ln>
            <a:noFill/>
          </a:ln>
        </p:spPr>
      </p:pic>
      <p:sp>
        <p:nvSpPr>
          <p:cNvPr id="218" name="TextShape 2"/>
          <p:cNvSpPr txBox="1"/>
          <p:nvPr/>
        </p:nvSpPr>
        <p:spPr>
          <a:xfrm>
            <a:off x="1197360" y="84168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             </a:t>
            </a:r>
            <a:r>
              <a:rPr b="1" lang="ru-RU" sz="1800" spc="-1" strike="noStrike">
                <a:solidFill>
                  <a:srgbClr val="404040"/>
                </a:solidFill>
                <a:latin typeface="Century Gothic"/>
              </a:rPr>
              <a:t>Массаж шишками 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Чей, чей, чей – течет чистенький ручей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Чья, чья, чья – не пей воду из ручья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Чей, чей, чей – пустил лодочку в ручей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Чью, чью, чью – плывет лодка по ручью (шея)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3010"/>
              </a:buClr>
              <a:buFont typeface="Wingdings 3" charset="2"/>
              <a:buChar char=""/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Дыхательная гимнастика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Снежинки – дуем на снежинки и развиваем речевое дыхание.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728000" y="80748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ВЫПОЛНЕНИЕ  ЗАДАНИЙ ДЕТЬМИ С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ШИШКАМИ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И С СНЕЖИНКАМИ.</a:t>
            </a:r>
            <a:endParaRPr b="1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" descr=""/>
          <p:cNvPicPr/>
          <p:nvPr/>
        </p:nvPicPr>
        <p:blipFill>
          <a:blip r:embed="rId1"/>
          <a:stretch/>
        </p:blipFill>
        <p:spPr>
          <a:xfrm>
            <a:off x="216000" y="2592000"/>
            <a:ext cx="5616000" cy="4176000"/>
          </a:xfrm>
          <a:prstGeom prst="rect">
            <a:avLst/>
          </a:prstGeom>
          <a:ln>
            <a:noFill/>
          </a:ln>
        </p:spPr>
      </p:pic>
      <p:pic>
        <p:nvPicPr>
          <p:cNvPr id="221" name="" descr=""/>
          <p:cNvPicPr/>
          <p:nvPr/>
        </p:nvPicPr>
        <p:blipFill>
          <a:blip r:embed="rId2"/>
          <a:stretch/>
        </p:blipFill>
        <p:spPr>
          <a:xfrm>
            <a:off x="6120000" y="2592000"/>
            <a:ext cx="5949360" cy="41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2593080" y="624240"/>
            <a:ext cx="8911440" cy="128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Monotype Corsiva"/>
              </a:rPr>
              <a:t>Пальчиковая гимнастика</a:t>
            </a:r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23" name="Рисунок 3" descr=""/>
          <p:cNvPicPr/>
          <p:nvPr/>
        </p:nvPicPr>
        <p:blipFill>
          <a:blip r:embed="rId1"/>
          <a:srcRect l="0" t="29707" r="0" b="13493"/>
          <a:stretch/>
        </p:blipFill>
        <p:spPr>
          <a:xfrm>
            <a:off x="6986880" y="3041280"/>
            <a:ext cx="4817880" cy="3678480"/>
          </a:xfrm>
          <a:prstGeom prst="rect">
            <a:avLst/>
          </a:prstGeom>
          <a:ln>
            <a:noFill/>
          </a:ln>
        </p:spPr>
      </p:pic>
      <p:sp>
        <p:nvSpPr>
          <p:cNvPr id="224" name="TextShape 2"/>
          <p:cNvSpPr txBox="1"/>
          <p:nvPr/>
        </p:nvSpPr>
        <p:spPr>
          <a:xfrm>
            <a:off x="877680" y="1512360"/>
            <a:ext cx="7826760" cy="422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Дети здороваются с куклами на пальцах и дают каждой кукле имя.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Дети называют названия всех пальцев и показывают их.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Century Gothic"/>
              </a:rPr>
              <a:t>Логопед читает стишок. В последствие дети говорят какое действие выполнял их пальчик.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Пальчик, пальчик, где ты был?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Этот пальчик воду пил,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Это все дрова рубил, 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Этот на базар ходил,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Этот кашу варил,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i="1" lang="ru-RU" sz="1800" spc="-1" strike="noStrike">
                <a:solidFill>
                  <a:srgbClr val="404040"/>
                </a:solidFill>
                <a:latin typeface="Century Gothic"/>
              </a:rPr>
              <a:t>Этот кур кормил.</a:t>
            </a: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524960" y="1584000"/>
            <a:ext cx="8915040" cy="3777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4400" spc="-1" strike="noStrike">
                <a:solidFill>
                  <a:srgbClr val="404040"/>
                </a:solidFill>
                <a:latin typeface="Century Gothic"/>
              </a:rPr>
              <a:t>[cт*икол*щ*ик]     [гарман*ист]</a:t>
            </a:r>
            <a:endParaRPr b="0" lang="ru-RU" sz="4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4400" spc="-1" strike="noStrike">
                <a:solidFill>
                  <a:srgbClr val="404040"/>
                </a:solidFill>
                <a:latin typeface="Century Gothic"/>
              </a:rPr>
              <a:t>[уч*итил*]            [грущ*ик]</a:t>
            </a:r>
            <a:endParaRPr b="0" lang="ru-RU" sz="4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4400" spc="-1" strike="noStrike">
                <a:solidFill>
                  <a:srgbClr val="404040"/>
                </a:solidFill>
                <a:latin typeface="Century Gothic"/>
              </a:rPr>
              <a:t>[в*ит*ир*инар]     [п*экар*]</a:t>
            </a:r>
            <a:endParaRPr b="0" lang="ru-RU" sz="4400" spc="-1" strike="noStrike">
              <a:solidFill>
                <a:srgbClr val="404040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ru-RU" sz="4400" spc="-1" strike="noStrike">
                <a:solidFill>
                  <a:srgbClr val="404040"/>
                </a:solidFill>
                <a:latin typeface="Century Gothic"/>
              </a:rPr>
              <a:t>[васп*итат*ил*]     [машын*ист]</a:t>
            </a:r>
            <a:endParaRPr b="0" lang="ru-RU" sz="4400" spc="-1" strike="noStrike">
              <a:solidFill>
                <a:srgbClr val="404040"/>
              </a:solidFill>
              <a:latin typeface="Century Gothic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016000" y="144000"/>
            <a:ext cx="8208000" cy="2160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Monotype Corsiva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b="1" lang="ru-RU" sz="53429" spc="-1" strike="noStrike">
                <a:solidFill>
                  <a:srgbClr val="262626"/>
                </a:solidFill>
                <a:latin typeface="Monotype Corsiva"/>
              </a:rPr>
              <a:t>Задания </a:t>
            </a:r>
            <a:r>
              <a:rPr b="1" lang="ru-RU" sz="50300" spc="-1" strike="noStrike">
                <a:solidFill>
                  <a:srgbClr val="262626"/>
                </a:solidFill>
                <a:latin typeface="Monotype Corsiva"/>
              </a:rPr>
              <a:t>н</a:t>
            </a:r>
            <a:r>
              <a:rPr b="1" lang="ru-RU" sz="53429" spc="-1" strike="noStrike">
                <a:solidFill>
                  <a:srgbClr val="262626"/>
                </a:solidFill>
                <a:latin typeface="Monotype Corsiva"/>
              </a:rPr>
              <a:t>а доске:</a:t>
            </a:r>
            <a:br/>
            <a:r>
              <a:rPr b="1" lang="ru-RU" sz="53429" spc="-1" strike="noStrike">
                <a:solidFill>
                  <a:srgbClr val="262626"/>
                </a:solidFill>
                <a:latin typeface="Monotype Corsiva"/>
              </a:rPr>
              <a:t>- </a:t>
            </a:r>
            <a:r>
              <a:rPr b="1" lang="ru-RU" sz="52370" spc="-1" strike="noStrike">
                <a:solidFill>
                  <a:srgbClr val="262626"/>
                </a:solidFill>
                <a:latin typeface="Monotype Corsiva"/>
              </a:rPr>
              <a:t>П</a:t>
            </a:r>
            <a:r>
              <a:rPr b="0" lang="ru-RU" sz="52370" spc="-1" strike="noStrike">
                <a:solidFill>
                  <a:srgbClr val="262626"/>
                </a:solidFill>
                <a:latin typeface="Monotype Corsiva"/>
              </a:rPr>
              <a:t>рочитать транскрипцию слов </a:t>
            </a:r>
            <a:br/>
            <a:br/>
            <a:endParaRPr b="0" lang="ru-RU" sz="5237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1872000" y="1152000"/>
            <a:ext cx="8856000" cy="1008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262626"/>
                </a:solidFill>
                <a:latin typeface="Monotype Corsiva"/>
              </a:rPr>
              <a:t>                   </a:t>
            </a:r>
            <a:br/>
            <a:br/>
            <a:r>
              <a:rPr b="1" lang="ru-RU" sz="99990" spc="-1" strike="noStrike">
                <a:solidFill>
                  <a:srgbClr val="262626"/>
                </a:solidFill>
                <a:latin typeface="Monotype Corsiva"/>
              </a:rPr>
              <a:t>Цель:развитие фонематического слуха. Развитие мыслительных операций.</a:t>
            </a:r>
            <a:endParaRPr b="0" lang="ru-RU" sz="9999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792000" y="1440000"/>
            <a:ext cx="4896000" cy="1368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8000"/>
          </a:bodyPr>
          <a:p>
            <a:r>
              <a:rPr b="0" lang="ru-RU" sz="3600" spc="-1" strike="noStrike">
                <a:solidFill>
                  <a:srgbClr val="000000"/>
                </a:solidFill>
                <a:latin typeface="Century Gothic"/>
              </a:rPr>
              <a:t>-  Соберите слово из букв и слогов;</a:t>
            </a:r>
            <a:br/>
            <a:br/>
            <a:endParaRPr b="0" lang="ru-RU" sz="36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720000" y="2448000"/>
            <a:ext cx="4752000" cy="158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br/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- С помощью цифр прочитайте слово;</a:t>
            </a:r>
            <a:br/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6175080" y="72000"/>
            <a:ext cx="6017040" cy="6786000"/>
          </a:xfrm>
          <a:prstGeom prst="rect">
            <a:avLst/>
          </a:prstGeom>
          <a:ln>
            <a:noFill/>
          </a:ln>
        </p:spPr>
      </p:pic>
      <p:sp>
        <p:nvSpPr>
          <p:cNvPr id="231" name="TextShape 3"/>
          <p:cNvSpPr txBox="1"/>
          <p:nvPr/>
        </p:nvSpPr>
        <p:spPr>
          <a:xfrm>
            <a:off x="720000" y="4032000"/>
            <a:ext cx="4752000" cy="158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br/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- Словообразование новых слов с помощью суффиксов;</a:t>
            </a:r>
            <a:br/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576000" y="0"/>
            <a:ext cx="3744000" cy="657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r>
              <a:rPr b="0" lang="ru-RU" sz="2400" spc="-1" strike="noStrike">
                <a:solidFill>
                  <a:srgbClr val="000000"/>
                </a:solidFill>
                <a:latin typeface="Century Gothic"/>
              </a:rPr>
              <a:t>Задания с доски  выполняются самостоятельно детьми на отдельных листочках</a:t>
            </a:r>
            <a:endParaRPr b="0" lang="ru-RU" sz="2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4464000" y="72000"/>
            <a:ext cx="7704000" cy="678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344</TotalTime>
  <Application>LibreOffice/6.3.4.2$Windows_x86 LibreOffice_project/60da17e045e08f1793c57c00ba83cdfce946d0aa</Application>
  <Words>287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2021-02-15T13:39:24Z</dcterms:created>
  <dc:creator>Наталия Андреевна Наговицина</dc:creator>
  <dc:description/>
  <dc:language>ru-RU</dc:language>
  <cp:lastModifiedBy/>
  <dcterms:modified xsi:type="dcterms:W3CDTF">2021-02-28T17:47:17Z</dcterms:modified>
  <cp:revision>37</cp:revision>
  <dc:subject/>
  <dc:title>Внедрение новшества, обеспечивающие повышение эффективности улучшения качества образования.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