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84" r:id="rId17"/>
    <p:sldId id="283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342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9341" y="1484784"/>
            <a:ext cx="7838688" cy="1440160"/>
          </a:xfr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Нейробика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– ключ к развитию способностей ребенка и профилактика мыслительной деятельности у взрослых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293096"/>
            <a:ext cx="4273312" cy="1752600"/>
          </a:xfr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Подготовила:</a:t>
            </a:r>
            <a:endParaRPr lang="ru-RU" i="1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Тамаразова </a:t>
            </a:r>
            <a:r>
              <a:rPr lang="ru-RU" i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Ю.Н</a:t>
            </a:r>
            <a:r>
              <a:rPr lang="ru-RU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., учитель-дефектолог </a:t>
            </a:r>
            <a:r>
              <a:rPr lang="ru-RU" i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МАДОУ «Детский сад «Ручеек»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3312368" cy="324095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8064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637155" algn="ctr"/>
                <a:tab pos="5274310" algn="r"/>
                <a:tab pos="5274310" algn="r"/>
              </a:tabLst>
            </a:pP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межведомственный междисциплинарный  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spcAft>
                <a:spcPts val="0"/>
              </a:spcAft>
              <a:tabLst>
                <a:tab pos="2637155" algn="ctr"/>
                <a:tab pos="5274310" algn="r"/>
                <a:tab pos="5274310" algn="r"/>
              </a:tabLst>
            </a:pP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психолого-медико-педагогический консилиум  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spcAft>
                <a:spcPts val="0"/>
              </a:spcAft>
              <a:tabLst>
                <a:tab pos="2637155" algn="ctr"/>
                <a:tab pos="5274310" algn="r"/>
                <a:tab pos="5274310" algn="r"/>
              </a:tabLst>
            </a:pP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</a:t>
            </a:r>
            <a:r>
              <a:rPr lang="ru-RU" b="1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Логопсихология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. Онтогенез </a:t>
            </a:r>
            <a:r>
              <a:rPr lang="ru-RU" b="1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психоречевой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деятельности»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6217515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</a:t>
            </a:r>
            <a:r>
              <a:rPr lang="ru-RU" sz="16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 Новый Уренгой, 2021</a:t>
            </a:r>
            <a:endParaRPr lang="ru-RU" sz="16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89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0627"/>
            <a:ext cx="8136045" cy="6636746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«Кулачки – ладошки»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3" y="586462"/>
            <a:ext cx="4905375" cy="169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47455" y="681951"/>
            <a:ext cx="2808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Ладони лежат на столе, тыльной стороной вверх, ритмично сжимаем ладони в кулаки, разжимаем (ладони), сжимаем, </a:t>
            </a:r>
            <a:r>
              <a:rPr lang="ru-RU" sz="2000" dirty="0" smtClean="0">
                <a:latin typeface="Bookman Old Style" pitchFamily="18" charset="0"/>
              </a:rPr>
              <a:t>разжимаем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2815" y="2420888"/>
            <a:ext cx="51273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«Кулачки – ладошки в воздухе» </a:t>
            </a:r>
          </a:p>
          <a:p>
            <a:r>
              <a:rPr lang="ru-RU" sz="2000" dirty="0">
                <a:latin typeface="Bookman Old Style" pitchFamily="18" charset="0"/>
              </a:rPr>
              <a:t>Упражнение по типу предыдущего, но обе руки расположены вертикально и движения происходят- удерживая руки на </a:t>
            </a:r>
            <a:r>
              <a:rPr lang="ru-RU" sz="2000" dirty="0" smtClean="0">
                <a:latin typeface="Bookman Old Style" pitchFamily="18" charset="0"/>
              </a:rPr>
              <a:t>весу 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5085" y="4123914"/>
            <a:ext cx="3578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«Кастрюлька – крышечка»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55" y="4286347"/>
            <a:ext cx="2663253" cy="2162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35085" y="4524024"/>
            <a:ext cx="48587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Одна рука в кулаке вертикально («кастрюлька»), другая - «крышечка» - ложится на кастрюльку, поменяйте положение рук с «точностью до наоборот». Действия четкие, ритмичные, доводим до </a:t>
            </a:r>
            <a:r>
              <a:rPr lang="ru-RU" sz="2000" dirty="0" smtClean="0">
                <a:latin typeface="Bookman Old Style" pitchFamily="18" charset="0"/>
              </a:rPr>
              <a:t>автоматизма</a:t>
            </a:r>
            <a:endParaRPr lang="ru-RU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60648"/>
            <a:ext cx="7920880" cy="6192688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82296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Лайк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кольцо» </a:t>
            </a:r>
          </a:p>
          <a:p>
            <a:pPr marL="82296" indent="0">
              <a:buNone/>
            </a:pPr>
            <a:r>
              <a:rPr lang="ru-RU" sz="1800" dirty="0">
                <a:latin typeface="Bookman Old Style" pitchFamily="18" charset="0"/>
              </a:rPr>
              <a:t>Одна рука – в кулаке, большой </a:t>
            </a:r>
            <a:r>
              <a:rPr lang="ru-RU" sz="1800" dirty="0" smtClean="0">
                <a:latin typeface="Bookman Old Style" pitchFamily="18" charset="0"/>
              </a:rPr>
              <a:t>палец </a:t>
            </a: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вверх </a:t>
            </a:r>
            <a:r>
              <a:rPr lang="ru-RU" sz="1800" dirty="0">
                <a:latin typeface="Bookman Old Style" pitchFamily="18" charset="0"/>
              </a:rPr>
              <a:t>(</a:t>
            </a:r>
            <a:r>
              <a:rPr lang="ru-RU" sz="1800" dirty="0" err="1">
                <a:latin typeface="Bookman Old Style" pitchFamily="18" charset="0"/>
              </a:rPr>
              <a:t>лайк</a:t>
            </a:r>
            <a:r>
              <a:rPr lang="ru-RU" sz="1800" dirty="0">
                <a:latin typeface="Bookman Old Style" pitchFamily="18" charset="0"/>
              </a:rPr>
              <a:t>), вторая рука- кольцо </a:t>
            </a:r>
            <a:r>
              <a:rPr lang="ru-RU" sz="1800" dirty="0" smtClean="0">
                <a:latin typeface="Bookman Old Style" pitchFamily="18" charset="0"/>
              </a:rPr>
              <a:t>из </a:t>
            </a: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большого </a:t>
            </a:r>
            <a:r>
              <a:rPr lang="ru-RU" sz="1800" dirty="0">
                <a:latin typeface="Bookman Old Style" pitchFamily="18" charset="0"/>
              </a:rPr>
              <a:t>и указательного пальца, </a:t>
            </a:r>
            <a:endParaRPr lang="ru-RU" sz="1800" dirty="0" smtClean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хлопок</a:t>
            </a:r>
            <a:r>
              <a:rPr lang="ru-RU" sz="1800" dirty="0">
                <a:latin typeface="Bookman Old Style" pitchFamily="18" charset="0"/>
              </a:rPr>
              <a:t>, поменяйте </a:t>
            </a:r>
            <a:r>
              <a:rPr lang="ru-RU" sz="1800" dirty="0" smtClean="0">
                <a:latin typeface="Bookman Old Style" pitchFamily="18" charset="0"/>
              </a:rPr>
              <a:t>положение рук </a:t>
            </a:r>
            <a:endParaRPr lang="ru-RU" sz="2000" b="1" dirty="0" smtClean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Лесенка»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Для </a:t>
            </a:r>
            <a:r>
              <a:rPr lang="ru-RU" sz="1800" dirty="0">
                <a:latin typeface="Bookman Old Style" pitchFamily="18" charset="0"/>
              </a:rPr>
              <a:t>этого упражнения нужны большой и </a:t>
            </a:r>
            <a:r>
              <a:rPr lang="ru-RU" sz="1800" dirty="0" smtClean="0">
                <a:latin typeface="Bookman Old Style" pitchFamily="18" charset="0"/>
              </a:rPr>
              <a:t>указательный </a:t>
            </a:r>
            <a:r>
              <a:rPr lang="ru-RU" sz="1800" dirty="0">
                <a:latin typeface="Bookman Old Style" pitchFamily="18" charset="0"/>
              </a:rPr>
              <a:t>пальцы на обеих руках. Соединяем </a:t>
            </a:r>
            <a:r>
              <a:rPr lang="ru-RU" sz="1800" dirty="0" smtClean="0">
                <a:latin typeface="Bookman Old Style" pitchFamily="18" charset="0"/>
              </a:rPr>
              <a:t>большой</a:t>
            </a: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 </a:t>
            </a:r>
            <a:r>
              <a:rPr lang="ru-RU" sz="1800" dirty="0">
                <a:latin typeface="Bookman Old Style" pitchFamily="18" charset="0"/>
              </a:rPr>
              <a:t>палец с указательным (кончиками), </a:t>
            </a:r>
            <a:endParaRPr lang="ru-RU" sz="1800" dirty="0" smtClean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затем </a:t>
            </a:r>
            <a:r>
              <a:rPr lang="ru-RU" sz="1800" dirty="0">
                <a:latin typeface="Bookman Old Style" pitchFamily="18" charset="0"/>
              </a:rPr>
              <a:t>вторые пары соединяем, </a:t>
            </a:r>
            <a:endParaRPr lang="ru-RU" sz="1800" dirty="0" smtClean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а </a:t>
            </a:r>
            <a:r>
              <a:rPr lang="ru-RU" sz="1800" dirty="0">
                <a:latin typeface="Bookman Old Style" pitchFamily="18" charset="0"/>
              </a:rPr>
              <a:t>первые разъединяем, получается, как будто пальцы шагают по ступенькам.</a:t>
            </a:r>
          </a:p>
          <a:p>
            <a:pPr marL="82296" indent="0">
              <a:buNone/>
            </a:pPr>
            <a:endParaRPr lang="ru-RU" sz="2000" dirty="0">
              <a:latin typeface="Bookman Old Style" pitchFamily="18" charset="0"/>
            </a:endParaRPr>
          </a:p>
          <a:p>
            <a:endParaRPr lang="ru-RU" sz="2000" dirty="0" smtClean="0">
              <a:latin typeface="Bookman Old Style" pitchFamily="18" charset="0"/>
            </a:endParaRPr>
          </a:p>
          <a:p>
            <a:pPr marL="82296" indent="0">
              <a:buNone/>
            </a:pPr>
            <a:endParaRPr lang="ru-RU" sz="12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02" y="548680"/>
            <a:ext cx="1621049" cy="181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80" y="548680"/>
            <a:ext cx="135126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02" y="2758646"/>
            <a:ext cx="2068958" cy="8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390201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«Лезгинка»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90311"/>
            <a:ext cx="2356714" cy="126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42930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itchFamily="18" charset="0"/>
              </a:rPr>
              <a:t>Левую руку сложите в кулак, большой палец отставьте в сторону, кулак разверните пальцами к себе. Правой рукой прямой ладонью в горизонтальном положении прикоснитесь к мизинцу левой</a:t>
            </a:r>
          </a:p>
        </p:txBody>
      </p:sp>
    </p:spTree>
    <p:extLst>
      <p:ext uri="{BB962C8B-B14F-4D97-AF65-F5344CB8AC3E}">
        <p14:creationId xmlns:p14="http://schemas.microsoft.com/office/powerpoint/2010/main" val="21197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005"/>
            <a:ext cx="3482043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«Дом – ёжик – замок»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25" y="1052736"/>
            <a:ext cx="2855455" cy="167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3643" y="784478"/>
            <a:ext cx="4572000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Дом – пальцы рук соединить под углом, большие пальцы соединить, ёжик – поставить ладони под углом друг к другу, расположить пальцы одной руки между пальцами другой руки, замок – ладони прижать друг к другу, пальцы переплести</a:t>
            </a:r>
            <a:r>
              <a:rPr lang="ru-RU" sz="20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91552" y="3645024"/>
            <a:ext cx="1736373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«Цепочка»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282942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3526266"/>
            <a:ext cx="4741675" cy="3170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Поочередно перебирать пальцы рук, соединяя с большим пальцем последовательно указательный, средний и т. д. Упражнение выполняется в прямом (от указательного пальца к мизинцу) и в обратном порядке (от мизинца к указательному пальцу). Вначале упражнение выполняется каждой рукой отдельно, затем вместе.</a:t>
            </a:r>
          </a:p>
        </p:txBody>
      </p:sp>
    </p:spTree>
    <p:extLst>
      <p:ext uri="{BB962C8B-B14F-4D97-AF65-F5344CB8AC3E}">
        <p14:creationId xmlns:p14="http://schemas.microsoft.com/office/powerpoint/2010/main" val="34376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400" y="122759"/>
            <a:ext cx="7498080" cy="713953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Цепочки движений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189959"/>
            <a:ext cx="648071" cy="7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8" y="1187253"/>
            <a:ext cx="648072" cy="73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38" y="1187253"/>
            <a:ext cx="641123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61" y="1206251"/>
            <a:ext cx="62481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06" y="1312762"/>
            <a:ext cx="621284" cy="50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9" y="2407126"/>
            <a:ext cx="7848872" cy="39703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Bookman Old Style" pitchFamily="18" charset="0"/>
              </a:rPr>
              <a:t>При выполнении упражнений у ребенка имеется зрительная опора, которая помогает контролировать порядок выполнения движений. </a:t>
            </a:r>
            <a:r>
              <a:rPr lang="ru-RU" sz="2800" dirty="0" smtClean="0">
                <a:latin typeface="Bookman Old Style" pitchFamily="18" charset="0"/>
              </a:rPr>
              <a:t>Ребенок выполняет </a:t>
            </a:r>
            <a:r>
              <a:rPr lang="ru-RU" sz="2800" dirty="0">
                <a:latin typeface="Bookman Old Style" pitchFamily="18" charset="0"/>
              </a:rPr>
              <a:t>друг за другом </a:t>
            </a:r>
            <a:r>
              <a:rPr lang="ru-RU" sz="2800" dirty="0" smtClean="0">
                <a:latin typeface="Bookman Old Style" pitchFamily="18" charset="0"/>
              </a:rPr>
              <a:t>все упражнения </a:t>
            </a:r>
            <a:r>
              <a:rPr lang="ru-RU" sz="2800" dirty="0">
                <a:latin typeface="Bookman Old Style" pitchFamily="18" charset="0"/>
              </a:rPr>
              <a:t>по порядку (ладонь- хлопнуть в ладоши, кулак- стукнуть двумя кулаками по столу, нога- топнуть двумя ногами)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34" y="1210205"/>
            <a:ext cx="6461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91" y="1169144"/>
            <a:ext cx="6461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57" y="1410862"/>
            <a:ext cx="6223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94" y="1210205"/>
            <a:ext cx="6461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620" y="1197196"/>
            <a:ext cx="6461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3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634082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/>
            </a:r>
            <a:br>
              <a:rPr lang="ru-RU" sz="2400" dirty="0" smtClean="0">
                <a:latin typeface="Bookman Old Style" pitchFamily="18" charset="0"/>
              </a:rPr>
            </a:br>
            <a:r>
              <a:rPr lang="ru-RU" sz="2400" dirty="0" smtClean="0">
                <a:latin typeface="Bookman Old Style" pitchFamily="18" charset="0"/>
              </a:rPr>
              <a:t>Упражнения </a:t>
            </a:r>
            <a:r>
              <a:rPr lang="ru-RU" sz="2400" dirty="0">
                <a:latin typeface="Bookman Old Style" pitchFamily="18" charset="0"/>
              </a:rPr>
              <a:t>с </a:t>
            </a:r>
            <a:r>
              <a:rPr lang="ru-RU" sz="2400" dirty="0" smtClean="0">
                <a:latin typeface="Bookman Old Style" pitchFamily="18" charset="0"/>
              </a:rPr>
              <a:t>кубиками </a:t>
            </a:r>
            <a:r>
              <a:rPr lang="ru-RU" sz="2400" dirty="0">
                <a:latin typeface="Bookman Old Style" pitchFamily="18" charset="0"/>
              </a:rPr>
              <a:t/>
            </a:r>
            <a:br>
              <a:rPr lang="ru-RU" sz="2400" dirty="0">
                <a:latin typeface="Bookman Old Style" pitchFamily="18" charset="0"/>
              </a:rPr>
            </a:b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7858120" cy="5688632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Bookman Old Style" pitchFamily="18" charset="0"/>
              </a:rPr>
              <a:t>Взрослый и ребенок сидят за столом, напротив друг друга. У</a:t>
            </a:r>
          </a:p>
          <a:p>
            <a:pPr marL="82296" indent="0">
              <a:buNone/>
            </a:pPr>
            <a:r>
              <a:rPr lang="ru-RU" sz="1800" dirty="0">
                <a:latin typeface="Bookman Old Style" pitchFamily="18" charset="0"/>
              </a:rPr>
              <a:t>каждого два кубика, по одному в руке. Взрослый совершает</a:t>
            </a:r>
          </a:p>
          <a:p>
            <a:pPr marL="82296" indent="0">
              <a:buNone/>
            </a:pPr>
            <a:r>
              <a:rPr lang="ru-RU" sz="1800" dirty="0">
                <a:latin typeface="Bookman Old Style" pitchFamily="18" charset="0"/>
              </a:rPr>
              <a:t>одновременные движения руками, поворачивая кубики в </a:t>
            </a:r>
            <a:r>
              <a:rPr lang="ru-RU" sz="1800" dirty="0" smtClean="0">
                <a:latin typeface="Bookman Old Style" pitchFamily="18" charset="0"/>
              </a:rPr>
              <a:t>разных направлениях</a:t>
            </a:r>
            <a:r>
              <a:rPr lang="ru-RU" sz="1800" dirty="0">
                <a:latin typeface="Bookman Old Style" pitchFamily="18" charset="0"/>
              </a:rPr>
              <a:t>, ребенок подключается и делает в одном ритме </a:t>
            </a:r>
            <a:r>
              <a:rPr lang="ru-RU" sz="1800" dirty="0" smtClean="0">
                <a:latin typeface="Bookman Old Style" pitchFamily="18" charset="0"/>
              </a:rPr>
              <a:t>со взрослым;</a:t>
            </a:r>
            <a:endParaRPr lang="ru-RU" sz="1800" dirty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1800" dirty="0" smtClean="0">
                <a:latin typeface="Bookman Old Style" pitchFamily="18" charset="0"/>
              </a:rPr>
              <a:t>Способы </a:t>
            </a:r>
            <a:r>
              <a:rPr lang="ru-RU" sz="1800" dirty="0">
                <a:latin typeface="Bookman Old Style" pitchFamily="18" charset="0"/>
              </a:rPr>
              <a:t>действий с кубиками</a:t>
            </a:r>
            <a:r>
              <a:rPr lang="ru-RU" sz="1800" dirty="0" smtClean="0">
                <a:latin typeface="Bookman Old Style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Bookman Old Style" pitchFamily="18" charset="0"/>
              </a:rPr>
              <a:t> </a:t>
            </a:r>
            <a:r>
              <a:rPr lang="ru-RU" sz="1800" dirty="0">
                <a:latin typeface="Bookman Old Style" pitchFamily="18" charset="0"/>
              </a:rPr>
              <a:t>одновременное поворачивание кубиков на следующую грань обеими руками в направлении от </a:t>
            </a:r>
            <a:r>
              <a:rPr lang="ru-RU" sz="1800" dirty="0" smtClean="0">
                <a:latin typeface="Bookman Old Style" pitchFamily="18" charset="0"/>
              </a:rPr>
              <a:t>себя;</a:t>
            </a:r>
            <a:endParaRPr lang="ru-RU" sz="1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Bookman Old Style" pitchFamily="18" charset="0"/>
              </a:rPr>
              <a:t>одновременное </a:t>
            </a:r>
            <a:r>
              <a:rPr lang="ru-RU" sz="1800" dirty="0">
                <a:latin typeface="Bookman Old Style" pitchFamily="18" charset="0"/>
              </a:rPr>
              <a:t>поворачивание кубиков на следующую грань обеими руками в левую </a:t>
            </a:r>
            <a:r>
              <a:rPr lang="ru-RU" sz="1800" dirty="0" smtClean="0">
                <a:latin typeface="Bookman Old Style" pitchFamily="18" charset="0"/>
              </a:rPr>
              <a:t> (правую)сторону;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Bookman Old Style" pitchFamily="18" charset="0"/>
              </a:rPr>
              <a:t>одновременное </a:t>
            </a:r>
            <a:r>
              <a:rPr lang="ru-RU" sz="1800" dirty="0">
                <a:latin typeface="Bookman Old Style" pitchFamily="18" charset="0"/>
              </a:rPr>
              <a:t>поворачивание кубиков на следующую грань обеими руками в направлении </a:t>
            </a:r>
            <a:r>
              <a:rPr lang="ru-RU" sz="1800" dirty="0" smtClean="0">
                <a:latin typeface="Bookman Old Style" pitchFamily="18" charset="0"/>
              </a:rPr>
              <a:t>внутрь;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Bookman Old Style" pitchFamily="18" charset="0"/>
              </a:rPr>
              <a:t>одновременное </a:t>
            </a:r>
            <a:r>
              <a:rPr lang="ru-RU" sz="1800" dirty="0">
                <a:latin typeface="Bookman Old Style" pitchFamily="18" charset="0"/>
              </a:rPr>
              <a:t>поворачивание кубиков на следующую грань обеими руками в направлении </a:t>
            </a:r>
            <a:r>
              <a:rPr lang="ru-RU" sz="1800" dirty="0" smtClean="0">
                <a:latin typeface="Bookman Old Style" pitchFamily="18" charset="0"/>
              </a:rPr>
              <a:t>наружу; </a:t>
            </a:r>
            <a:endParaRPr lang="ru-RU" sz="1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Bookman Old Style" pitchFamily="18" charset="0"/>
              </a:rPr>
              <a:t> </a:t>
            </a:r>
            <a:r>
              <a:rPr lang="ru-RU" sz="1800" dirty="0">
                <a:latin typeface="Bookman Old Style" pitchFamily="18" charset="0"/>
              </a:rPr>
              <a:t>Далее происходит усложнение: теперь кубик нужно поворачивать не на следующую грань, а через одну.</a:t>
            </a:r>
          </a:p>
        </p:txBody>
      </p:sp>
    </p:spTree>
    <p:extLst>
      <p:ext uri="{BB962C8B-B14F-4D97-AF65-F5344CB8AC3E}">
        <p14:creationId xmlns:p14="http://schemas.microsoft.com/office/powerpoint/2010/main" val="14112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562074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Bookman Old Style" pitchFamily="18" charset="0"/>
              </a:rPr>
              <a:t>Рисование двумя руками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058318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3894" y="1844824"/>
            <a:ext cx="5112568" cy="47089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Способы рисования: 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палочек, движения рук от центра к </a:t>
            </a:r>
            <a:r>
              <a:rPr lang="ru-RU" sz="2000" dirty="0" smtClean="0">
                <a:latin typeface="Bookman Old Style" pitchFamily="18" charset="0"/>
              </a:rPr>
              <a:t>краям</a:t>
            </a:r>
            <a:r>
              <a:rPr lang="ru-RU" sz="2000" dirty="0">
                <a:latin typeface="Bookman Old Style" pitchFamily="18" charset="0"/>
              </a:rPr>
              <a:t>;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палочек, движения рук от краев к </a:t>
            </a:r>
            <a:r>
              <a:rPr lang="ru-RU" sz="2000" dirty="0" smtClean="0">
                <a:latin typeface="Bookman Old Style" pitchFamily="18" charset="0"/>
              </a:rPr>
              <a:t>центру</a:t>
            </a:r>
            <a:r>
              <a:rPr lang="ru-RU" sz="2000" dirty="0">
                <a:latin typeface="Bookman Old Style" pitchFamily="18" charset="0"/>
              </a:rPr>
              <a:t>;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волнистых линий, движения рук от центра к </a:t>
            </a:r>
            <a:r>
              <a:rPr lang="ru-RU" sz="2000" dirty="0" smtClean="0">
                <a:latin typeface="Bookman Old Style" pitchFamily="18" charset="0"/>
              </a:rPr>
              <a:t>краям</a:t>
            </a:r>
            <a:r>
              <a:rPr lang="ru-RU" sz="2000" dirty="0">
                <a:latin typeface="Bookman Old Style" pitchFamily="18" charset="0"/>
              </a:rPr>
              <a:t>;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волнистых линий, движения рук от краев к </a:t>
            </a:r>
            <a:r>
              <a:rPr lang="ru-RU" sz="2000" dirty="0" smtClean="0">
                <a:latin typeface="Bookman Old Style" pitchFamily="18" charset="0"/>
              </a:rPr>
              <a:t>центру</a:t>
            </a:r>
            <a:r>
              <a:rPr lang="ru-RU" sz="2000" dirty="0">
                <a:latin typeface="Bookman Old Style" pitchFamily="18" charset="0"/>
              </a:rPr>
              <a:t>;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фигур (</a:t>
            </a:r>
            <a:r>
              <a:rPr lang="ru-RU" sz="2000" dirty="0" smtClean="0">
                <a:latin typeface="Bookman Old Style" pitchFamily="18" charset="0"/>
              </a:rPr>
              <a:t>круги, квадраты</a:t>
            </a:r>
            <a:r>
              <a:rPr lang="ru-RU" sz="2000" dirty="0">
                <a:latin typeface="Bookman Old Style" pitchFamily="18" charset="0"/>
              </a:rPr>
              <a:t>, треугольники), движения рук от центра к </a:t>
            </a:r>
            <a:r>
              <a:rPr lang="ru-RU" sz="2000" dirty="0" smtClean="0">
                <a:latin typeface="Bookman Old Style" pitchFamily="18" charset="0"/>
              </a:rPr>
              <a:t>краям</a:t>
            </a:r>
            <a:r>
              <a:rPr lang="ru-RU" sz="2000" dirty="0">
                <a:latin typeface="Bookman Old Style" pitchFamily="18" charset="0"/>
              </a:rPr>
              <a:t>;</a:t>
            </a:r>
          </a:p>
          <a:p>
            <a:r>
              <a:rPr lang="ru-RU" sz="2000" dirty="0">
                <a:latin typeface="Bookman Old Style" pitchFamily="18" charset="0"/>
              </a:rPr>
              <a:t>- рисование фигур (круги, квадраты, треугольники), движения рук краев к </a:t>
            </a:r>
            <a:r>
              <a:rPr lang="ru-RU" sz="2000" dirty="0" smtClean="0">
                <a:latin typeface="Bookman Old Style" pitchFamily="18" charset="0"/>
              </a:rPr>
              <a:t>центру</a:t>
            </a:r>
            <a:endParaRPr lang="ru-RU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161" y="12454"/>
            <a:ext cx="7498080" cy="6802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3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sz="3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Межполушарные доски»</a:t>
            </a:r>
            <a:br>
              <a:rPr lang="ru-RU" sz="3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3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292717" cy="422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2319337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64" y="620688"/>
            <a:ext cx="23002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 t="12530" r="27358" b="10286"/>
          <a:stretch/>
        </p:blipFill>
        <p:spPr bwMode="auto">
          <a:xfrm>
            <a:off x="1043608" y="28762"/>
            <a:ext cx="3384376" cy="485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758619" cy="409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9113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PT Astra Serif" pitchFamily="18" charset="-52"/>
                <a:ea typeface="PT Astra Serif" pitchFamily="18" charset="-52"/>
              </a:rPr>
              <a:t>Пособия по развитию межполушарного взаимодействия (авт. </a:t>
            </a:r>
            <a:r>
              <a:rPr lang="ru-RU" dirty="0" err="1">
                <a:latin typeface="PT Astra Serif" pitchFamily="18" charset="-52"/>
                <a:ea typeface="PT Astra Serif" pitchFamily="18" charset="-52"/>
              </a:rPr>
              <a:t>Трясорукова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 Т.П.)</a:t>
            </a:r>
          </a:p>
        </p:txBody>
      </p:sp>
    </p:spTree>
    <p:extLst>
      <p:ext uri="{BB962C8B-B14F-4D97-AF65-F5344CB8AC3E}">
        <p14:creationId xmlns:p14="http://schemas.microsoft.com/office/powerpoint/2010/main" val="30669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620688"/>
            <a:ext cx="7498080" cy="4800600"/>
          </a:xfr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82296" indent="0" algn="ctr">
              <a:buNone/>
            </a:pPr>
            <a:r>
              <a:rPr lang="ru-RU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комплекс 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этих упражнений напоминает </a:t>
            </a:r>
            <a:r>
              <a:rPr lang="ru-RU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обычную зарядку, 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которую можно   использовать </a:t>
            </a:r>
            <a:r>
              <a:rPr lang="ru-RU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 время занятия, урока (как средство переключения внимания, активизации деятельности)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40213"/>
            <a:ext cx="1652587" cy="1616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9sargb.ru/upload/medialibrary/84c/84cb98a0a7128c5b716f8b9f1d5b41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15" y="188640"/>
            <a:ext cx="284661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924944"/>
            <a:ext cx="8064896" cy="23974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Нейробика</a:t>
            </a:r>
            <a:r>
              <a:rPr lang="ru-RU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полезна абсолютно всем. Детям она поможет лучше концентрироваться и усваивать новые знания, </a:t>
            </a:r>
            <a:r>
              <a:rPr lang="ru-RU" sz="2800" b="1" u="sng" spc="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взрослым – поддерживать свой головной мозг в отличной форме и избежать ухудшения памяти.</a:t>
            </a:r>
            <a:endParaRPr lang="ru-RU" sz="28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620688"/>
            <a:ext cx="7632848" cy="5184576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3d extrusionH="57150">
              <a:bevelT w="38100" h="38100" prst="angle"/>
            </a:sp3d>
          </a:bodyPr>
          <a:lstStyle/>
          <a:p>
            <a:pPr marL="82296" indent="0" algn="ctr">
              <a:buNone/>
            </a:pPr>
            <a:r>
              <a:rPr lang="ru-RU" dirty="0" smtClean="0"/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«Мозг, хорошо устроенный, стоит больше, чем мозг, хорошо наполненный». Что значит «мозг, хорошо устроенный»? Это когда все отделы мозга работают слаженно,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синхронно </a:t>
            </a:r>
          </a:p>
          <a:p>
            <a:pPr marL="82296" indent="0" algn="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Мишель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Монтень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82296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3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1.slide-share.ru/s_slide/1803f2d6f352e60f744c8507f3f5d39c/ac54b4b1-40c2-43d3-b21c-035c3d15bf86.jpe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75" t="24944" r="3571" b="10884"/>
          <a:stretch/>
        </p:blipFill>
        <p:spPr>
          <a:xfrm>
            <a:off x="3753500" y="2487139"/>
            <a:ext cx="5390500" cy="3014847"/>
          </a:xfrm>
          <a:prstGeom prst="rect">
            <a:avLst/>
          </a:prstGeom>
        </p:spPr>
      </p:pic>
      <p:pic>
        <p:nvPicPr>
          <p:cNvPr id="4" name="Рисунок 3" descr="https://imgprx.livejournal.net/1d2081bb5f91407be8c7b5eadc2250047a6f64ad/X_GcJlm5obL4RY2RaUm35K5RB6Ktxa35QpPXlo6fj9RVe3ddbos46uuPhkloBQGqfCTNiAB_D2ErugUeJLrwmBB_wGKvobcq68acMXZ6kI42KKSuprJG0ZkE3hQeFeC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0" y="3429000"/>
            <a:ext cx="3522518" cy="289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333" r="6123" b="73696"/>
          <a:stretch/>
        </p:blipFill>
        <p:spPr>
          <a:xfrm>
            <a:off x="1288473" y="533099"/>
            <a:ext cx="6078297" cy="14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972275"/>
            <a:ext cx="7488832" cy="24633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«Посмотрите на мозг как на мышцу», — предлагает доктор Линда Шоу, психолог и когнитивный </a:t>
            </a:r>
            <a:r>
              <a:rPr lang="ru-RU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нейробиолог</a:t>
            </a:r>
            <a:r>
              <a:rPr lang="ru-RU" sz="24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Британского психологического сообщества. </a:t>
            </a:r>
            <a:r>
              <a:rPr lang="ru-RU" sz="24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считает, что, подобно работе над мышцами, правильная и регулярная тренировка мозга делает его сильнее.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izsezon.ru/wp-content/uploads/2021/07/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11" y="332656"/>
            <a:ext cx="2821492" cy="211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298092"/>
            <a:ext cx="5421351" cy="2858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800" spc="8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Заниматься</a:t>
            </a:r>
            <a:r>
              <a:rPr lang="ru-RU" sz="2800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i="1" spc="8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нейробикой</a:t>
            </a:r>
            <a:r>
              <a:rPr lang="ru-RU" sz="2800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просто – нужно сделать так, чтобы в процессе</a:t>
            </a:r>
            <a:r>
              <a:rPr lang="ru-RU" sz="2800" i="1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привычной деятельности</a:t>
            </a:r>
            <a:r>
              <a:rPr lang="ru-RU" sz="2800" b="1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по-новому</a:t>
            </a:r>
            <a:r>
              <a:rPr lang="ru-RU" sz="2800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были задействованы ваши </a:t>
            </a:r>
            <a:r>
              <a:rPr lang="ru-RU" sz="2800" i="1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органы чувств</a:t>
            </a:r>
            <a:r>
              <a:rPr lang="ru-RU" sz="2400" spc="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kcsonpz.ucoz.ru/Otdel/Mozk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827"/>
          <a:stretch/>
        </p:blipFill>
        <p:spPr bwMode="auto">
          <a:xfrm>
            <a:off x="1159727" y="3156567"/>
            <a:ext cx="4192858" cy="3471863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5059" y="575221"/>
            <a:ext cx="7446190" cy="16730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ru-RU" sz="2400" spc="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Зарядка по </a:t>
            </a:r>
            <a:r>
              <a:rPr lang="ru-RU" sz="2400" spc="8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нейробике</a:t>
            </a:r>
            <a:r>
              <a:rPr lang="ru-RU" sz="2400" spc="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очень проста в выполнении — делать ее можно практически в любое вре­мя в любом месте. Рассмотрим упражнения для ум­ственной аэробики.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3396" y="2709361"/>
            <a:ext cx="27430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НОВАЯ ОБСТАНОВКА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21509" y="3095501"/>
            <a:ext cx="21671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НОВЫЕ </a:t>
            </a:r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ЗАПАХИ</a:t>
            </a:r>
            <a:endParaRPr lang="ru-RU" sz="13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22365" y="3943767"/>
            <a:ext cx="253979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МНИМАЯ СЛЕПОТА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65956" y="2593945"/>
            <a:ext cx="212006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ПРАВАЯ-ЛЕВАЯ</a:t>
            </a:r>
            <a:r>
              <a:rPr lang="ru-RU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09779" y="4867217"/>
            <a:ext cx="296222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НЕЗНАКОМАЯ </a:t>
            </a:r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</a:t>
            </a:r>
            <a:endParaRPr lang="ru-RU" sz="13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22980" y="4856446"/>
            <a:ext cx="291265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ОТВЕТЫ НА </a:t>
            </a:r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69809" y="4128433"/>
            <a:ext cx="15595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ЖУРНАЛЫ</a:t>
            </a:r>
            <a:r>
              <a:rPr lang="ru-RU" sz="1350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3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29022" y="5869697"/>
            <a:ext cx="25742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НЕМОЙ </a:t>
            </a:r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ТЕЛЕВИЗО</a:t>
            </a:r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24688" y="3759101"/>
            <a:ext cx="19939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НОВЫЙ </a:t>
            </a:r>
            <a:r>
              <a:rPr lang="ru-RU" b="1" spc="8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ТЕМП</a:t>
            </a:r>
            <a:r>
              <a:rPr lang="ru-RU" spc="8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6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215" y="288757"/>
            <a:ext cx="749808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применять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нейропластичность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повседневной рабочей жизни?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st3.depositphotos.com/3441621/16687/i/1600/depositphotos_166872354-stock-photo-a-young-woman-putting-h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1"/>
          <a:stretch/>
        </p:blipFill>
        <p:spPr bwMode="auto">
          <a:xfrm>
            <a:off x="1151216" y="1835345"/>
            <a:ext cx="78132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1216" y="1844824"/>
            <a:ext cx="4572000" cy="1353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44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Нейробика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утром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44"/>
              </a:spcAft>
            </a:pPr>
            <a:r>
              <a:rPr lang="ru-RU" sz="2400" dirty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вспомним наше утро………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ейропластичность и нейробика Пикаб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757" y="1364457"/>
            <a:ext cx="7495526" cy="42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ейропластичность и нейробика Пикабу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74" y="1206860"/>
            <a:ext cx="7786471" cy="43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ейропластичность и нейробика Пикабу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19" y="1217252"/>
            <a:ext cx="6986371" cy="42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564" y="130622"/>
            <a:ext cx="749808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Bookman Old Style" pitchFamily="18" charset="0"/>
              </a:rPr>
              <a:t>Подведём итоги:</a:t>
            </a:r>
            <a:endParaRPr lang="ru-RU" dirty="0">
              <a:effectLst/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917912"/>
            <a:ext cx="81369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Нейропсихологические методы воздействия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сенсомоторный уровень с учетом общих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закономерностей онтогенеза вызывают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активизацию развития всех высших психических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(ВПФ).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внедрение в коррекционную работу нейропсихологических упражнений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активизируют, восстанавливают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выстраивают взаимодействия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различными уровнями и аспектами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психической деятельности, что повышает в целом уровень усвоения изучаемого материала.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нормальным развитием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нейробику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применять как на занятиях так и в повседневной жизни для активизации психических процессов.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проблемами в развитии нейропсихологическое сопровождение (коррекция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профилактика,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всегда пролонгированный, непрерывный процесс, только в этом случае работа приведет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динамической коррекции и частичному восстановлению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функций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процессов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проблемами в развитии.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06a/000111d9-d7abc5a0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895862" cy="592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60840" cy="2448272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Межполушарное взаимодействие</a:t>
            </a:r>
            <a:r>
              <a:rPr lang="ru-RU" sz="2400" dirty="0">
                <a:effectLst/>
                <a:latin typeface="PT Astra Serif" pitchFamily="18" charset="-52"/>
                <a:ea typeface="PT Astra Serif" pitchFamily="18" charset="-52"/>
              </a:rPr>
              <a:t> — особый механизм объединения левого и правого полушарий в единую интегративную, целостно работающую систему, формирующуюся под влиянием как генетических, так и средовых </a:t>
            </a:r>
            <a:r>
              <a:rPr lang="ru-RU" sz="2400" dirty="0" smtClean="0">
                <a:effectLst/>
                <a:latin typeface="PT Astra Serif" pitchFamily="18" charset="-52"/>
                <a:ea typeface="PT Astra Serif" pitchFamily="18" charset="-52"/>
              </a:rPr>
              <a:t>факторов </a:t>
            </a:r>
            <a:r>
              <a:rPr lang="ru-RU" sz="2400" dirty="0">
                <a:effectLst/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400" dirty="0"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sz="2400" dirty="0">
              <a:effectLst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780928"/>
            <a:ext cx="7560840" cy="3675856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Развитие межполушарного взаимодействия является основой развития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интеллекта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marL="82296" indent="0">
              <a:buNone/>
            </a:pPr>
            <a:endParaRPr lang="ru-RU" sz="2400" dirty="0" smtClean="0">
              <a:latin typeface="Bookman Old Style" pitchFamily="18" charset="0"/>
            </a:endParaRPr>
          </a:p>
          <a:p>
            <a:pPr marL="82296" indent="0">
              <a:buNone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Неспособность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правого и левого полушарий к интеграции, полноценному взаимодействию –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одна из причин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нарушения функции обучения и управления своими действиями и </a:t>
            </a: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эмоциями</a:t>
            </a:r>
            <a:endParaRPr lang="ru-RU" sz="24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122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56791"/>
            <a:ext cx="7884368" cy="5074033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2296" indent="0">
              <a:buNone/>
            </a:pPr>
            <a:r>
              <a:rPr lang="ru-RU" sz="2400" b="1" dirty="0">
                <a:latin typeface="PT Astra Serif" pitchFamily="18" charset="-52"/>
                <a:ea typeface="PT Astra Serif" pitchFamily="18" charset="-52"/>
              </a:rPr>
              <a:t>За что отвечает правое полушарие: </a:t>
            </a:r>
            <a:endParaRPr lang="ru-RU" sz="2400" dirty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обработка невербальной информации, эмоциональность;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музыкальные и художественные способности;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ориентация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в пространстве;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способность понимать метафоры (смысл пословиц, поговорок, шуток и </a:t>
            </a:r>
            <a:r>
              <a:rPr lang="ru-RU" sz="2400" dirty="0" err="1">
                <a:latin typeface="PT Astra Serif" pitchFamily="18" charset="-52"/>
                <a:ea typeface="PT Astra Serif" pitchFamily="18" charset="-52"/>
              </a:rPr>
              <a:t>др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);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обработка большого количества информации одновременно, интуиция;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воображение; 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отвечает </a:t>
            </a:r>
            <a:r>
              <a:rPr lang="ru-RU" sz="2400" dirty="0">
                <a:latin typeface="PT Astra Serif" pitchFamily="18" charset="-52"/>
                <a:ea typeface="PT Astra Serif" pitchFamily="18" charset="-52"/>
              </a:rPr>
              <a:t>за левую половину </a:t>
            </a:r>
            <a:r>
              <a:rPr lang="ru-RU" sz="2400" dirty="0" smtClean="0">
                <a:latin typeface="PT Astra Serif" pitchFamily="18" charset="-52"/>
                <a:ea typeface="PT Astra Serif" pitchFamily="18" charset="-52"/>
              </a:rPr>
              <a:t>тела</a:t>
            </a:r>
            <a:endParaRPr lang="ru-RU" sz="24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46818"/>
            <a:ext cx="1619672" cy="158400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061" y="188640"/>
            <a:ext cx="7488832" cy="138499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взаимосвязанная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работа двух полушарий мозга обеспечивает нормальную работу всех психических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процессов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960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500" y="130326"/>
            <a:ext cx="7789908" cy="6597352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За что отвечает левое полушарие: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 логика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, память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абстрактное, аналитическое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мышление;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обработка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вербальной информации;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анализ информации, делает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вывод;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отвечает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за правую половину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тела 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1668112" cy="16300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3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818072" cy="6552728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Почему у некоторых детей межполушарное взаимодействие не сформировано?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marL="82296" indent="0">
              <a:buNone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Причин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может быть много, вот несколько из них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болезни матери, стресс во время беременности; - родовые травмы;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болезни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ребёнка в первый год 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жизни;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психотравмирующие ситуации</a:t>
            </a:r>
          </a:p>
          <a:p>
            <a:pPr marL="82296" indent="0" algn="ctr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Что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бывает, если межполушарное взаимодействие не сформировано?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marL="82296" indent="0">
              <a:buNone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Происходит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неправильная обработка информации и у ребенка возникают сложности в обучении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инфантильность;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отсутствие познавательной мотивации;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задержка умственного развития;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поведенческие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нарушения;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моторная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неловкость;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логопедические отклонения (речевые нарушения, зеркальное написание букв и цифр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)</a:t>
            </a:r>
            <a:endParaRPr lang="ru-RU" sz="20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94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258" y="116632"/>
            <a:ext cx="7498080" cy="864096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Кинезиология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1628" y="1086007"/>
            <a:ext cx="7776864" cy="5544616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Кинезиология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– наука о </a:t>
            </a: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развитии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умственных и творческих способностей через определённые двигательные упражнения». </a:t>
            </a:r>
            <a:endParaRPr lang="ru-RU" sz="2800" dirty="0" smtClean="0">
              <a:latin typeface="PT Astra Serif" pitchFamily="18" charset="-52"/>
              <a:ea typeface="PT Astra Serif" pitchFamily="18" charset="-52"/>
            </a:endParaRPr>
          </a:p>
          <a:p>
            <a:pPr marL="82296" indent="0">
              <a:buNone/>
            </a:pP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Благодаря 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этим упражнениям создаются новые нейронные сети и происходит качественное улучшение эффективности взаимодействия полушарий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мозга</a:t>
            </a:r>
            <a:r>
              <a:rPr lang="ru-RU" sz="2800" dirty="0" smtClean="0"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97762"/>
            <a:ext cx="1670050" cy="16335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3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2636"/>
            <a:ext cx="8034096" cy="6552728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2296" indent="0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Основные задачи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кинезиологии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 marL="82296" indent="0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Балансировка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и синхронизация </a:t>
            </a:r>
            <a:r>
              <a:rPr lang="ru-RU" sz="2000" b="1" dirty="0">
                <a:latin typeface="PT Astra Serif" pitchFamily="18" charset="-52"/>
                <a:ea typeface="PT Astra Serif" pitchFamily="18" charset="-52"/>
              </a:rPr>
              <a:t>межполушарного взаимодействия и всех связей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Развитие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мелкой моторики, способностей, памяти и внимания;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Развитие речи, навыков письма и чтения;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Развитие памяти, внимания, мышления;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Формирование навыков для обучения;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Повышение продуктивности деятельности;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Устранение </a:t>
            </a:r>
            <a:r>
              <a:rPr lang="ru-RU" sz="2000" dirty="0" err="1">
                <a:latin typeface="PT Astra Serif" pitchFamily="18" charset="-52"/>
                <a:ea typeface="PT Astra Serif" pitchFamily="18" charset="-52"/>
              </a:rPr>
              <a:t>дислексии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, стресса, апатии;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Раскрытие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внутреннего потенциала, творческого подхода и личного роста;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Формирование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пространственных представлений;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Формирование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произвольности;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Снятие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эмоционального напряжения; 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Создание </a:t>
            </a:r>
            <a:r>
              <a:rPr lang="ru-RU" sz="2000" dirty="0">
                <a:latin typeface="PT Astra Serif" pitchFamily="18" charset="-52"/>
                <a:ea typeface="PT Astra Serif" pitchFamily="18" charset="-52"/>
              </a:rPr>
              <a:t>положительного эмоционального фона </a:t>
            </a:r>
          </a:p>
        </p:txBody>
      </p:sp>
    </p:spTree>
    <p:extLst>
      <p:ext uri="{BB962C8B-B14F-4D97-AF65-F5344CB8AC3E}">
        <p14:creationId xmlns:p14="http://schemas.microsoft.com/office/powerpoint/2010/main" val="28786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48872" cy="8640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b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>правила </a:t>
            </a:r>
            <a: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>по </a:t>
            </a:r>
            <a: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>применению </a:t>
            </a:r>
            <a:b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r>
              <a:rPr lang="ru-RU" sz="27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>кинезиологических</a:t>
            </a:r>
            <a: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> упражнений </a:t>
            </a:r>
            <a: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sz="2700" b="1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96752"/>
            <a:ext cx="7776864" cy="51125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Основное требование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четкое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выполнение движений. Вначале сам педагог должен </a:t>
            </a:r>
            <a:r>
              <a:rPr lang="ru-RU" i="1" dirty="0">
                <a:latin typeface="PT Astra Serif" pitchFamily="18" charset="-52"/>
                <a:ea typeface="PT Astra Serif" pitchFamily="18" charset="-52"/>
              </a:rPr>
              <a:t>«отчеканить шаг»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, а потому уже показывать это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детям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Все </a:t>
            </a:r>
            <a:r>
              <a:rPr lang="ru-RU" b="1" dirty="0">
                <a:latin typeface="PT Astra Serif" pitchFamily="18" charset="-52"/>
                <a:ea typeface="PT Astra Serif" pitchFamily="18" charset="-52"/>
              </a:rPr>
              <a:t>упражнения очень простые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, поэтому их можно выполнять в любом месте и в любое удобное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время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Заниматься ежедневно</a:t>
            </a:r>
            <a:endParaRPr lang="ru-RU" dirty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Занятия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должны быть оформлены в виде 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игры</a:t>
            </a:r>
            <a:endParaRPr lang="ru-RU" dirty="0" smtClean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Продолжительность занятий от 5 до 20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минут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Одно </a:t>
            </a:r>
            <a:r>
              <a:rPr lang="ru-RU" b="1" dirty="0">
                <a:latin typeface="PT Astra Serif" pitchFamily="18" charset="-52"/>
                <a:ea typeface="PT Astra Serif" pitchFamily="18" charset="-52"/>
              </a:rPr>
              <a:t>упражнение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не должно занимать более 2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минут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Внутри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комплекса </a:t>
            </a:r>
            <a:r>
              <a:rPr lang="ru-RU" b="1" dirty="0">
                <a:latin typeface="PT Astra Serif" pitchFamily="18" charset="-52"/>
                <a:ea typeface="PT Astra Serif" pitchFamily="18" charset="-52"/>
              </a:rPr>
              <a:t>упражнения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можно как угодно менять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местами </a:t>
            </a:r>
            <a:endParaRPr lang="ru-RU" dirty="0">
              <a:latin typeface="PT Astra Serif" pitchFamily="18" charset="-52"/>
              <a:ea typeface="PT Astra Serif" pitchFamily="18" charset="-52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Все </a:t>
            </a:r>
            <a:r>
              <a:rPr lang="ru-RU" dirty="0">
                <a:latin typeface="PT Astra Serif" pitchFamily="18" charset="-52"/>
                <a:ea typeface="PT Astra Serif" pitchFamily="18" charset="-52"/>
              </a:rPr>
              <a:t>упражнения нужно выполнять вместе с детьми, постепенно усложняя и увеличивая время и 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сложность </a:t>
            </a:r>
            <a:endParaRPr lang="ru-RU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6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10455718</TotalTime>
  <Words>1298</Words>
  <Application>Microsoft Office PowerPoint</Application>
  <PresentationFormat>Экран (4:3)</PresentationFormat>
  <Paragraphs>135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Нейробика – ключ к развитию способностей ребенка и профилактика мыслительной деятельности у взрослых</vt:lpstr>
      <vt:lpstr>Презентация PowerPoint</vt:lpstr>
      <vt:lpstr>Межполушарное взаимодействие — особый механизм объединения левого и правого полушарий в единую интегративную, целостно работающую систему, формирующуюся под влиянием как генетических, так и средовых факторов  </vt:lpstr>
      <vt:lpstr>Презентация PowerPoint</vt:lpstr>
      <vt:lpstr>Презентация PowerPoint</vt:lpstr>
      <vt:lpstr>Презентация PowerPoint</vt:lpstr>
      <vt:lpstr>Кинезиология </vt:lpstr>
      <vt:lpstr>Презентация PowerPoint</vt:lpstr>
      <vt:lpstr>  правила по применению  кинезиологических упражнений  </vt:lpstr>
      <vt:lpstr>Презентация PowerPoint</vt:lpstr>
      <vt:lpstr>Презентация PowerPoint</vt:lpstr>
      <vt:lpstr>Презентация PowerPoint</vt:lpstr>
      <vt:lpstr> Цепочки движений </vt:lpstr>
      <vt:lpstr> Упражнения с кубиками  </vt:lpstr>
      <vt:lpstr>Рисование двумя руками </vt:lpstr>
      <vt:lpstr> «Межполушарные доски»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же применять нейропластичность в повседневной рабочей жизни? </vt:lpstr>
      <vt:lpstr>Презентация PowerPoint</vt:lpstr>
      <vt:lpstr>Презентация PowerPoint</vt:lpstr>
      <vt:lpstr>Презентация PowerPoint</vt:lpstr>
      <vt:lpstr>Подведём итоги: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современных технологий в коррекционно – развивающей работе учителя – дефектолога. Нейробика – ключ к развитию способностей ребенка и профилактика мыслительной деятельности у взрослых</dc:title>
  <dc:creator>Полина</dc:creator>
  <cp:lastModifiedBy>Акопян А.К.</cp:lastModifiedBy>
  <cp:revision>54</cp:revision>
  <dcterms:modified xsi:type="dcterms:W3CDTF">2021-11-25T06:00:06Z</dcterms:modified>
</cp:coreProperties>
</file>