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4" r:id="rId2"/>
    <p:sldId id="357" r:id="rId3"/>
    <p:sldId id="358" r:id="rId4"/>
    <p:sldId id="359" r:id="rId5"/>
    <p:sldId id="361" r:id="rId6"/>
    <p:sldId id="363" r:id="rId7"/>
    <p:sldId id="375" r:id="rId8"/>
    <p:sldId id="312" r:id="rId9"/>
    <p:sldId id="365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9" r:id="rId18"/>
    <p:sldId id="378" r:id="rId19"/>
    <p:sldId id="3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66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9877E-6061-4549-9F7D-3F0CB0ED6F94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12AEE-2479-4230-8236-B8DE421C0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031D3-C923-4FD3-9D8B-876D09677EF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9DA3-A19C-467C-A938-B667AE447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Выявление и поддержка одаренных детей через систему организации внеурочной деятельности в начальной </a:t>
            </a:r>
            <a:r>
              <a:rPr lang="ru-RU" sz="2800" b="1" dirty="0" smtClean="0">
                <a:solidFill>
                  <a:srgbClr val="C00000"/>
                </a:solidFill>
              </a:rPr>
              <a:t>школе.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</a:rPr>
              <a:t>                                                                              </a:t>
            </a:r>
            <a:r>
              <a:rPr lang="ru-RU" sz="2400" b="1" dirty="0" smtClean="0">
                <a:solidFill>
                  <a:srgbClr val="660066"/>
                </a:solidFill>
              </a:rPr>
              <a:t>МБОУ «СОШ п. Ягодное»         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660066"/>
                </a:solidFill>
              </a:rPr>
              <a:t>                                                                                      Новикова Л.С.</a:t>
            </a:r>
          </a:p>
          <a:p>
            <a:pPr>
              <a:buNone/>
            </a:pPr>
            <a:endParaRPr lang="ru-RU" sz="2400" dirty="0" smtClean="0">
              <a:solidFill>
                <a:srgbClr val="660066"/>
              </a:solidFill>
            </a:endParaRPr>
          </a:p>
          <a:p>
            <a:pPr>
              <a:buNone/>
            </a:pPr>
            <a:endParaRPr lang="ru-RU" sz="2400" dirty="0" smtClean="0">
              <a:solidFill>
                <a:srgbClr val="660066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3" descr="C:\Documents and Settings\Ирина_\Рабочий стол\одаренны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643602" cy="239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Портрет одарённого ребёнка: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 fontScale="77500" lnSpcReduction="2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Проявляет любопытство ко многим вещам, постоянно задает вопросы.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Предлагает много идей, решений задач, ответов на вопросы.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Свободно высказывает свое мнение, настойчиво, энергично отстаивает его.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Склонен к рискованным действиям.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Обладает богатой фантазией, воображением. Часто озабочен преобразованием, улучшением общества, предметов.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Обладает хорошо развитым чувством юмора, видит юмор в ситуациях, которые могут не казаться другим смешными.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Чувствителен к красоте, внимателен к эстетике вещей.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Не конфликтен, не приспособленец, не боится отличиться от других.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Конструктивно критичен, не принимает авторитарных указаний без критического изучения.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Стремится к самовыражению, творческому использованию предметов.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832" y="5430932"/>
            <a:ext cx="1512168" cy="1427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Система работы основана на следующих принципах: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Принцип личностно - ориентированного подхода, предполагающий учет индивидуальных особенностей каждого ученика;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Принцип максимального разнообразия представленных возможностей для развития личности;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Принцип индивидуализации и дифференциации обучения.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14950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Педагогические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технологии: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Здоровьесберегающие</a:t>
            </a:r>
            <a:r>
              <a:rPr lang="ru-RU" sz="2800" b="1" dirty="0" smtClean="0">
                <a:solidFill>
                  <a:srgbClr val="7030A0"/>
                </a:solidFill>
              </a:rPr>
              <a:t> технологии;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Игровые технологии;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Технология </a:t>
            </a:r>
            <a:r>
              <a:rPr lang="ru-RU" sz="2800" b="1" dirty="0" err="1" smtClean="0">
                <a:solidFill>
                  <a:srgbClr val="7030A0"/>
                </a:solidFill>
              </a:rPr>
              <a:t>деятельностного</a:t>
            </a:r>
            <a:r>
              <a:rPr lang="ru-RU" sz="2800" b="1" dirty="0" smtClean="0">
                <a:solidFill>
                  <a:srgbClr val="7030A0"/>
                </a:solidFill>
              </a:rPr>
              <a:t> метода;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Технология личностно- ориентированного обучения;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Информационно-коммуникационные технологии 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97152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Внеурочная деятельность: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Группы продленного дня;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Работа кружков (МБОУ «СОШ п. Ягодное», ЦДТ, ДЮСШ, ДШИ);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Предметные  недели;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Научно-практические конференции;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Олимпиады (школьные, всероссийские, международные).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214950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Работа с высокомотивированными учащимися начальных классов МБОУ «СОШ п. Ягодное»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fontAlgn="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	Участие во Всероссийской олимпиаде по русскому языку «Русский медвежонок» – ноябрь.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	Проведение предметной недели по  русскому языку и литературному чтению (1-4 классы) – ноябрь.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	Участие в Международном конкурсе по окружающему миру «</a:t>
            </a:r>
            <a:r>
              <a:rPr lang="ru-RU" sz="2400" b="1" dirty="0" err="1" smtClean="0">
                <a:solidFill>
                  <a:srgbClr val="7030A0"/>
                </a:solidFill>
              </a:rPr>
              <a:t>Гелиантус</a:t>
            </a:r>
            <a:r>
              <a:rPr lang="ru-RU" sz="2400" b="1" dirty="0" smtClean="0">
                <a:solidFill>
                  <a:srgbClr val="7030A0"/>
                </a:solidFill>
              </a:rPr>
              <a:t>» – ноябрь.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	Участие в Международном конкурсе «Британский Бульдог» – декабрь.</a:t>
            </a:r>
          </a:p>
          <a:p>
            <a:pPr fontAlgn="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	Проведение предметной недели по математике  (1-4 классы) – январь.</a:t>
            </a:r>
          </a:p>
          <a:p>
            <a:pPr fontAlgn="t">
              <a:buNone/>
            </a:pPr>
            <a:r>
              <a:rPr lang="ru-RU" sz="2400" dirty="0" smtClean="0"/>
              <a:t> 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229200"/>
            <a:ext cx="1448748" cy="136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Работа с высокомотивированными учащимися начальных классов МБОУ «СОШ п. Ягодное»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640960" cy="4968552"/>
          </a:xfrm>
          <a:solidFill>
            <a:srgbClr val="B3EBE4"/>
          </a:solidFill>
        </p:spPr>
        <p:txBody>
          <a:bodyPr rtlCol="0">
            <a:normAutofit lnSpcReduction="10000"/>
          </a:bodyPr>
          <a:lstStyle/>
          <a:p>
            <a:pPr fontAlgn="t">
              <a:buNone/>
            </a:pPr>
            <a:r>
              <a:rPr lang="ru-RU" sz="2400" dirty="0" smtClean="0"/>
              <a:t> 	</a:t>
            </a:r>
            <a:r>
              <a:rPr lang="ru-RU" sz="2800" b="1" dirty="0" smtClean="0">
                <a:solidFill>
                  <a:srgbClr val="7030A0"/>
                </a:solidFill>
              </a:rPr>
              <a:t>Проведение научно-практической конференции  школьников «Пою моё Отечество» (1-4 классы) – январь.</a:t>
            </a:r>
          </a:p>
          <a:p>
            <a:pPr fontAlgn="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	Проведение предметной недели по английскому языку (2-4 классы) – февраль.</a:t>
            </a:r>
          </a:p>
          <a:p>
            <a:pPr fontAlgn="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	«Лисёнок» – февраль.</a:t>
            </a:r>
          </a:p>
          <a:p>
            <a:pPr fontAlgn="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	Участие в научно-практической конференции  школьников «Пою моё Отечество» (1-11 классы) – март.</a:t>
            </a:r>
          </a:p>
          <a:p>
            <a:pPr fontAlgn="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	Участие в </a:t>
            </a:r>
            <a:r>
              <a:rPr lang="ru-RU" sz="2800" b="1" dirty="0" err="1" smtClean="0">
                <a:solidFill>
                  <a:srgbClr val="7030A0"/>
                </a:solidFill>
              </a:rPr>
              <a:t>онлайн-олимпиаде</a:t>
            </a:r>
            <a:r>
              <a:rPr lang="ru-RU" sz="2800" b="1" dirty="0" smtClean="0">
                <a:solidFill>
                  <a:srgbClr val="7030A0"/>
                </a:solidFill>
              </a:rPr>
              <a:t> «Плюс» по математике для начальной школы – март.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229200"/>
            <a:ext cx="1448748" cy="1367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Работа с высокомотивированными учащимися начальных классов МБОУ «СОШ п. Ягодное»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fontAlgn="t">
              <a:buNone/>
            </a:pPr>
            <a:r>
              <a:rPr lang="ru-RU" sz="2400" dirty="0" smtClean="0"/>
              <a:t> 	</a:t>
            </a:r>
            <a:r>
              <a:rPr lang="ru-RU" sz="2800" b="1" dirty="0" smtClean="0">
                <a:solidFill>
                  <a:srgbClr val="7030A0"/>
                </a:solidFill>
              </a:rPr>
              <a:t>Участие в Международной игре – конкурсе по математике «Кенгуру» – март.</a:t>
            </a:r>
          </a:p>
          <a:p>
            <a:pPr fontAlgn="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	Проведение предметной недели по окружающему миру (1-4 классы) – апрель.</a:t>
            </a:r>
          </a:p>
          <a:p>
            <a:pPr fontAlgn="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	Проведение творческой площадки. Работа кружков, объединений («Кукольный театр», «Игры народов Севера», «</a:t>
            </a:r>
            <a:r>
              <a:rPr lang="ru-RU" sz="2800" b="1" dirty="0" err="1" smtClean="0">
                <a:solidFill>
                  <a:srgbClr val="7030A0"/>
                </a:solidFill>
              </a:rPr>
              <a:t>Домисолька</a:t>
            </a:r>
            <a:r>
              <a:rPr lang="ru-RU" sz="2800" b="1" dirty="0" smtClean="0">
                <a:solidFill>
                  <a:srgbClr val="7030A0"/>
                </a:solidFill>
              </a:rPr>
              <a:t>») – май.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941168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ПРОБЛЕМЫ: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marL="0"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Неумение диагностировать одаренность( отсутствие психолога ,относительность тестирования);</a:t>
            </a:r>
            <a:endParaRPr lang="ru-RU" sz="28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Отсутствие методической литературы(расплывчатость изложения);</a:t>
            </a:r>
            <a:endParaRPr lang="ru-RU" sz="28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Нехватка времени для работы с такими детьми;</a:t>
            </a:r>
            <a:endParaRPr lang="ru-RU" sz="28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Большая загруженность учащихся;</a:t>
            </a:r>
            <a:endParaRPr lang="ru-RU" sz="2800" b="1" dirty="0" smtClean="0">
              <a:solidFill>
                <a:srgbClr val="7030A0"/>
              </a:solidFill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Недопонимание учащимися значения расширения знаний по предмету.</a:t>
            </a:r>
            <a:endParaRPr lang="ru-RU" sz="2800" b="1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941168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marL="3175" indent="11113"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Если дети – национальное достояние любой страны, то одарённые дети – её интеллектуальный и творческий потенциал. Чем раньше учитель обнаружит незаурядные  способности в своих учениках и сумеет создать для них условия для обучения, тем  больше  надежд  на то, что  в будущем эти дети составят гордость и славу своего Отечества. </a:t>
            </a: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547606"/>
            <a:ext cx="1388537" cy="1310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58964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сотрудничество!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0"/>
            <a:ext cx="864096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marL="3175" indent="11113" algn="just">
              <a:buNone/>
            </a:pP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547606"/>
            <a:ext cx="1388537" cy="1310394"/>
          </a:xfrm>
          <a:prstGeom prst="rect">
            <a:avLst/>
          </a:prstGeom>
          <a:noFill/>
        </p:spPr>
      </p:pic>
      <p:pic>
        <p:nvPicPr>
          <p:cNvPr id="6" name="Picture 3" descr="C:\Documents and Settings\Ирина_\Рабочий стол\одаренн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059505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Цель работы педагогов  МБОУ «СОШ п. Ягодное»: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	создание условий для оптимального развития одаренности младших школьников на уроках и во внеурочное время.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437112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Задачи: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Отбор среди различных систем обучения тех методов и приемов, которые способствуют развитию самостоятельности мышления, инициативности и творчества;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Предоставление возможностей совершенствовать способности в совместной деятельности со сверстниками, учителем, через самостоятельную работу.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Схема педагогической деятельности: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Диагностика индивидуальных особенностей обучающихся;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Планирование и организация работы;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 Анализ работы, коррекция проводимой работы.</a:t>
            </a: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09120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«Банк одарённых»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lvl="0" algn="ctr">
              <a:buNone/>
            </a:pPr>
            <a:r>
              <a:rPr lang="ru-RU" sz="2400" b="1" i="1" dirty="0" smtClean="0">
                <a:solidFill>
                  <a:srgbClr val="993366"/>
                </a:solidFill>
              </a:rPr>
              <a:t>Сведения об одарённых детях, учащихся начальных классов  на …….. учебный год</a:t>
            </a:r>
          </a:p>
          <a:p>
            <a:pPr lvl="0" algn="ctr">
              <a:buNone/>
            </a:pPr>
            <a:endParaRPr lang="ru-RU" sz="2400" b="1" i="1" dirty="0" smtClean="0">
              <a:solidFill>
                <a:srgbClr val="993366"/>
              </a:solidFill>
            </a:endParaRPr>
          </a:p>
          <a:p>
            <a:pPr lvl="0" algn="ctr">
              <a:buNone/>
            </a:pPr>
            <a:endParaRPr lang="ru-RU" sz="2400" b="1" i="1" dirty="0" smtClean="0">
              <a:solidFill>
                <a:srgbClr val="993366"/>
              </a:solidFill>
            </a:endParaRPr>
          </a:p>
          <a:p>
            <a:pPr lvl="0" algn="ctr">
              <a:buNone/>
            </a:pPr>
            <a:endParaRPr lang="ru-RU" sz="2400" b="1" i="1" dirty="0" smtClean="0">
              <a:solidFill>
                <a:srgbClr val="993366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993366"/>
              </a:solidFill>
            </a:endParaRPr>
          </a:p>
          <a:p>
            <a:pPr marL="457200" indent="-45720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Цель </a:t>
            </a:r>
            <a:r>
              <a:rPr lang="ru-RU" b="1" dirty="0" smtClean="0">
                <a:solidFill>
                  <a:srgbClr val="7030A0"/>
                </a:solidFill>
              </a:rPr>
              <a:t>-возможность использования данных педагогами для создания условий   развития одарённых школьников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lvl="0" algn="ctr">
              <a:buNone/>
            </a:pPr>
            <a:endParaRPr lang="ru-RU" sz="2400" b="1" i="1" dirty="0" smtClean="0">
              <a:solidFill>
                <a:srgbClr val="993366"/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970" y="5214950"/>
            <a:ext cx="1741030" cy="164305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2420889"/>
          <a:ext cx="8424936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030852"/>
                <a:gridCol w="847550"/>
                <a:gridCol w="1379522"/>
                <a:gridCol w="1739053"/>
                <a:gridCol w="1699767"/>
              </a:tblGrid>
              <a:tr h="1368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Фамилия , имя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уч-ся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Год </a:t>
                      </a:r>
                      <a:r>
                        <a:rPr lang="ru-RU" sz="1800" i="1" dirty="0" err="1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рожд</a:t>
                      </a: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Область,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напр. интереса учащегося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Достижения учащегося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Ф.И.О. педагога, классного рук.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79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Формы выявления одаренности 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наблюдение;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общение с родителями; 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работа психолога: тестирование, анкетирование, беседа;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олимпиады, конкурсы, соревнования, научно-практические конференции.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869160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928992" cy="1470893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 - АНКЕТА АМЕРИКАНСКИХ СПЕЦИАЛИСТОВ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(Ф. ТАТЛ И Л. БЕККЕР)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СПОСОБНЫХ И ОДАРЁННЫХ ДЕТЕЙ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( На каждый вопрос необходимо отвечать «да» или «нет», анкетирование с двумя родителями).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 fontScale="40000" lnSpcReduction="20000"/>
          </a:bodyPr>
          <a:lstStyle/>
          <a:p>
            <a:pPr fontAlgn="t"/>
            <a:r>
              <a:rPr lang="ru-RU" sz="2400" b="1" dirty="0" smtClean="0"/>
              <a:t>1. </a:t>
            </a:r>
            <a:r>
              <a:rPr lang="ru-RU" sz="2400" dirty="0" smtClean="0"/>
              <a:t>Мой ребенок живой, инициативный, подвижный. </a:t>
            </a:r>
          </a:p>
          <a:p>
            <a:pPr fontAlgn="t"/>
            <a:r>
              <a:rPr lang="ru-RU" sz="2400" b="1" dirty="0" smtClean="0"/>
              <a:t>2. </a:t>
            </a:r>
            <a:r>
              <a:rPr lang="ru-RU" sz="2400" dirty="0" smtClean="0"/>
              <a:t>Его интересы и увлечения достаточно постоянны. </a:t>
            </a:r>
          </a:p>
          <a:p>
            <a:pPr fontAlgn="t"/>
            <a:r>
              <a:rPr lang="ru-RU" sz="2400" b="1" dirty="0" smtClean="0"/>
              <a:t>3. </a:t>
            </a:r>
            <a:r>
              <a:rPr lang="ru-RU" sz="2400" dirty="0" smtClean="0"/>
              <a:t>Его заинтересованность уравновешенная. </a:t>
            </a:r>
          </a:p>
          <a:p>
            <a:pPr fontAlgn="t"/>
            <a:r>
              <a:rPr lang="ru-RU" sz="2400" b="1" dirty="0" smtClean="0"/>
              <a:t>4. </a:t>
            </a:r>
            <a:r>
              <a:rPr lang="ru-RU" sz="2400" dirty="0" smtClean="0"/>
              <a:t>В сравнении со сверстниками проявляет интерес (активно выраженный) к искусству, литературе, спорту, природе, моделированию, технике (подчеркнуть или дописать). </a:t>
            </a:r>
          </a:p>
          <a:p>
            <a:pPr fontAlgn="t"/>
            <a:r>
              <a:rPr lang="ru-RU" sz="2400" b="1" dirty="0" smtClean="0"/>
              <a:t>5. </a:t>
            </a:r>
            <a:r>
              <a:rPr lang="ru-RU" sz="2400" dirty="0" smtClean="0"/>
              <a:t>Имеет не больше двух друзей (постоянных), причем старше себя. </a:t>
            </a:r>
          </a:p>
          <a:p>
            <a:pPr fontAlgn="t"/>
            <a:r>
              <a:rPr lang="ru-RU" sz="2400" b="1" dirty="0" smtClean="0"/>
              <a:t>6. </a:t>
            </a:r>
            <a:r>
              <a:rPr lang="ru-RU" sz="2400" dirty="0" smtClean="0"/>
              <a:t>Его интересует все загадочное, таинственное и даже совсем непонятное. </a:t>
            </a:r>
          </a:p>
          <a:p>
            <a:pPr fontAlgn="t"/>
            <a:r>
              <a:rPr lang="ru-RU" sz="2400" b="1" dirty="0" smtClean="0"/>
              <a:t>7. </a:t>
            </a:r>
            <a:r>
              <a:rPr lang="ru-RU" sz="2400" dirty="0" smtClean="0"/>
              <a:t>Любит много спрашивать, настойчив в достижении подробных ответов. </a:t>
            </a:r>
          </a:p>
          <a:p>
            <a:pPr fontAlgn="t"/>
            <a:r>
              <a:rPr lang="ru-RU" sz="2400" b="1" dirty="0" smtClean="0"/>
              <a:t>8. </a:t>
            </a:r>
            <a:r>
              <a:rPr lang="ru-RU" sz="2400" dirty="0" smtClean="0"/>
              <a:t>Речь ребенка развита. Он имеет большой запас слов, хорошо использует его. </a:t>
            </a:r>
          </a:p>
          <a:p>
            <a:pPr fontAlgn="t"/>
            <a:r>
              <a:rPr lang="ru-RU" sz="2400" b="1" dirty="0" smtClean="0"/>
              <a:t>9. </a:t>
            </a:r>
            <a:r>
              <a:rPr lang="ru-RU" sz="2400" dirty="0" smtClean="0"/>
              <a:t>Преимущественно старается найти самостоятельное решение в различных ситуациях. </a:t>
            </a:r>
          </a:p>
          <a:p>
            <a:pPr fontAlgn="t"/>
            <a:r>
              <a:rPr lang="ru-RU" sz="2400" b="1" dirty="0" smtClean="0"/>
              <a:t>10. </a:t>
            </a:r>
            <a:r>
              <a:rPr lang="ru-RU" sz="2400" dirty="0" smtClean="0"/>
              <a:t>Не успокаивается поверхностными пояснениями и такими же ответами на свои вопросы. </a:t>
            </a:r>
          </a:p>
          <a:p>
            <a:pPr fontAlgn="t"/>
            <a:r>
              <a:rPr lang="ru-RU" sz="2400" b="1" dirty="0" smtClean="0"/>
              <a:t>11. </a:t>
            </a:r>
            <a:r>
              <a:rPr lang="ru-RU" sz="2400" dirty="0" smtClean="0"/>
              <a:t>Старается придерживаться личного взгляда на те или другие действия, явления, не взирая ни на какие обстоятельства или обещания. </a:t>
            </a:r>
          </a:p>
          <a:p>
            <a:pPr fontAlgn="t"/>
            <a:r>
              <a:rPr lang="ru-RU" sz="2400" b="1" dirty="0" smtClean="0"/>
              <a:t>12. </a:t>
            </a:r>
            <a:r>
              <a:rPr lang="ru-RU" sz="2400" dirty="0" smtClean="0"/>
              <a:t>Обязательно (всегда) реагирует на все новое. </a:t>
            </a:r>
          </a:p>
          <a:p>
            <a:pPr fontAlgn="t"/>
            <a:r>
              <a:rPr lang="ru-RU" sz="2400" b="1" dirty="0" smtClean="0"/>
              <a:t>13. </a:t>
            </a:r>
            <a:r>
              <a:rPr lang="ru-RU" sz="2400" dirty="0" smtClean="0"/>
              <a:t>Начатое дело всегда старается довести до конца. </a:t>
            </a:r>
          </a:p>
          <a:p>
            <a:pPr fontAlgn="t"/>
            <a:r>
              <a:rPr lang="ru-RU" sz="2400" b="1" dirty="0" smtClean="0"/>
              <a:t>14. </a:t>
            </a:r>
            <a:r>
              <a:rPr lang="ru-RU" sz="2400" dirty="0" smtClean="0"/>
              <a:t>В общении отстаивает личное мнение, не хочет признавать общепринятые взгляды. </a:t>
            </a:r>
          </a:p>
          <a:p>
            <a:pPr fontAlgn="t"/>
            <a:r>
              <a:rPr lang="ru-RU" sz="2400" b="1" dirty="0" smtClean="0"/>
              <a:t>15. </a:t>
            </a:r>
            <a:r>
              <a:rPr lang="ru-RU" sz="2400" dirty="0" smtClean="0"/>
              <a:t>В непредвиденных и сложных ситуациях берет на себя роль лидера. </a:t>
            </a:r>
          </a:p>
          <a:p>
            <a:pPr fontAlgn="t"/>
            <a:r>
              <a:rPr lang="ru-RU" sz="2400" b="1" dirty="0" smtClean="0"/>
              <a:t>16. </a:t>
            </a:r>
            <a:r>
              <a:rPr lang="ru-RU" sz="2400" dirty="0" smtClean="0"/>
              <a:t>Имеет заметную склонность к какому-нибудь виду деятельности или предмету (группе предметов: игрушкам, книжкам и пр.). </a:t>
            </a:r>
          </a:p>
          <a:p>
            <a:pPr fontAlgn="t"/>
            <a:r>
              <a:rPr lang="ru-RU" sz="2400" b="1" dirty="0" smtClean="0"/>
              <a:t>17. </a:t>
            </a:r>
            <a:r>
              <a:rPr lang="ru-RU" sz="2400" dirty="0" smtClean="0"/>
              <a:t>Настойчивый, упрямый, решительный в достижении желанной цели. </a:t>
            </a:r>
          </a:p>
          <a:p>
            <a:pPr fontAlgn="t"/>
            <a:r>
              <a:rPr lang="ru-RU" sz="2400" b="1" dirty="0" smtClean="0"/>
              <a:t>18. </a:t>
            </a:r>
            <a:r>
              <a:rPr lang="ru-RU" sz="2400" dirty="0" smtClean="0"/>
              <a:t>Проявляет неприкрытую потребность в поддержке взрослых. </a:t>
            </a:r>
          </a:p>
          <a:p>
            <a:pPr fontAlgn="t"/>
            <a:r>
              <a:rPr lang="ru-RU" sz="2400" b="1" dirty="0" smtClean="0"/>
              <a:t>19. </a:t>
            </a:r>
            <a:r>
              <a:rPr lang="ru-RU" sz="2400" dirty="0" smtClean="0"/>
              <a:t>Легко находит и всегда имеет достаточно много друзей. </a:t>
            </a:r>
          </a:p>
          <a:p>
            <a:pPr fontAlgn="t"/>
            <a:r>
              <a:rPr lang="ru-RU" sz="2400" b="1" dirty="0" smtClean="0"/>
              <a:t>20. </a:t>
            </a:r>
            <a:r>
              <a:rPr lang="ru-RU" sz="2400" dirty="0" smtClean="0"/>
              <a:t>Задает много вопросов, преимущественно из круга своих интересов. </a:t>
            </a:r>
          </a:p>
          <a:p>
            <a:pPr fontAlgn="t"/>
            <a:r>
              <a:rPr lang="ru-RU" sz="2400" b="1" dirty="0" smtClean="0"/>
              <a:t>21. </a:t>
            </a:r>
            <a:r>
              <a:rPr lang="ru-RU" sz="2400" dirty="0" smtClean="0"/>
              <a:t>Для посторонних кажется старше своих лет. </a:t>
            </a:r>
          </a:p>
          <a:p>
            <a:pPr fontAlgn="t"/>
            <a:r>
              <a:rPr lang="ru-RU" sz="2400" b="1" dirty="0" smtClean="0"/>
              <a:t>22. </a:t>
            </a:r>
            <a:r>
              <a:rPr lang="ru-RU" sz="2400" dirty="0" smtClean="0"/>
              <a:t>Нередко проявляет черты эгоизма и даже беспричинной агрессии. </a:t>
            </a:r>
          </a:p>
          <a:p>
            <a:pPr fontAlgn="t"/>
            <a:r>
              <a:rPr lang="ru-RU" sz="2400" b="1" dirty="0" smtClean="0"/>
              <a:t>23. </a:t>
            </a:r>
            <a:r>
              <a:rPr lang="ru-RU" sz="2400" dirty="0" smtClean="0"/>
              <a:t>Знает себе цену (в рамках возрастных особенностей). </a:t>
            </a:r>
          </a:p>
          <a:p>
            <a:pPr fontAlgn="t"/>
            <a:r>
              <a:rPr lang="ru-RU" sz="2400" b="1" dirty="0" smtClean="0"/>
              <a:t>24. </a:t>
            </a:r>
            <a:r>
              <a:rPr lang="ru-RU" sz="2400" dirty="0" smtClean="0"/>
              <a:t>Легко ли и часто отвлекается и оставляет начатое дело (занятия, игру). </a:t>
            </a:r>
          </a:p>
          <a:p>
            <a:pPr fontAlgn="t"/>
            <a:r>
              <a:rPr lang="ru-RU" sz="2400" b="1" dirty="0" smtClean="0"/>
              <a:t>25. </a:t>
            </a:r>
            <a:r>
              <a:rPr lang="ru-RU" sz="2400" dirty="0" smtClean="0"/>
              <a:t>Почти одинаково интересуется гуманитарными и техническими вопросами.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13176"/>
            <a:ext cx="1741030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Признаки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одарённости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  <a:solidFill>
            <a:srgbClr val="B3EBE4"/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это те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особенности ребёнка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, которые проявляются в его реальной деятельности и могут быть оценены на уровне наблюдения за характером его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действий</a:t>
            </a:r>
          </a:p>
          <a:p>
            <a:pPr eaLnBrk="1" fontAlgn="auto" hangingPunct="1">
              <a:lnSpc>
                <a:spcPct val="9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357694"/>
            <a:ext cx="1214446" cy="11430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00338" y="4005263"/>
            <a:ext cx="5688012" cy="1655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04A7B"/>
                </a:solidFill>
              </a:rPr>
              <a:t>Способность к мышлению, творчеству, </a:t>
            </a:r>
            <a:r>
              <a:rPr lang="ru-RU" sz="2800" b="1" dirty="0" smtClean="0">
                <a:solidFill>
                  <a:srgbClr val="604A7B"/>
                </a:solidFill>
              </a:rPr>
              <a:t>обучению - не </a:t>
            </a:r>
            <a:r>
              <a:rPr lang="ru-RU" sz="2800" b="1" dirty="0">
                <a:solidFill>
                  <a:srgbClr val="604A7B"/>
                </a:solidFill>
              </a:rPr>
              <a:t>как исключительность, а как </a:t>
            </a:r>
            <a:r>
              <a:rPr lang="ru-RU" sz="2800" b="1" dirty="0">
                <a:solidFill>
                  <a:schemeClr val="accent2"/>
                </a:solidFill>
              </a:rPr>
              <a:t>потенциал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3"/>
            <a:ext cx="8712968" cy="1152128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Одарённость бывает: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712968" cy="5112567"/>
          </a:xfrm>
          <a:solidFill>
            <a:srgbClr val="B3EBE4"/>
          </a:solidFill>
        </p:spPr>
        <p:txBody>
          <a:bodyPr rtlCol="0"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академической (способность учиться);</a:t>
            </a:r>
          </a:p>
          <a:p>
            <a:pPr algn="just">
              <a:lnSpc>
                <a:spcPct val="110000"/>
              </a:lnSpc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интеллектуальной (умение анализировать, мыслить);</a:t>
            </a:r>
          </a:p>
          <a:p>
            <a:pPr>
              <a:lnSpc>
                <a:spcPct val="120000"/>
              </a:lnSpc>
              <a:buFont typeface="Wingdings 2"/>
              <a:buChar char=""/>
              <a:defRPr/>
            </a:pPr>
            <a:r>
              <a:rPr lang="ru-RU" b="1" spc="150" dirty="0" smtClean="0">
                <a:solidFill>
                  <a:srgbClr val="7030A0"/>
                </a:solidFill>
              </a:rPr>
              <a:t>художественной (музыкально-художественной);</a:t>
            </a:r>
          </a:p>
          <a:p>
            <a:pPr>
              <a:lnSpc>
                <a:spcPct val="150000"/>
              </a:lnSpc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творческой (не шаблонное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мышление);</a:t>
            </a:r>
          </a:p>
          <a:p>
            <a:pPr>
              <a:lnSpc>
                <a:spcPct val="150000"/>
              </a:lnSpc>
              <a:buFont typeface="Wingdings 2"/>
              <a:buChar char="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психомоторной (спортивной).</a:t>
            </a:r>
            <a:endParaRPr lang="ru-RU" b="1" spc="150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5" descr="C:\Documents and Settings\Ирина_\Рабочий стол\одаренност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97152"/>
            <a:ext cx="1741030" cy="1643050"/>
          </a:xfrm>
          <a:prstGeom prst="rect">
            <a:avLst/>
          </a:prstGeom>
          <a:noFill/>
        </p:spPr>
      </p:pic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020272" y="2708920"/>
          <a:ext cx="1574800" cy="1714500"/>
        </p:xfrm>
        <a:graphic>
          <a:graphicData uri="http://schemas.openxmlformats.org/presentationml/2006/ole">
            <p:oleObj spid="_x0000_s31746" r:id="rId4" imgW="18219048" imgH="29904762" progId="">
              <p:embed/>
            </p:oleObj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33056"/>
            <a:ext cx="1500198" cy="150019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886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Выявление и поддержка одаренных детей через систему организации внеурочной деятельности в начальной школе.</vt:lpstr>
      <vt:lpstr>Цель работы педагогов  МБОУ «СОШ п. Ягодное»:</vt:lpstr>
      <vt:lpstr>Задачи:</vt:lpstr>
      <vt:lpstr>Схема педагогической деятельности:</vt:lpstr>
      <vt:lpstr>«Банк одарённых» </vt:lpstr>
      <vt:lpstr>Формы выявления одаренности : </vt:lpstr>
      <vt:lpstr> ТЕСТ - АНКЕТА АМЕРИКАНСКИХ СПЕЦИАЛИСТОВ  (Ф. ТАТЛ И Л. БЕККЕР) ДЛЯ ОПРЕДЕЛЕНИЯ СПОСОБНЫХ И ОДАРЁННЫХ ДЕТЕЙ ( На каждый вопрос необходимо отвечать «да» или «нет», анкетирование с двумя родителями).  </vt:lpstr>
      <vt:lpstr>Признаки одарённости: </vt:lpstr>
      <vt:lpstr>Одарённость бывает:</vt:lpstr>
      <vt:lpstr>Портрет одарённого ребёнка:</vt:lpstr>
      <vt:lpstr>Система работы основана на следующих принципах: </vt:lpstr>
      <vt:lpstr>Педагогические технологии:</vt:lpstr>
      <vt:lpstr>Внеурочная деятельность: </vt:lpstr>
      <vt:lpstr>Работа с высокомотивированными учащимися начальных классов МБОУ «СОШ п. Ягодное» </vt:lpstr>
      <vt:lpstr>Работа с высокомотивированными учащимися начальных классов МБОУ «СОШ п. Ягодное»  </vt:lpstr>
      <vt:lpstr>Работа с высокомотивированными учащимися начальных классов МБОУ «СОШ п. Ягодное»</vt:lpstr>
      <vt:lpstr>ПРОБЛЕМЫ:</vt:lpstr>
      <vt:lpstr>Слайд 18</vt:lpstr>
      <vt:lpstr>Спасибо за сотрудничество!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сопровождению и поддержке одаренных и особо мотивированных учащихся (из опыта работы МАОУ «Лицей № 1 им. Н. К. Крупской»)   Николаева Ирина Вадимовна,  учитель географии  МАОУ «Лицей № 1 им. Н. К. Крупской»</dc:title>
  <dc:creator>Your User Name</dc:creator>
  <cp:lastModifiedBy>Пользователь Windows</cp:lastModifiedBy>
  <cp:revision>92</cp:revision>
  <dcterms:created xsi:type="dcterms:W3CDTF">2015-03-24T23:48:38Z</dcterms:created>
  <dcterms:modified xsi:type="dcterms:W3CDTF">2017-08-24T00:23:06Z</dcterms:modified>
</cp:coreProperties>
</file>