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sldIdLst>
    <p:sldId id="257" r:id="rId2"/>
    <p:sldId id="260" r:id="rId3"/>
    <p:sldId id="262" r:id="rId4"/>
    <p:sldId id="264" r:id="rId5"/>
    <p:sldId id="266" r:id="rId6"/>
    <p:sldId id="301" r:id="rId7"/>
    <p:sldId id="302" r:id="rId8"/>
    <p:sldId id="276" r:id="rId9"/>
    <p:sldId id="272" r:id="rId10"/>
    <p:sldId id="278" r:id="rId11"/>
    <p:sldId id="282" r:id="rId12"/>
    <p:sldId id="303" r:id="rId13"/>
    <p:sldId id="274" r:id="rId14"/>
    <p:sldId id="304" r:id="rId15"/>
    <p:sldId id="305" r:id="rId16"/>
    <p:sldId id="306" r:id="rId17"/>
    <p:sldId id="308" r:id="rId18"/>
    <p:sldId id="309" r:id="rId19"/>
    <p:sldId id="292" r:id="rId20"/>
    <p:sldId id="307" r:id="rId21"/>
    <p:sldId id="284" r:id="rId22"/>
    <p:sldId id="280" r:id="rId23"/>
    <p:sldId id="286" r:id="rId24"/>
    <p:sldId id="288" r:id="rId25"/>
    <p:sldId id="290" r:id="rId26"/>
    <p:sldId id="294" r:id="rId27"/>
    <p:sldId id="296" r:id="rId28"/>
    <p:sldId id="310" r:id="rId29"/>
    <p:sldId id="298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00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4225F-6DFA-47B0-B072-CBC4B2EFC6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0D7DE-4E9B-4700-8E68-A04E38D4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8E78858-EF89-4EF2-843C-59F6327A8EE3}" type="datetimeFigureOut">
              <a:rPr lang="ru-RU" smtClean="0"/>
              <a:pPr/>
              <a:t>13.11.2021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A40DDE3-2DF3-4589-9D63-7EFE45D2608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vida.ru/blob/movie/2/53464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artnow.ru/img/160000/160486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1/58/163/58163408_1272047285_AVanecian_index_jpeg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/58/163/58163408_1272047285_AVanecian_index_jpeg.jp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g0.liveinternet.ru/images/attach/c/1/58/163/58163408_1272047285_AVanecian_index_jpeg.jpg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dmitry.shamin.spb.ru/images/foto/midle/vyra_station_dvor_1_col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://trassa.narod.ru/piter/gatchina/vyrasmotr.jpg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history-gatchina.ru/view/photo/vyrastol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img0.liveinternet.ru/images/attach/c/1/49/67/49067697_IMGP3614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rtnow.ru/img/160000/160486.jpg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  <a:effectLst>
            <a:outerShdw blurRad="50800" dist="50800" dir="5400000" algn="ctr" rotWithShape="0">
              <a:schemeClr val="bg1"/>
            </a:outerShdw>
          </a:effectLst>
          <a:scene3d>
            <a:camera prst="orthographicFront"/>
            <a:lightRig rig="threePt" dir="t"/>
          </a:scene3d>
          <a:sp3d extrusionH="76200" contourW="12700">
            <a:extrusionClr>
              <a:schemeClr val="accent1">
                <a:lumMod val="50000"/>
              </a:schemeClr>
            </a:extrusionClr>
            <a:contourClr>
              <a:schemeClr val="accent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6063" y="5072063"/>
            <a:ext cx="4643437" cy="1000125"/>
          </a:xfrm>
          <a:solidFill>
            <a:srgbClr val="0070C0"/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ru-RU" sz="2800" b="1" i="1" dirty="0" smtClean="0">
                <a:solidFill>
                  <a:schemeClr val="tx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«СТАНЦИОННЫЙ СМОТРИТЕЛЬ»</a:t>
            </a:r>
            <a:endParaRPr lang="ru-RU" sz="2800" b="1" i="1" dirty="0">
              <a:solidFill>
                <a:schemeClr val="tx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85938" y="3143250"/>
            <a:ext cx="6500812" cy="3214688"/>
          </a:xfrm>
          <a:solidFill>
            <a:srgbClr val="00B0F0"/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А.С.ПУШКИН </a:t>
            </a:r>
            <a: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«ПОВЕСТИ БЕЛКИНА»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	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1" descr="Kiprensky Pushk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2214578" cy="2570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85750" y="285750"/>
            <a:ext cx="4429125" cy="32861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75" y="3643313"/>
            <a:ext cx="4786313" cy="242887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317" name="Содержимое 2"/>
          <p:cNvSpPr>
            <a:spLocks noGrp="1"/>
          </p:cNvSpPr>
          <p:nvPr>
            <p:ph idx="1"/>
          </p:nvPr>
        </p:nvSpPr>
        <p:spPr>
          <a:xfrm>
            <a:off x="3357563" y="3786188"/>
            <a:ext cx="5329237" cy="2643187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b="1" i="1" smtClean="0"/>
              <a:t>     </a:t>
            </a:r>
            <a:r>
              <a:rPr lang="ru-RU" sz="2000" b="1" i="1" smtClean="0">
                <a:solidFill>
                  <a:srgbClr val="CC3300"/>
                </a:solidFill>
              </a:rPr>
              <a:t>«Маленький человек» </a:t>
            </a:r>
            <a:r>
              <a:rPr lang="ru-RU" sz="2000" b="1" i="1" smtClean="0"/>
              <a:t>- это герой литературного произведения, который относится к среднему и низшему социальному слою, но обладает часто высокими душевными и духовными качествами.</a:t>
            </a:r>
          </a:p>
          <a:p>
            <a:endParaRPr lang="ru-RU" smtClean="0"/>
          </a:p>
        </p:txBody>
      </p:sp>
      <p:pic>
        <p:nvPicPr>
          <p:cNvPr id="13318" name="Picture 7" descr="Картинка 17 из 58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714375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6087" name="Rectangle 7"/>
          <p:cNvSpPr>
            <a:spLocks noGrp="1" noChangeArrowheads="1"/>
          </p:cNvSpPr>
          <p:nvPr>
            <p:ph idx="1"/>
          </p:nvPr>
        </p:nvSpPr>
        <p:spPr>
          <a:solidFill>
            <a:srgbClr val="00B050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Во-первых, потому что он не верит в прочность случайного союза Дуни, несмотря на увиденное богатое и обеспеченное её житье.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Во-вторых, Вырин несчастлив не только из-за боязни за судьбу дочери, перед </a:t>
            </a:r>
            <a:r>
              <a:rPr lang="ru-RU" sz="2400" b="1" smtClean="0"/>
              <a:t>нами трагедия обманутого доверия. Он слишком много вложил в свою любовь к дочери, которая предала его ради личного счастья, забыла того, кто ее родил, кормил и воспитал. Дуня не смогла найти в новой жизни место для отца, тем самым оставила  без прошлого, настоящего и будущего…</a:t>
            </a:r>
            <a:r>
              <a:rPr lang="ru-RU" sz="2400" smtClean="0"/>
              <a:t> 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title"/>
          </p:nvPr>
        </p:nvSpPr>
        <p:spPr>
          <a:xfrm>
            <a:off x="1042988" y="274638"/>
            <a:ext cx="7029450" cy="1143000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chemeClr val="tx1"/>
                </a:solidFill>
              </a:rPr>
              <a:t>Почему же несчастен Самсон Вырин?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60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60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4608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714356"/>
            <a:ext cx="6813970" cy="4646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«Маленький» человек </a:t>
            </a:r>
          </a:p>
          <a:p>
            <a:pPr algn="ctr">
              <a:buFontTx/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   в литературе-</a:t>
            </a:r>
            <a:r>
              <a:rPr lang="ru-RU" sz="3200" i="1" dirty="0" smtClean="0">
                <a:solidFill>
                  <a:srgbClr val="FF000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3200" i="1" dirty="0" smtClean="0">
                <a:solidFill>
                  <a:schemeClr val="bg1"/>
                </a:solidFill>
              </a:rPr>
              <a:t>   </a:t>
            </a:r>
            <a:r>
              <a:rPr lang="ru-RU" sz="3200" b="1" i="1" dirty="0" smtClean="0">
                <a:solidFill>
                  <a:schemeClr val="bg1"/>
                </a:solidFill>
              </a:rPr>
              <a:t>это не только человек низкого чина, без высокого социального статуса, но и человек потерявшийся в жизни, испытывающий страх перед нею, утративший интерес и смысл своего существования.</a:t>
            </a:r>
            <a:endParaRPr lang="ru-RU" sz="32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4284663" y="5373688"/>
            <a:ext cx="468153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несчастлив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179388" y="5449888"/>
            <a:ext cx="41036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счастлив,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гордится своей дочерью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4283075" y="2000250"/>
            <a:ext cx="464661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«как он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постарел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!»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«я смотрел на его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седину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на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глубокие морщины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давно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небритого лица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на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сгорбленную спину </a:t>
            </a:r>
            <a:r>
              <a:rPr lang="ru-RU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и не мог надивиться, как три или четыре года могли превратить бодрого мужчину в 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хилого старика»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179388" y="2000250"/>
            <a:ext cx="4103687" cy="344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«хозяин, человек лет пятидесяти,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свежий и бодрый</a:t>
            </a:r>
            <a:r>
              <a:rPr lang="ru-RU" sz="2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»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4283075" y="1482725"/>
            <a:ext cx="46815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Через 3 - 4 года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79388" y="1482725"/>
            <a:ext cx="41036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Май 1816 год</a:t>
            </a:r>
          </a:p>
        </p:txBody>
      </p:sp>
      <p:sp>
        <p:nvSpPr>
          <p:cNvPr id="11273" name="Line 13"/>
          <p:cNvSpPr>
            <a:spLocks noChangeShapeType="1"/>
          </p:cNvSpPr>
          <p:nvPr/>
        </p:nvSpPr>
        <p:spPr bwMode="auto">
          <a:xfrm>
            <a:off x="179388" y="1482725"/>
            <a:ext cx="87852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>
            <a:off x="179388" y="2000250"/>
            <a:ext cx="8785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5"/>
          <p:cNvSpPr>
            <a:spLocks noChangeShapeType="1"/>
          </p:cNvSpPr>
          <p:nvPr/>
        </p:nvSpPr>
        <p:spPr bwMode="auto">
          <a:xfrm>
            <a:off x="179388" y="5449888"/>
            <a:ext cx="87852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"/>
          <p:cNvSpPr>
            <a:spLocks noChangeShapeType="1"/>
          </p:cNvSpPr>
          <p:nvPr/>
        </p:nvSpPr>
        <p:spPr bwMode="auto">
          <a:xfrm>
            <a:off x="179388" y="6675438"/>
            <a:ext cx="8785225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7"/>
          <p:cNvSpPr>
            <a:spLocks noChangeShapeType="1"/>
          </p:cNvSpPr>
          <p:nvPr/>
        </p:nvSpPr>
        <p:spPr bwMode="auto">
          <a:xfrm>
            <a:off x="179388" y="1482725"/>
            <a:ext cx="0" cy="5192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8"/>
          <p:cNvSpPr>
            <a:spLocks noChangeShapeType="1"/>
          </p:cNvSpPr>
          <p:nvPr/>
        </p:nvSpPr>
        <p:spPr bwMode="auto">
          <a:xfrm>
            <a:off x="4283075" y="1482725"/>
            <a:ext cx="0" cy="51927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9"/>
          <p:cNvSpPr>
            <a:spLocks noChangeShapeType="1"/>
          </p:cNvSpPr>
          <p:nvPr/>
        </p:nvSpPr>
        <p:spPr bwMode="auto">
          <a:xfrm>
            <a:off x="8964613" y="1482725"/>
            <a:ext cx="0" cy="5192713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1042988" y="142875"/>
            <a:ext cx="57610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Два портрета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Самсона </a:t>
            </a:r>
            <a:r>
              <a:rPr lang="ru-RU" sz="2400" b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Вырина</a:t>
            </a:r>
            <a:r>
              <a:rPr lang="ru-RU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7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76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6" grpId="0"/>
      <p:bldP spid="276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2" y="1714488"/>
            <a:ext cx="4572000" cy="42196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Притча о блудном сыне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У некоторого человека было два сына; и сказал младший из них отцу: «Отче! Дай мне следующую часть имения».  И отец разделил им имение.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По прошествии немногих дней младший сын, собрав всё, пошёл в дальнюю сторону и там расточил имение своё, живя распутно. Когда же он прожил всё, настал великий голод в той стране, и он начал нуждаться; и пошёл, пристал к одному из жителей страны той, а тот послал его на поля свои пасти свиней; и он рад был наполнить чрево своё рожками, которые ели свиньи, но никто не давал ему.</a:t>
            </a:r>
            <a:endParaRPr lang="ru-RU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7154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Придя же в себя, сказал: «Сколько наёмников у отца моего избыточествуют хлебом, а я умираю от голода.</a:t>
            </a:r>
          </a:p>
          <a:p>
            <a:pPr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Встану, пойду к отцу моему и скажу ему: «Отче! Я согрешил против неба и перед тобою и уже недостоин называться сыном твоим; прими меня в число наёмников твоих». Встал и пошёл к отцу своему. И когда он был ещё далеко, увидел его отец его и </a:t>
            </a:r>
            <a:r>
              <a:rPr lang="ru-RU" sz="24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сжалился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; и, побежав, пал ему на шею и целовал его. </a:t>
            </a:r>
          </a:p>
          <a:p>
            <a:pPr marL="522288" lvl="1" indent="0">
              <a:buFont typeface="Wingdings" pitchFamily="2" charset="2"/>
              <a:buNone/>
            </a:pP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Сын же сказал ему: «Отче! Я согрешил против неба и перед тобою и уже недостоин называться сыном. </a:t>
            </a:r>
            <a:r>
              <a:rPr lang="ru-RU" sz="2000" b="1" i="1" dirty="0" smtClean="0">
                <a:solidFill>
                  <a:schemeClr val="bg1"/>
                </a:solidFill>
                <a:effectLst/>
              </a:rPr>
              <a:t>А отец сказал рабам своим: «Принесите</a:t>
            </a:r>
            <a:r>
              <a:rPr lang="ru-RU" b="1" i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2000" b="1" i="1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 лучшую одежду и оденьте его, и дайте перстень на руку его и обувь на ноги; и приведите откормленного телёнка и заколите; станем есть и веселиться! Ибо этот сын мой был мёртв и ожил, пропадал и нашёлся». И начали веселиться.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1071546"/>
            <a:ext cx="75724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Старший же сын его был на поле; и, возвращаясь, когда приблизился к дому, услышал пение и ликование; и, призвав одного из слуг, спросил: «Что это такое?» Он сказал ему: «Брат твой пришёл и отец твой заколол откормленного телёнка, потому что  принял его здоровым». Он рассердился и не хотел войти. Отец же его, выйдя, звал его. Но он сказал в ответ отцу: «Вот, я столько лет служу тебе и никогда не преступал приказания твоего, но ты никогда не дал мне и козлёнка, чтобы мне повеселиться с друзьями моими; а когда этот сын твой, расточивший имение своё с блудницами, пришёл, ты заколол для него откормленного телёнка.</a:t>
            </a:r>
          </a:p>
          <a:p>
            <a:pPr>
              <a:buFont typeface="Wingdings" pitchFamily="2" charset="2"/>
              <a:buNone/>
            </a:pPr>
            <a:r>
              <a:rPr lang="ru-RU" b="1" i="1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		Он же сказал ему: «Сын мой! Ты всегда со мною, и всё моё твоё, а о том надобно было радоваться и веселиться, что брат твой сей был мёртв и ожил, пропадал и нашёлся».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2068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Сопоставление истории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 «блудного сына» и Дуни.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64039"/>
            <a:ext cx="3168352" cy="430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Притча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Блудный сын сам уходит из родного дома, чтобы жить самостоятельно.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Никто не ищет его 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Образ жизни блудного сына после отъезда из родительского дома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Радостная встреча сына с отцом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Сын вернулся домой нищий и голодный. Он осознал свой грех, раскаялся в нем</a:t>
            </a:r>
          </a:p>
          <a:p>
            <a:pPr>
              <a:lnSpc>
                <a:spcPct val="80000"/>
              </a:lnSpc>
            </a:pPr>
            <a:endParaRPr lang="ru-RU" b="1" dirty="0" smtClean="0">
              <a:solidFill>
                <a:schemeClr val="bg1"/>
              </a:solidFill>
              <a:effectLst/>
            </a:endParaRPr>
          </a:p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bg1"/>
                </a:solidFill>
                <a:effectLst/>
              </a:rPr>
              <a:t>Примирение с отцом 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132856"/>
            <a:ext cx="39239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Станционный смотритель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Отец  отправляет дочь из родного дома, не предполагая, что расстается с ней навсегда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Отец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ru-RU" sz="1600" b="1" dirty="0" smtClean="0">
                <a:solidFill>
                  <a:schemeClr val="bg1"/>
                </a:solidFill>
                <a:latin typeface="Arial" charset="0"/>
              </a:rPr>
              <a:t>ищет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дочь, чтобы вернуть её </a:t>
            </a:r>
            <a:r>
              <a:rPr lang="ru-RU" b="1" dirty="0" smtClean="0">
                <a:solidFill>
                  <a:schemeClr val="bg1"/>
                </a:solidFill>
              </a:rPr>
              <a:t>домой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Дуня живет в Петербурге в роскоши и богатстве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Лишь после смерти отца Дуня, уже богатая барыня, посещает родные места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</a:pPr>
            <a:r>
              <a:rPr lang="ru-RU" b="1" dirty="0" err="1">
                <a:solidFill>
                  <a:schemeClr val="bg1"/>
                </a:solidFill>
              </a:rPr>
              <a:t>Авдотья</a:t>
            </a:r>
            <a:r>
              <a:rPr lang="ru-RU" b="1" dirty="0">
                <a:solidFill>
                  <a:schemeClr val="bg1"/>
                </a:solidFill>
              </a:rPr>
              <a:t> Семеновна </a:t>
            </a:r>
            <a:r>
              <a:rPr lang="ru-RU" b="1" i="1" dirty="0">
                <a:solidFill>
                  <a:schemeClr val="bg1"/>
                </a:solidFill>
              </a:rPr>
              <a:t>не вернулась</a:t>
            </a:r>
            <a:r>
              <a:rPr lang="ru-RU" b="1" dirty="0">
                <a:solidFill>
                  <a:schemeClr val="bg1"/>
                </a:solidFill>
              </a:rPr>
              <a:t>, а </a:t>
            </a:r>
            <a:r>
              <a:rPr lang="ru-RU" b="1" i="1" dirty="0">
                <a:solidFill>
                  <a:schemeClr val="bg1"/>
                </a:solidFill>
              </a:rPr>
              <a:t>зашла,</a:t>
            </a:r>
            <a:r>
              <a:rPr lang="ru-RU" b="1" dirty="0">
                <a:solidFill>
                  <a:schemeClr val="bg1"/>
                </a:solidFill>
              </a:rPr>
              <a:t> проезжая мимо.</a:t>
            </a:r>
          </a:p>
          <a:p>
            <a:pPr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Невозможность встречи и примирения. </a:t>
            </a:r>
            <a:r>
              <a:rPr lang="ru-RU" b="1" dirty="0">
                <a:solidFill>
                  <a:schemeClr val="bg1"/>
                </a:solidFill>
                <a:latin typeface="Arial" charset="0"/>
              </a:rPr>
              <a:t>П</a:t>
            </a:r>
            <a:r>
              <a:rPr lang="ru-RU" b="1" dirty="0">
                <a:solidFill>
                  <a:schemeClr val="bg1"/>
                </a:solidFill>
              </a:rPr>
              <a:t>римирение невозможно.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350px-Rembrandt_Harmensz._van_Rijn_-_The_Return_of_the_Prodigal_S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88640"/>
            <a:ext cx="4041429" cy="5184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286000" y="5691157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Рембрандт. Возвращение блудного сына. Эрмитаж. Санкт-Петербург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кругленный прямоугольник 2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4537075" y="5716588"/>
            <a:ext cx="43561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Покаяние и примирение невозможно из-за смерти отца.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179388" y="5716588"/>
            <a:ext cx="43576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Произошло примирение с отцом и покаяние блудного сына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537075" y="4711700"/>
            <a:ext cx="43561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Авдотья Самсоновна не вернулась, а зашла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на могилу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, проезжая мимо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179388" y="4711700"/>
            <a:ext cx="4357687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Сын вернулся домой нищий и голодный. Он осознал свой грех, раскаялся в содеянном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4537075" y="4289425"/>
            <a:ext cx="4356100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Боится встречи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 </a:t>
            </a:r>
            <a:endParaRPr lang="ru-RU" sz="2000" b="1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179388" y="4289425"/>
            <a:ext cx="435768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Радостная встреча сына с отцом</a:t>
            </a:r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4537075" y="3284538"/>
            <a:ext cx="43561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Дуня живет в Петербурге в роскоши и богатстве, становится матерью…</a:t>
            </a:r>
            <a:r>
              <a:rPr lang="ru-RU" sz="20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179388" y="3284538"/>
            <a:ext cx="4357687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Ведет разгульный образ жизни</a:t>
            </a: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537075" y="2471738"/>
            <a:ext cx="43561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Не желает, чтобы ее нашли и не подает о себе никакой информации 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179388" y="2471738"/>
            <a:ext cx="4357687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/>
              <a:t>Никто не ищет его. 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37075" y="1557338"/>
            <a:ext cx="4356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>
                <a:solidFill>
                  <a:srgbClr val="990000"/>
                </a:solidFill>
              </a:rPr>
              <a:t>Дуня уезжает тайно, случайно, без согласия и благословения отца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179388" y="1557338"/>
            <a:ext cx="43576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b="1"/>
              <a:t>Блудный сын добровольно уходит из родного дома с благословением отца.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4537075" y="981075"/>
            <a:ext cx="43561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История Дуни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179388" y="981075"/>
            <a:ext cx="43576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ru-RU" sz="28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Притча</a:t>
            </a:r>
          </a:p>
        </p:txBody>
      </p:sp>
      <p:sp>
        <p:nvSpPr>
          <p:cNvPr id="20497" name="Line 23"/>
          <p:cNvSpPr>
            <a:spLocks noChangeShapeType="1"/>
          </p:cNvSpPr>
          <p:nvPr/>
        </p:nvSpPr>
        <p:spPr bwMode="auto">
          <a:xfrm>
            <a:off x="179388" y="981075"/>
            <a:ext cx="87137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24"/>
          <p:cNvSpPr>
            <a:spLocks noChangeShapeType="1"/>
          </p:cNvSpPr>
          <p:nvPr/>
        </p:nvSpPr>
        <p:spPr bwMode="auto">
          <a:xfrm>
            <a:off x="179388" y="1557338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25"/>
          <p:cNvSpPr>
            <a:spLocks noChangeShapeType="1"/>
          </p:cNvSpPr>
          <p:nvPr/>
        </p:nvSpPr>
        <p:spPr bwMode="auto">
          <a:xfrm>
            <a:off x="179388" y="2471738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26"/>
          <p:cNvSpPr>
            <a:spLocks noChangeShapeType="1"/>
          </p:cNvSpPr>
          <p:nvPr/>
        </p:nvSpPr>
        <p:spPr bwMode="auto">
          <a:xfrm>
            <a:off x="179388" y="3284538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27"/>
          <p:cNvSpPr>
            <a:spLocks noChangeShapeType="1"/>
          </p:cNvSpPr>
          <p:nvPr/>
        </p:nvSpPr>
        <p:spPr bwMode="auto">
          <a:xfrm>
            <a:off x="179388" y="4289425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28"/>
          <p:cNvSpPr>
            <a:spLocks noChangeShapeType="1"/>
          </p:cNvSpPr>
          <p:nvPr/>
        </p:nvSpPr>
        <p:spPr bwMode="auto">
          <a:xfrm>
            <a:off x="179388" y="4711700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29"/>
          <p:cNvSpPr>
            <a:spLocks noChangeShapeType="1"/>
          </p:cNvSpPr>
          <p:nvPr/>
        </p:nvSpPr>
        <p:spPr bwMode="auto">
          <a:xfrm>
            <a:off x="179388" y="5716588"/>
            <a:ext cx="8713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30"/>
          <p:cNvSpPr>
            <a:spLocks noChangeShapeType="1"/>
          </p:cNvSpPr>
          <p:nvPr/>
        </p:nvSpPr>
        <p:spPr bwMode="auto">
          <a:xfrm>
            <a:off x="179388" y="6508750"/>
            <a:ext cx="8713787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31"/>
          <p:cNvSpPr>
            <a:spLocks noChangeShapeType="1"/>
          </p:cNvSpPr>
          <p:nvPr/>
        </p:nvSpPr>
        <p:spPr bwMode="auto">
          <a:xfrm>
            <a:off x="179388" y="981075"/>
            <a:ext cx="0" cy="552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32"/>
          <p:cNvSpPr>
            <a:spLocks noChangeShapeType="1"/>
          </p:cNvSpPr>
          <p:nvPr/>
        </p:nvSpPr>
        <p:spPr bwMode="auto">
          <a:xfrm>
            <a:off x="4537075" y="981075"/>
            <a:ext cx="0" cy="552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33"/>
          <p:cNvSpPr>
            <a:spLocks noChangeShapeType="1"/>
          </p:cNvSpPr>
          <p:nvPr/>
        </p:nvSpPr>
        <p:spPr bwMode="auto">
          <a:xfrm>
            <a:off x="8893175" y="981075"/>
            <a:ext cx="0" cy="5527675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80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450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5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5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45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8" grpId="0"/>
      <p:bldP spid="45077" grpId="0"/>
      <p:bldP spid="45076" grpId="0"/>
      <p:bldP spid="45075" grpId="0"/>
      <p:bldP spid="45074" grpId="0"/>
      <p:bldP spid="45073" grpId="0"/>
      <p:bldP spid="45072" grpId="0"/>
      <p:bldP spid="45071" grpId="0"/>
      <p:bldP spid="45070" grpId="0"/>
      <p:bldP spid="45069" grpId="0"/>
      <p:bldP spid="45068" grpId="0"/>
      <p:bldP spid="450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75" name="Rectangle 7"/>
          <p:cNvSpPr>
            <a:spLocks noChangeArrowheads="1"/>
          </p:cNvSpPr>
          <p:nvPr/>
        </p:nvSpPr>
        <p:spPr bwMode="auto">
          <a:xfrm>
            <a:off x="492125" y="324643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>….</a:t>
            </a:r>
          </a:p>
        </p:txBody>
      </p:sp>
      <p:pic>
        <p:nvPicPr>
          <p:cNvPr id="3076" name="Рисунок 5" descr="P12_71339.jpg"/>
          <p:cNvPicPr>
            <a:picLocks noChangeAspect="1"/>
          </p:cNvPicPr>
          <p:nvPr/>
        </p:nvPicPr>
        <p:blipFill>
          <a:blip r:embed="rId2"/>
          <a:srcRect r="14583"/>
          <a:stretch>
            <a:fillRect/>
          </a:stretch>
        </p:blipFill>
        <p:spPr bwMode="auto">
          <a:xfrm>
            <a:off x="428625" y="857250"/>
            <a:ext cx="365442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Прямоугольник 5"/>
          <p:cNvSpPr>
            <a:spLocks noChangeArrowheads="1"/>
          </p:cNvSpPr>
          <p:nvPr/>
        </p:nvSpPr>
        <p:spPr bwMode="auto">
          <a:xfrm>
            <a:off x="4500563" y="214313"/>
            <a:ext cx="400050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«Повести Белкина»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- первое законченное прозаическое произведение А.Пушкина.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Пушкин так сформулировал основной закон своего повествования: «Точность и краткость- вот первые достоинства прозы. Она требует мыслей и мыслей – без них блестящие выражения ни к чему не служат».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Время создания цикла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: с 9 сентября по 20 октября 1830 г.(Болдинская осень).</a:t>
            </a: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Цикл состоит из 5 повестей: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«Выстрел»;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«Метель»;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«Гробовщик»;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«Станционный смотритель»;</a:t>
            </a:r>
          </a:p>
          <a:p>
            <a:pPr>
              <a:buFontTx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«Барышня-крестьянка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387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6000" dirty="0" smtClean="0"/>
              <a:t>Счастлива ли Дуня?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340" name="i-main-pic" descr="Картинка 15 из 163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24075" y="1609725"/>
            <a:ext cx="3905250" cy="48466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001000" cy="84613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dirty="0" smtClean="0"/>
              <a:t>Дуня, одетая со всей роскошью моды, сидела на ручке его кресел…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412" name="i-main-pic" descr="Картинка 117 из 163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500313" y="357188"/>
            <a:ext cx="3644900" cy="484663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313" y="5429250"/>
            <a:ext cx="3643312" cy="785813"/>
          </a:xfr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000" dirty="0" smtClean="0"/>
              <a:t>А. В. </a:t>
            </a:r>
            <a:r>
              <a:rPr lang="ru-RU" sz="2000" dirty="0" err="1" smtClean="0"/>
              <a:t>Венециан</a:t>
            </a:r>
            <a:r>
              <a:rPr lang="ru-RU" sz="2000" dirty="0" smtClean="0"/>
              <a:t>. 1949 г. </a:t>
            </a:r>
            <a:br>
              <a:rPr lang="ru-RU" sz="2000" dirty="0" smtClean="0"/>
            </a:br>
            <a:r>
              <a:rPr lang="ru-RU" sz="2000" dirty="0" smtClean="0"/>
              <a:t>Дуня на могиле отца.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75" y="1500188"/>
            <a:ext cx="7643813" cy="321468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15300" cy="311467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smtClean="0">
                <a:solidFill>
                  <a:srgbClr val="0070C0"/>
                </a:solidFill>
              </a:rPr>
              <a:t>   </a:t>
            </a:r>
            <a:r>
              <a:rPr lang="ru-RU" sz="2800" b="1" smtClean="0">
                <a:solidFill>
                  <a:srgbClr val="CC3300"/>
                </a:solidFill>
              </a:rPr>
              <a:t>Художественная деталь </a:t>
            </a:r>
            <a:r>
              <a:rPr lang="ru-RU" sz="2800" smtClean="0"/>
              <a:t>– </a:t>
            </a:r>
            <a:r>
              <a:rPr lang="ru-RU" sz="2800" b="1" smtClean="0"/>
              <a:t>выразительная подробность в произведении</a:t>
            </a:r>
            <a:r>
              <a:rPr lang="ru-RU" sz="2800" i="1" smtClean="0"/>
              <a:t>; одно из средств создания художественного образа, которое помогает представить изображаемую автором картину, предмет или характер  в неповторимой индивидуальности.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6877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500063"/>
            <a:ext cx="3860800" cy="4970462"/>
          </a:xfr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2000250" y="5643563"/>
            <a:ext cx="4786313" cy="785812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dk1"/>
            </a:solidFill>
            <a:prstDash val="solid"/>
            <a:miter lim="800000"/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ru-RU" sz="2000" dirty="0">
                <a:solidFill>
                  <a:schemeClr val="tx1"/>
                </a:solidFill>
              </a:rPr>
              <a:t>Рембрандт.</a:t>
            </a:r>
            <a:r>
              <a:rPr lang="ru-RU" sz="2000" b="1" i="1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(1606 -1609) </a:t>
            </a:r>
            <a:r>
              <a:rPr lang="ru-RU" sz="2000" dirty="0">
                <a:solidFill>
                  <a:schemeClr val="tx1"/>
                </a:solidFill>
              </a:rPr>
              <a:t/>
            </a:r>
            <a:br>
              <a:rPr lang="ru-RU" sz="2000" dirty="0">
                <a:solidFill>
                  <a:schemeClr val="tx1"/>
                </a:solidFill>
              </a:rPr>
            </a:br>
            <a:r>
              <a:rPr lang="ru-RU" sz="2000" dirty="0">
                <a:solidFill>
                  <a:schemeClr val="tx1"/>
                </a:solidFill>
              </a:rPr>
              <a:t>“Возвращение блудного сына” </a:t>
            </a:r>
            <a:endParaRPr lang="ru-RU" sz="2000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" name="Picture 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1500" y="598488"/>
            <a:ext cx="3770313" cy="4999037"/>
          </a:xfrm>
          <a:noFill/>
        </p:spPr>
      </p:pic>
      <p:pic>
        <p:nvPicPr>
          <p:cNvPr id="21507" name="i-main-pic" descr="Картинка 117 из 1631">
            <a:hlinkClick r:id="rId3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857750" y="571500"/>
            <a:ext cx="3571875" cy="5000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    В конце повести дочь приезжает на могилу отца в роскошном экипаже, она замужем, у нее дети. Да, но что-то заставляет нас усомниться в том, что Дуня счастлива. Например, то, что она плачет и лежит на могиле отца, выдает какую-то глухую грусть. Внешне жизнь ее блестящая, но под этим блеском тонкий художник намечает чувство вины перед отцом и тоску.</a:t>
            </a:r>
          </a:p>
          <a:p>
            <a:endParaRPr lang="ru-RU" smtClean="0"/>
          </a:p>
        </p:txBody>
      </p:sp>
      <p:pic>
        <p:nvPicPr>
          <p:cNvPr id="22532" name="i-main-pic" descr="Картинка 117 из 1631">
            <a:hlinkClick r:id="rId2"/>
          </p:cNvPr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785813"/>
            <a:ext cx="36449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428604"/>
            <a:ext cx="6215090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Каждый человек имеет право на выбор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Человек  не должен во имя счастья отрекаться от близких.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На чужом несчастье своего счастья не построишь</a:t>
            </a:r>
          </a:p>
          <a:p>
            <a:pPr>
              <a:lnSpc>
                <a:spcPct val="80000"/>
              </a:lnSpc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Проблема «отцов и детей».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3357562"/>
            <a:ext cx="6286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effectLst/>
                <a:latin typeface="Times New Roman" pitchFamily="18" charset="0"/>
              </a:rPr>
              <a:t>Пушкин проповедует доброе, гуманное отношение к людям независимо от их положения. Он не просто рассказывает о судьбе своих героев, а словно заглядывает им в душу и заставляет нас с вами прожить их жизнью и чувствами, предупреждает о возможных ошибках.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57250" y="357188"/>
            <a:ext cx="5214938" cy="59293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580" name="Содержимое 2"/>
          <p:cNvSpPr>
            <a:spLocks noGrp="1"/>
          </p:cNvSpPr>
          <p:nvPr>
            <p:ph idx="1"/>
          </p:nvPr>
        </p:nvSpPr>
        <p:spPr>
          <a:xfrm>
            <a:off x="428625" y="357188"/>
            <a:ext cx="8229600" cy="5929312"/>
          </a:xfrm>
        </p:spPr>
        <p:txBody>
          <a:bodyPr/>
          <a:lstStyle/>
          <a:p>
            <a:pPr>
              <a:buFontTx/>
              <a:buNone/>
            </a:pPr>
            <a:r>
              <a:rPr lang="ru-RU" sz="1800" b="1" smtClean="0"/>
              <a:t>      Пока мы живы, можно все исправить...</a:t>
            </a:r>
            <a:br>
              <a:rPr lang="ru-RU" sz="1800" b="1" smtClean="0"/>
            </a:br>
            <a:r>
              <a:rPr lang="ru-RU" sz="1800" b="1" smtClean="0"/>
              <a:t>Все осознать, раскаяться... Простить.</a:t>
            </a:r>
            <a:br>
              <a:rPr lang="ru-RU" sz="1800" b="1" smtClean="0"/>
            </a:br>
            <a:r>
              <a:rPr lang="ru-RU" sz="1800" b="1" smtClean="0"/>
              <a:t>Врагам не мстить, любимым не лукавить,</a:t>
            </a:r>
            <a:br>
              <a:rPr lang="ru-RU" sz="1800" b="1" smtClean="0"/>
            </a:br>
            <a:r>
              <a:rPr lang="ru-RU" sz="1800" b="1" smtClean="0"/>
              <a:t>Друзей, что оттолкнули, возвратить...</a:t>
            </a:r>
            <a:br>
              <a:rPr lang="ru-RU" sz="1800" b="1" smtClean="0"/>
            </a:br>
            <a:r>
              <a:rPr lang="ru-RU" sz="1800" b="1" smtClean="0"/>
              <a:t>Пока мы живы, можно оглянуться...</a:t>
            </a:r>
            <a:br>
              <a:rPr lang="ru-RU" sz="1800" b="1" smtClean="0"/>
            </a:br>
            <a:r>
              <a:rPr lang="ru-RU" sz="1800" b="1" smtClean="0"/>
              <a:t>Увидеть путь, с которого сошли.</a:t>
            </a:r>
            <a:br>
              <a:rPr lang="ru-RU" sz="1800" b="1" smtClean="0"/>
            </a:br>
            <a:r>
              <a:rPr lang="ru-RU" sz="1800" b="1" smtClean="0"/>
              <a:t>От страшных снов очнувшись, оттолкнуться</a:t>
            </a:r>
            <a:br>
              <a:rPr lang="ru-RU" sz="1800" b="1" smtClean="0"/>
            </a:br>
            <a:r>
              <a:rPr lang="ru-RU" sz="1800" b="1" smtClean="0"/>
              <a:t>От пропасти, к которой подошли.</a:t>
            </a:r>
            <a:br>
              <a:rPr lang="ru-RU" sz="1800" b="1" smtClean="0"/>
            </a:br>
            <a:r>
              <a:rPr lang="ru-RU" sz="1800" b="1" smtClean="0"/>
              <a:t>Пока мы живы... Многие ль сумели</a:t>
            </a:r>
            <a:br>
              <a:rPr lang="ru-RU" sz="1800" b="1" smtClean="0"/>
            </a:br>
            <a:r>
              <a:rPr lang="ru-RU" sz="1800" b="1" smtClean="0"/>
              <a:t>Остановить любимых, что ушли?</a:t>
            </a:r>
            <a:br>
              <a:rPr lang="ru-RU" sz="1800" b="1" smtClean="0"/>
            </a:br>
            <a:r>
              <a:rPr lang="ru-RU" sz="1800" b="1" smtClean="0"/>
              <a:t>Мы их простить при жизни не успели,</a:t>
            </a:r>
            <a:br>
              <a:rPr lang="ru-RU" sz="1800" b="1" smtClean="0"/>
            </a:br>
            <a:r>
              <a:rPr lang="ru-RU" sz="1800" b="1" smtClean="0"/>
              <a:t>А попросить прощенья - не смогли..</a:t>
            </a:r>
            <a:br>
              <a:rPr lang="ru-RU" sz="1800" b="1" smtClean="0"/>
            </a:br>
            <a:r>
              <a:rPr lang="ru-RU" sz="1800" b="1" smtClean="0"/>
              <a:t>Когда они уходят в тишину,</a:t>
            </a:r>
            <a:br>
              <a:rPr lang="ru-RU" sz="1800" b="1" smtClean="0"/>
            </a:br>
            <a:r>
              <a:rPr lang="ru-RU" sz="1800" b="1" smtClean="0"/>
              <a:t>Туда, откуда точно нет возврата,</a:t>
            </a:r>
            <a:br>
              <a:rPr lang="ru-RU" sz="1800" b="1" smtClean="0"/>
            </a:br>
            <a:r>
              <a:rPr lang="ru-RU" sz="1800" b="1" smtClean="0"/>
              <a:t>Порой хватает нескольких минут</a:t>
            </a:r>
            <a:br>
              <a:rPr lang="ru-RU" sz="1800" b="1" smtClean="0"/>
            </a:br>
            <a:r>
              <a:rPr lang="ru-RU" sz="1800" b="1" smtClean="0"/>
              <a:t>Понять :  о боже, как мы виноваты….</a:t>
            </a:r>
            <a:br>
              <a:rPr lang="ru-RU" sz="1800" b="1" smtClean="0"/>
            </a:br>
            <a:r>
              <a:rPr lang="ru-RU" sz="1800" b="1" smtClean="0"/>
              <a:t>Тугая боль – вины последний штрих –</a:t>
            </a:r>
            <a:br>
              <a:rPr lang="ru-RU" sz="1800" b="1" smtClean="0"/>
            </a:br>
            <a:r>
              <a:rPr lang="ru-RU" sz="1800" b="1" smtClean="0"/>
              <a:t>Скребет, изводит холодом по коже…</a:t>
            </a:r>
            <a:br>
              <a:rPr lang="ru-RU" sz="1800" b="1" smtClean="0"/>
            </a:br>
            <a:r>
              <a:rPr lang="ru-RU" sz="1800" b="1" smtClean="0"/>
              <a:t>За всё, что мы не сделали для них,</a:t>
            </a:r>
            <a:br>
              <a:rPr lang="ru-RU" sz="1800" b="1" smtClean="0"/>
            </a:br>
            <a:r>
              <a:rPr lang="ru-RU" sz="1800" b="1" smtClean="0"/>
              <a:t>Они прощают. Мы себя – не можем… </a:t>
            </a:r>
          </a:p>
          <a:p>
            <a:pPr>
              <a:buFontTx/>
              <a:buNone/>
            </a:pPr>
            <a:r>
              <a:rPr lang="ru-RU" sz="1800" b="1" smtClean="0"/>
              <a:t>                                                                   (Э.Асадов)</a:t>
            </a:r>
            <a:endParaRPr lang="ru-RU" sz="1800" smtClean="0"/>
          </a:p>
          <a:p>
            <a:endParaRPr lang="ru-RU" sz="1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i="1" smtClean="0"/>
              <a:t>Литературно-мемориальный музей </a:t>
            </a:r>
            <a:br>
              <a:rPr lang="ru-RU" sz="2400" b="1" i="1" smtClean="0"/>
            </a:br>
            <a:r>
              <a:rPr lang="ru-RU" sz="2400" b="1" i="1" smtClean="0"/>
              <a:t>«Дом станционного смотрителя» </a:t>
            </a:r>
            <a:br>
              <a:rPr lang="ru-RU" sz="2400" b="1" i="1" smtClean="0"/>
            </a:br>
            <a:r>
              <a:rPr lang="ru-RU" sz="2400" b="1" i="1" smtClean="0"/>
              <a:t>Ленинградская область</a:t>
            </a:r>
            <a:br>
              <a:rPr lang="ru-RU" sz="2400" b="1" i="1" smtClean="0"/>
            </a:br>
            <a:endParaRPr lang="ru-RU" sz="2400" b="1" i="1" smtClean="0"/>
          </a:p>
        </p:txBody>
      </p:sp>
      <p:pic>
        <p:nvPicPr>
          <p:cNvPr id="4100" name="Picture 5" descr="Картинка 1 из 163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916113"/>
            <a:ext cx="5616575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6" descr="Картинка 32 из 163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557338"/>
            <a:ext cx="2892425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7"/>
          <p:cNvSpPr>
            <a:spLocks noChangeArrowheads="1"/>
          </p:cNvSpPr>
          <p:nvPr/>
        </p:nvSpPr>
        <p:spPr bwMode="auto">
          <a:xfrm>
            <a:off x="323850" y="5876925"/>
            <a:ext cx="5256213" cy="504825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Первый в России музей литературного героя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Написать </a:t>
            </a:r>
            <a:r>
              <a:rPr lang="ru-RU" b="1" dirty="0">
                <a:solidFill>
                  <a:schemeClr val="tx1"/>
                </a:solidFill>
              </a:rPr>
              <a:t>мини-сочинение </a:t>
            </a:r>
            <a:r>
              <a:rPr lang="ru-RU" dirty="0">
                <a:solidFill>
                  <a:schemeClr val="tx1"/>
                </a:solidFill>
              </a:rPr>
              <a:t>на одну из тем: </a:t>
            </a:r>
          </a:p>
          <a:p>
            <a:pPr>
              <a:buFont typeface="Wingdings" pitchFamily="2" charset="2"/>
              <a:buChar char="v"/>
              <a:defRPr/>
            </a:pPr>
            <a:endParaRPr lang="ru-RU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*Главная мысль в повести «Станционный смотритель».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*Чему учит повесть А.С.Пушкина «Станционный смотритель»?</a:t>
            </a:r>
          </a:p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*Поступок, в котором я раскаиваюсь.</a:t>
            </a:r>
          </a:p>
        </p:txBody>
      </p:sp>
      <p:pic>
        <p:nvPicPr>
          <p:cNvPr id="2560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500063"/>
            <a:ext cx="159226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img_38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884" y="4500570"/>
            <a:ext cx="2771078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1714500" y="2643188"/>
            <a:ext cx="50720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/>
              <a:t>       Домашнее задание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30750" name="Group 30"/>
          <p:cNvGraphicFramePr>
            <a:graphicFrameLocks noGrp="1"/>
          </p:cNvGraphicFramePr>
          <p:nvPr/>
        </p:nvGraphicFramePr>
        <p:xfrm>
          <a:off x="642938" y="4221163"/>
          <a:ext cx="7858180" cy="2316480"/>
        </p:xfrm>
        <a:graphic>
          <a:graphicData uri="http://schemas.openxmlformats.org/drawingml/2006/table">
            <a:tbl>
              <a:tblPr/>
              <a:tblGrid>
                <a:gridCol w="7858180"/>
              </a:tblGrid>
              <a:tr h="2279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              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Памятник ушедшего в прошлое дорожного быта России.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Музей открылся в октябре 1972 года в сохранившемся  здании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Вырской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почтовой станции. История станции началась в 1800 году, когда ее для удобства перевели из соседнего села Рождествена. В пушкинское время здесь проходил Белорусский почтовый тракт, и Выра была третьей станцией от Петербурга. К сороковым годам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XIX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века 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Вырская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станция представляла собой уже целый комплекс построек. 	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В музее воссоздана обстановка, характерная для почтовых станций пушкинского времени.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5125" name="Picture 6" descr="581_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88913"/>
            <a:ext cx="6335712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6148" name="i-main-pic" descr="Картинка 1 из 1631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85750" y="1571625"/>
            <a:ext cx="3929063" cy="33575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7972452" cy="846158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Музей</a:t>
            </a:r>
            <a:b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«Дом станционного смотрителя» </a:t>
            </a:r>
            <a:endParaRPr lang="ru-RU" sz="3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9" name="i-main-pic" descr="Картинка 87 из 1631">
            <a:hlinkClick r:id="rId4"/>
          </p:cNvPr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57222" y="1"/>
            <a:ext cx="8786847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55eeb4dc72abc4227f64f96b960d3e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48680"/>
            <a:ext cx="7704855" cy="51219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_800fa894d33422e3486e0dc0667304e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088" y="692696"/>
            <a:ext cx="7474062" cy="49685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2291" name="Содержимое 3" descr="http://nizrp.narod.ru/pics/ill7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285750"/>
            <a:ext cx="3209925" cy="2347913"/>
          </a:xfrm>
        </p:spPr>
      </p:pic>
      <p:pic>
        <p:nvPicPr>
          <p:cNvPr id="12292" name="i-main-pic" descr="Картинка 15 из 1631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00" y="2714625"/>
            <a:ext cx="2600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N-345-1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429000"/>
            <a:ext cx="2223067" cy="24272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294" name="Рисунок 5" descr="ill8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285750"/>
            <a:ext cx="314325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Рисунок 4" descr="Obrazy38_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571750" y="3500438"/>
            <a:ext cx="360362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0" y="0"/>
            <a:ext cx="91440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14313" y="3929063"/>
            <a:ext cx="3571875" cy="2357437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" name="Рисунок 3" descr="p_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57166"/>
            <a:ext cx="3810008" cy="28575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7" name="Рисунок 7" descr="49067453_IMGP357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5" y="3429000"/>
            <a:ext cx="4071938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5" y="4214813"/>
            <a:ext cx="37147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Самсон </a:t>
            </a:r>
            <a:r>
              <a:rPr lang="ru-RU" b="1" i="1" dirty="0" err="1">
                <a:solidFill>
                  <a:schemeClr val="tx2">
                    <a:lumMod val="10000"/>
                  </a:schemeClr>
                </a:solidFill>
              </a:rPr>
              <a:t>Вырин</a:t>
            </a:r>
            <a:r>
              <a:rPr lang="ru-RU" b="1" i="1" dirty="0">
                <a:solidFill>
                  <a:schemeClr val="tx2">
                    <a:lumMod val="10000"/>
                  </a:schemeClr>
                </a:solidFill>
              </a:rPr>
              <a:t> - слабый и робкий человек, он не может за себя постоять, на него кричат и иногда «готовы прибить» проезжающие люди.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121</TotalTime>
  <Words>1105</Words>
  <Application>Microsoft Office PowerPoint</Application>
  <PresentationFormat>Экран (4:3)</PresentationFormat>
  <Paragraphs>111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А.С.ПУШКИН  «ПОВЕСТИ БЕЛКИНА»  </vt:lpstr>
      <vt:lpstr>Слайд 2</vt:lpstr>
      <vt:lpstr>Литературно-мемориальный музей  «Дом станционного смотрителя»  Ленинградская область </vt:lpstr>
      <vt:lpstr>Слайд 4</vt:lpstr>
      <vt:lpstr>Музей «Дом станционного смотрителя» </vt:lpstr>
      <vt:lpstr>Слайд 6</vt:lpstr>
      <vt:lpstr>Слайд 7</vt:lpstr>
      <vt:lpstr>Слайд 8</vt:lpstr>
      <vt:lpstr>Слайд 9</vt:lpstr>
      <vt:lpstr>Слайд 10</vt:lpstr>
      <vt:lpstr>Почему же несчастен Самсон Вырин?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Дуня, одетая со всей роскошью моды, сидела на ручке его кресел…</vt:lpstr>
      <vt:lpstr>А. В. Венециан. 1949 г.  Дуня на могиле отца.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А.С.ПУШКИН  «ПОВЕСТИ БЕЛКИНА»</dc:title>
  <dc:creator>ADMIN</dc:creator>
  <cp:lastModifiedBy>ADMIN</cp:lastModifiedBy>
  <cp:revision>13</cp:revision>
  <dcterms:created xsi:type="dcterms:W3CDTF">2021-11-07T18:15:54Z</dcterms:created>
  <dcterms:modified xsi:type="dcterms:W3CDTF">2021-11-13T08:38:45Z</dcterms:modified>
</cp:coreProperties>
</file>