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0"/>
  </p:notesMasterIdLst>
  <p:sldIdLst>
    <p:sldId id="262" r:id="rId2"/>
    <p:sldId id="266" r:id="rId3"/>
    <p:sldId id="261" r:id="rId4"/>
    <p:sldId id="256" r:id="rId5"/>
    <p:sldId id="257" r:id="rId6"/>
    <p:sldId id="258" r:id="rId7"/>
    <p:sldId id="264" r:id="rId8"/>
    <p:sldId id="263" r:id="rId9"/>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1" d="100"/>
          <a:sy n="81" d="100"/>
        </p:scale>
        <p:origin x="-1056"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7D26ED7-A876-4023-A4F6-D7564C94E5E8}" type="datetimeFigureOut">
              <a:rPr lang="ru-RU" smtClean="0"/>
              <a:t>28.12.2021</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3A4224D-C310-4F4E-B698-AB37AB39715B}" type="slidenum">
              <a:rPr lang="ru-RU" smtClean="0"/>
              <a:t>‹#›</a:t>
            </a:fld>
            <a:endParaRPr lang="ru-RU"/>
          </a:p>
        </p:txBody>
      </p:sp>
    </p:spTree>
    <p:extLst>
      <p:ext uri="{BB962C8B-B14F-4D97-AF65-F5344CB8AC3E}">
        <p14:creationId xmlns:p14="http://schemas.microsoft.com/office/powerpoint/2010/main" val="13157964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D3A4224D-C310-4F4E-B698-AB37AB39715B}" type="slidenum">
              <a:rPr lang="ru-RU" smtClean="0"/>
              <a:t>6</a:t>
            </a:fld>
            <a:endParaRPr lang="ru-RU"/>
          </a:p>
        </p:txBody>
      </p:sp>
    </p:spTree>
    <p:extLst>
      <p:ext uri="{BB962C8B-B14F-4D97-AF65-F5344CB8AC3E}">
        <p14:creationId xmlns:p14="http://schemas.microsoft.com/office/powerpoint/2010/main" val="24136047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28.12.2021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extLst>
      <p:ext uri="{BB962C8B-B14F-4D97-AF65-F5344CB8AC3E}">
        <p14:creationId xmlns:p14="http://schemas.microsoft.com/office/powerpoint/2010/main" val="26526328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28.12.2021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extLst>
      <p:ext uri="{BB962C8B-B14F-4D97-AF65-F5344CB8AC3E}">
        <p14:creationId xmlns:p14="http://schemas.microsoft.com/office/powerpoint/2010/main" val="32462062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28.12.2021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extLst>
      <p:ext uri="{BB962C8B-B14F-4D97-AF65-F5344CB8AC3E}">
        <p14:creationId xmlns:p14="http://schemas.microsoft.com/office/powerpoint/2010/main" val="12313461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28.12.2021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extLst>
      <p:ext uri="{BB962C8B-B14F-4D97-AF65-F5344CB8AC3E}">
        <p14:creationId xmlns:p14="http://schemas.microsoft.com/office/powerpoint/2010/main" val="6027668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B4C71EC6-210F-42DE-9C53-41977AD35B3D}" type="datetimeFigureOut">
              <a:rPr lang="ru-RU" smtClean="0"/>
              <a:t>28.12.2021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extLst>
      <p:ext uri="{BB962C8B-B14F-4D97-AF65-F5344CB8AC3E}">
        <p14:creationId xmlns:p14="http://schemas.microsoft.com/office/powerpoint/2010/main" val="39466320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B4C71EC6-210F-42DE-9C53-41977AD35B3D}" type="datetimeFigureOut">
              <a:rPr lang="ru-RU" smtClean="0"/>
              <a:t>28.12.2021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extLst>
      <p:ext uri="{BB962C8B-B14F-4D97-AF65-F5344CB8AC3E}">
        <p14:creationId xmlns:p14="http://schemas.microsoft.com/office/powerpoint/2010/main" val="35807164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B4C71EC6-210F-42DE-9C53-41977AD35B3D}" type="datetimeFigureOut">
              <a:rPr lang="ru-RU" smtClean="0"/>
              <a:t>28.12.2021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19B0651-EE4F-4900-A07F-96A6BFA9D0F0}" type="slidenum">
              <a:rPr lang="ru-RU" smtClean="0"/>
              <a:t>‹#›</a:t>
            </a:fld>
            <a:endParaRPr lang="ru-RU"/>
          </a:p>
        </p:txBody>
      </p:sp>
    </p:spTree>
    <p:extLst>
      <p:ext uri="{BB962C8B-B14F-4D97-AF65-F5344CB8AC3E}">
        <p14:creationId xmlns:p14="http://schemas.microsoft.com/office/powerpoint/2010/main" val="42134482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B4C71EC6-210F-42DE-9C53-41977AD35B3D}" type="datetimeFigureOut">
              <a:rPr lang="ru-RU" smtClean="0"/>
              <a:t>28.12.2021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t>‹#›</a:t>
            </a:fld>
            <a:endParaRPr lang="ru-RU"/>
          </a:p>
        </p:txBody>
      </p:sp>
    </p:spTree>
    <p:extLst>
      <p:ext uri="{BB962C8B-B14F-4D97-AF65-F5344CB8AC3E}">
        <p14:creationId xmlns:p14="http://schemas.microsoft.com/office/powerpoint/2010/main" val="3913032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4C71EC6-210F-42DE-9C53-41977AD35B3D}" type="datetimeFigureOut">
              <a:rPr lang="ru-RU" smtClean="0"/>
              <a:t>28.12.2021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19B0651-EE4F-4900-A07F-96A6BFA9D0F0}" type="slidenum">
              <a:rPr lang="ru-RU" smtClean="0"/>
              <a:t>‹#›</a:t>
            </a:fld>
            <a:endParaRPr lang="ru-RU"/>
          </a:p>
        </p:txBody>
      </p:sp>
    </p:spTree>
    <p:extLst>
      <p:ext uri="{BB962C8B-B14F-4D97-AF65-F5344CB8AC3E}">
        <p14:creationId xmlns:p14="http://schemas.microsoft.com/office/powerpoint/2010/main" val="13507006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28.12.2021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extLst>
      <p:ext uri="{BB962C8B-B14F-4D97-AF65-F5344CB8AC3E}">
        <p14:creationId xmlns:p14="http://schemas.microsoft.com/office/powerpoint/2010/main" val="6298774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28.12.2021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extLst>
      <p:ext uri="{BB962C8B-B14F-4D97-AF65-F5344CB8AC3E}">
        <p14:creationId xmlns:p14="http://schemas.microsoft.com/office/powerpoint/2010/main" val="17543632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C71EC6-210F-42DE-9C53-41977AD35B3D}" type="datetimeFigureOut">
              <a:rPr lang="ru-RU" smtClean="0"/>
              <a:t>28.12.2021</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9B0651-EE4F-4900-A07F-96A6BFA9D0F0}" type="slidenum">
              <a:rPr lang="ru-RU" smtClean="0"/>
              <a:t>‹#›</a:t>
            </a:fld>
            <a:endParaRPr lang="ru-RU"/>
          </a:p>
        </p:txBody>
      </p:sp>
    </p:spTree>
    <p:extLst>
      <p:ext uri="{BB962C8B-B14F-4D97-AF65-F5344CB8AC3E}">
        <p14:creationId xmlns:p14="http://schemas.microsoft.com/office/powerpoint/2010/main" val="180070371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2000" b="1" dirty="0"/>
              <a:t>Формирование математической грамотности </a:t>
            </a:r>
            <a:r>
              <a:rPr lang="ru-RU" sz="2000" dirty="0"/>
              <a:t/>
            </a:r>
            <a:br>
              <a:rPr lang="ru-RU" sz="2000" dirty="0"/>
            </a:br>
            <a:r>
              <a:rPr lang="ru-RU" sz="2000" b="1" dirty="0"/>
              <a:t>на уроках математики в 5 классе.</a:t>
            </a:r>
            <a:r>
              <a:rPr lang="ru-RU" sz="2000" dirty="0"/>
              <a:t/>
            </a:r>
            <a:br>
              <a:rPr lang="ru-RU" sz="2000" dirty="0"/>
            </a:br>
            <a:endParaRPr lang="ru-RU" sz="2000" dirty="0"/>
          </a:p>
        </p:txBody>
      </p:sp>
      <p:sp>
        <p:nvSpPr>
          <p:cNvPr id="3" name="Объект 2"/>
          <p:cNvSpPr>
            <a:spLocks noGrp="1"/>
          </p:cNvSpPr>
          <p:nvPr>
            <p:ph idx="1"/>
          </p:nvPr>
        </p:nvSpPr>
        <p:spPr/>
        <p:txBody>
          <a:bodyPr>
            <a:normAutofit fontScale="70000" lnSpcReduction="20000"/>
          </a:bodyPr>
          <a:lstStyle/>
          <a:p>
            <a:pPr algn="just"/>
            <a:r>
              <a:rPr lang="ru-RU" dirty="0" smtClean="0">
                <a:latin typeface="Times New Roman" panose="02020603050405020304" pitchFamily="18" charset="0"/>
                <a:cs typeface="Times New Roman" panose="02020603050405020304" pitchFamily="18" charset="0"/>
              </a:rPr>
              <a:t>Сегодня </a:t>
            </a:r>
            <a:r>
              <a:rPr lang="ru-RU" dirty="0">
                <a:latin typeface="Times New Roman" panose="02020603050405020304" pitchFamily="18" charset="0"/>
                <a:cs typeface="Times New Roman" panose="02020603050405020304" pitchFamily="18" charset="0"/>
              </a:rPr>
              <a:t>на первое место в мире выходит потребность быстро реагировать на все изменения, происходящие в жизни, умение самостоятельно находить, анализировать, применять информацию. Главным становится функциональная грамотность, так как это «способность человека решать стандартные жизненные задачи в различных сферах жизни и деятельности на основе прикладных знаний».</a:t>
            </a:r>
          </a:p>
          <a:p>
            <a:pPr algn="just"/>
            <a:r>
              <a:rPr lang="ru-RU" dirty="0">
                <a:latin typeface="Times New Roman" panose="02020603050405020304" pitchFamily="18" charset="0"/>
                <a:cs typeface="Times New Roman" panose="02020603050405020304" pitchFamily="18" charset="0"/>
              </a:rPr>
              <a:t> Функционально грамотный человек — это человек, который способен использовать все постоянно приобретаемые в течение жизни знания, умения и навыки для решения максимально широкого диапазона жизненных задач в различных сферах человеческой деятельности, общения и социальных отношений (А. А. Леонтьев</a:t>
            </a:r>
            <a:r>
              <a:rPr lang="ru-RU" dirty="0" smtClean="0">
                <a:latin typeface="Times New Roman" panose="02020603050405020304" pitchFamily="18" charset="0"/>
                <a:cs typeface="Times New Roman" panose="02020603050405020304" pitchFamily="18" charset="0"/>
              </a:rPr>
              <a:t>)</a:t>
            </a:r>
          </a:p>
          <a:p>
            <a:pPr algn="just"/>
            <a:r>
              <a:rPr lang="ru-RU" dirty="0">
                <a:latin typeface="Times New Roman" panose="02020603050405020304" pitchFamily="18" charset="0"/>
                <a:cs typeface="Times New Roman" panose="02020603050405020304" pitchFamily="18" charset="0"/>
              </a:rPr>
              <a:t>Одним из ее видов является математическая грамотность.</a:t>
            </a:r>
          </a:p>
          <a:p>
            <a:pPr algn="just"/>
            <a:endParaRPr lang="ru-RU" dirty="0">
              <a:latin typeface="Times New Roman" panose="02020603050405020304" pitchFamily="18" charset="0"/>
              <a:cs typeface="Times New Roman" panose="02020603050405020304" pitchFamily="18" charset="0"/>
            </a:endParaRPr>
          </a:p>
          <a:p>
            <a:pPr algn="just"/>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640098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2000" b="1" dirty="0" smtClean="0"/>
              <a:t> </a:t>
            </a:r>
            <a:endParaRPr lang="ru-RU" sz="2000" dirty="0"/>
          </a:p>
        </p:txBody>
      </p:sp>
      <p:sp>
        <p:nvSpPr>
          <p:cNvPr id="3" name="Объект 2"/>
          <p:cNvSpPr>
            <a:spLocks noGrp="1"/>
          </p:cNvSpPr>
          <p:nvPr>
            <p:ph idx="1"/>
          </p:nvPr>
        </p:nvSpPr>
        <p:spPr/>
        <p:txBody>
          <a:bodyPr>
            <a:normAutofit fontScale="70000" lnSpcReduction="20000"/>
          </a:bodyPr>
          <a:lstStyle/>
          <a:p>
            <a:pPr algn="just"/>
            <a:r>
              <a:rPr lang="ru-RU" dirty="0">
                <a:latin typeface="Times New Roman" panose="02020603050405020304" pitchFamily="18" charset="0"/>
                <a:cs typeface="Times New Roman" panose="02020603050405020304" pitchFamily="18" charset="0"/>
              </a:rPr>
              <a:t>В определении «математической грамотности» основной упор сделан не на овладение предметными умениями, а на функциональную грамотность, позволяющую свободно использовать математические знания для удовлетворения различных потребностей – как личных, так и общественных. Согласно этому основное внимание нужно уделять проверке способности учащихся использовать математические знания в разнообразных ситуациях, требующих для своего решения различных подходов, размышлений и интуиции. Очевидно, что для этого явно необходимо иметь значительный объем математических знаний и умений, которые не сводятся к знанию математических фактов, терминологии, стандартных методов и умению выполнять стандартные действия и использовать определенные методы.</a:t>
            </a:r>
          </a:p>
          <a:p>
            <a:pPr algn="just"/>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515472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3568" y="404664"/>
            <a:ext cx="7772400" cy="2160240"/>
          </a:xfrm>
        </p:spPr>
        <p:txBody>
          <a:bodyPr>
            <a:normAutofit fontScale="90000"/>
          </a:bodyPr>
          <a:lstStyle/>
          <a:p>
            <a:r>
              <a:rPr lang="ru-RU" dirty="0" smtClean="0">
                <a:latin typeface="Times New Roman" pitchFamily="18" charset="0"/>
                <a:cs typeface="Times New Roman" pitchFamily="18" charset="0"/>
              </a:rPr>
              <a:t/>
            </a:r>
            <a:br>
              <a:rPr lang="ru-RU" dirty="0" smtClean="0">
                <a:latin typeface="Times New Roman" pitchFamily="18" charset="0"/>
                <a:cs typeface="Times New Roman" pitchFamily="18" charset="0"/>
              </a:rPr>
            </a:br>
            <a:r>
              <a:rPr lang="ru-RU" dirty="0">
                <a:latin typeface="Times New Roman" pitchFamily="18" charset="0"/>
                <a:cs typeface="Times New Roman" pitchFamily="18" charset="0"/>
              </a:rPr>
              <a:t/>
            </a:r>
            <a:br>
              <a:rPr lang="ru-RU" dirty="0">
                <a:latin typeface="Times New Roman" pitchFamily="18" charset="0"/>
                <a:cs typeface="Times New Roman" pitchFamily="18" charset="0"/>
              </a:rPr>
            </a:br>
            <a:r>
              <a:rPr lang="ru-RU" dirty="0" smtClean="0">
                <a:latin typeface="Times New Roman" pitchFamily="18" charset="0"/>
                <a:cs typeface="Times New Roman" pitchFamily="18" charset="0"/>
              </a:rPr>
              <a:t/>
            </a:r>
            <a:br>
              <a:rPr lang="ru-RU" dirty="0" smtClean="0">
                <a:latin typeface="Times New Roman" pitchFamily="18" charset="0"/>
                <a:cs typeface="Times New Roman" pitchFamily="18" charset="0"/>
              </a:rPr>
            </a:br>
            <a:r>
              <a:rPr lang="ru-RU" dirty="0" smtClean="0">
                <a:latin typeface="Times New Roman" pitchFamily="18" charset="0"/>
                <a:cs typeface="Times New Roman" pitchFamily="18" charset="0"/>
              </a:rPr>
              <a:t>  </a:t>
            </a:r>
            <a:r>
              <a:rPr lang="ru-RU" dirty="0">
                <a:latin typeface="Times New Roman" pitchFamily="18" charset="0"/>
                <a:cs typeface="Times New Roman" pitchFamily="18" charset="0"/>
              </a:rPr>
              <a:t>З</a:t>
            </a:r>
            <a:r>
              <a:rPr lang="ru-RU" dirty="0" smtClean="0">
                <a:latin typeface="Times New Roman" pitchFamily="18" charset="0"/>
                <a:cs typeface="Times New Roman" pitchFamily="18" charset="0"/>
              </a:rPr>
              <a:t>адания </a:t>
            </a:r>
            <a:br>
              <a:rPr lang="ru-RU" dirty="0" smtClean="0">
                <a:latin typeface="Times New Roman" pitchFamily="18" charset="0"/>
                <a:cs typeface="Times New Roman" pitchFamily="18" charset="0"/>
              </a:rPr>
            </a:br>
            <a:r>
              <a:rPr lang="ru-RU" dirty="0" smtClean="0">
                <a:latin typeface="Times New Roman" pitchFamily="18" charset="0"/>
                <a:cs typeface="Times New Roman" pitchFamily="18" charset="0"/>
              </a:rPr>
              <a:t>по математической грамотности</a:t>
            </a:r>
            <a:br>
              <a:rPr lang="ru-RU" dirty="0" smtClean="0">
                <a:latin typeface="Times New Roman" pitchFamily="18" charset="0"/>
                <a:cs typeface="Times New Roman" pitchFamily="18" charset="0"/>
              </a:rPr>
            </a:br>
            <a:r>
              <a:rPr lang="ru-RU" dirty="0" smtClean="0">
                <a:latin typeface="Times New Roman" pitchFamily="18" charset="0"/>
                <a:cs typeface="Times New Roman" pitchFamily="18" charset="0"/>
              </a:rPr>
              <a:t>для </a:t>
            </a:r>
            <a:r>
              <a:rPr lang="ru-RU" dirty="0">
                <a:latin typeface="Times New Roman" pitchFamily="18" charset="0"/>
                <a:cs typeface="Times New Roman" pitchFamily="18" charset="0"/>
              </a:rPr>
              <a:t>учащихся </a:t>
            </a:r>
            <a:r>
              <a:rPr lang="ru-RU" dirty="0" smtClean="0">
                <a:latin typeface="Times New Roman" pitchFamily="18" charset="0"/>
                <a:cs typeface="Times New Roman" pitchFamily="18" charset="0"/>
              </a:rPr>
              <a:t>5 класса при изучении темы прямоугольный параллелепипед</a:t>
            </a:r>
            <a:r>
              <a:rPr lang="ru-RU" dirty="0">
                <a:latin typeface="Times New Roman" pitchFamily="18" charset="0"/>
                <a:cs typeface="Times New Roman" pitchFamily="18" charset="0"/>
              </a:rPr>
              <a:t/>
            </a:r>
            <a:br>
              <a:rPr lang="ru-RU" dirty="0">
                <a:latin typeface="Times New Roman" pitchFamily="18" charset="0"/>
                <a:cs typeface="Times New Roman" pitchFamily="18" charset="0"/>
              </a:rPr>
            </a:br>
            <a:endParaRPr lang="ru-RU" b="1" dirty="0">
              <a:latin typeface="Times New Roman" pitchFamily="18" charset="0"/>
              <a:cs typeface="Times New Roman" pitchFamily="18" charset="0"/>
            </a:endParaRPr>
          </a:p>
        </p:txBody>
      </p:sp>
      <p:sp>
        <p:nvSpPr>
          <p:cNvPr id="3" name="Подзаголовок 2"/>
          <p:cNvSpPr>
            <a:spLocks noGrp="1"/>
          </p:cNvSpPr>
          <p:nvPr>
            <p:ph type="subTitle" idx="1"/>
          </p:nvPr>
        </p:nvSpPr>
        <p:spPr/>
        <p:txBody>
          <a:bodyPr>
            <a:normAutofit/>
          </a:bodyPr>
          <a:lstStyle/>
          <a:p>
            <a:r>
              <a:rPr lang="ru-RU" dirty="0" smtClean="0">
                <a:solidFill>
                  <a:schemeClr val="tx1"/>
                </a:solidFill>
                <a:latin typeface="Times New Roman" pitchFamily="18" charset="0"/>
                <a:cs typeface="Times New Roman" pitchFamily="18" charset="0"/>
              </a:rPr>
              <a:t> </a:t>
            </a:r>
            <a:endParaRPr lang="ru-RU"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11824971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p:txBody>
          <a:bodyPr>
            <a:normAutofit/>
          </a:bodyPr>
          <a:lstStyle/>
          <a:p>
            <a:r>
              <a:rPr lang="ru-RU" sz="2800" dirty="0">
                <a:latin typeface="Times New Roman" pitchFamily="18" charset="0"/>
                <a:cs typeface="Times New Roman" pitchFamily="18" charset="0"/>
              </a:rPr>
              <a:t>П</a:t>
            </a:r>
            <a:r>
              <a:rPr lang="ru-RU" sz="2800" dirty="0" smtClean="0">
                <a:latin typeface="Times New Roman" pitchFamily="18" charset="0"/>
                <a:cs typeface="Times New Roman" pitchFamily="18" charset="0"/>
              </a:rPr>
              <a:t>рямоугольный параллелепипед</a:t>
            </a:r>
            <a:endParaRPr lang="ru-RU" sz="2800" dirty="0">
              <a:latin typeface="Times New Roman" pitchFamily="18" charset="0"/>
              <a:cs typeface="Times New Roman" pitchFamily="18" charset="0"/>
            </a:endParaRPr>
          </a:p>
        </p:txBody>
      </p:sp>
      <p:sp>
        <p:nvSpPr>
          <p:cNvPr id="5" name="Объект 4"/>
          <p:cNvSpPr>
            <a:spLocks noGrp="1"/>
          </p:cNvSpPr>
          <p:nvPr>
            <p:ph idx="1"/>
          </p:nvPr>
        </p:nvSpPr>
        <p:spPr/>
        <p:txBody>
          <a:bodyPr>
            <a:normAutofit fontScale="25000" lnSpcReduction="20000"/>
          </a:bodyPr>
          <a:lstStyle/>
          <a:p>
            <a:pPr marL="0" indent="0" algn="just">
              <a:buNone/>
            </a:pPr>
            <a:r>
              <a:rPr lang="ru-RU" dirty="0" smtClean="0">
                <a:latin typeface="Times New Roman" pitchFamily="18" charset="0"/>
                <a:cs typeface="Times New Roman" pitchFamily="18" charset="0"/>
              </a:rPr>
              <a:t>  </a:t>
            </a:r>
            <a:r>
              <a:rPr lang="ru-RU" sz="6400" b="1" dirty="0" smtClean="0">
                <a:latin typeface="Times New Roman" pitchFamily="18" charset="0"/>
                <a:cs typeface="Times New Roman" pitchFamily="18" charset="0"/>
              </a:rPr>
              <a:t>Прямоугольный </a:t>
            </a:r>
            <a:r>
              <a:rPr lang="ru-RU" sz="6400" b="1" dirty="0">
                <a:latin typeface="Times New Roman" pitchFamily="18" charset="0"/>
                <a:cs typeface="Times New Roman" pitchFamily="18" charset="0"/>
              </a:rPr>
              <a:t>параллелепипед –это параллелепипед, все грани которого являются прямоугольниками. Форму прямоугольного параллелепипеда имеют, например, коробка конфет, кирпич, спичечный коробок, упаковочный ящик, пакет сока. Эта фигура ограничена шестью гранями. Каждая грань –это прямоугольник, т.е. поверхность прямоугольного параллелепипеда, состоит из шести прямоугольников. Стороны граней называют рёбрами, вершины граней -вершинами прямоугольного параллелепипеда. У каждой фигуры есть свои измерения. С величиной такой, как объем, вы часто встречаетесь в повседневной жизни: объем топливного бака, объем бассейна, объем классной комнаты и т.д. Равные фигуры имеют равные объёмы. Измерить объем фигуры –значит посчитать, сколько единичных кубов в ней помещается. Объем прямоугольного параллелепипеда равен произведению трех измерений. И рассчитывается по формуле: 𝑉=𝑎𝑏𝑐, где 𝑉−объем, 𝑎,𝑏,𝑐−измерения прямоугольного параллелепипеда, выраженные в одних и тех же единицах измерениях. Произведение длины </a:t>
            </a:r>
            <a:r>
              <a:rPr lang="ru-RU" sz="6400" b="1" dirty="0" smtClean="0">
                <a:latin typeface="Times New Roman" pitchFamily="18" charset="0"/>
                <a:cs typeface="Times New Roman" pitchFamily="18" charset="0"/>
              </a:rPr>
              <a:t>𝑎 и </a:t>
            </a:r>
            <a:r>
              <a:rPr lang="ru-RU" sz="6400" b="1" dirty="0">
                <a:latin typeface="Times New Roman" pitchFamily="18" charset="0"/>
                <a:cs typeface="Times New Roman" pitchFamily="18" charset="0"/>
              </a:rPr>
              <a:t>ширины 𝑏 прямоугольного параллелепипеда </a:t>
            </a:r>
            <a:r>
              <a:rPr lang="ru-RU" sz="6400" b="1" dirty="0" smtClean="0">
                <a:latin typeface="Times New Roman" pitchFamily="18" charset="0"/>
                <a:cs typeface="Times New Roman" pitchFamily="18" charset="0"/>
              </a:rPr>
              <a:t>равно площади </a:t>
            </a:r>
            <a:r>
              <a:rPr lang="ru-RU" sz="6400" b="1" dirty="0">
                <a:latin typeface="Times New Roman" pitchFamily="18" charset="0"/>
                <a:cs typeface="Times New Roman" pitchFamily="18" charset="0"/>
              </a:rPr>
              <a:t>𝑆 его основания</a:t>
            </a:r>
            <a:r>
              <a:rPr lang="ru-RU" sz="6400" b="1" dirty="0" smtClean="0">
                <a:latin typeface="Times New Roman" pitchFamily="18" charset="0"/>
                <a:cs typeface="Times New Roman" pitchFamily="18" charset="0"/>
              </a:rPr>
              <a:t>:</a:t>
            </a:r>
          </a:p>
          <a:p>
            <a:pPr marL="0" indent="0" algn="just">
              <a:buNone/>
            </a:pPr>
            <a:r>
              <a:rPr lang="ru-RU" sz="6400" b="1" dirty="0" smtClean="0">
                <a:latin typeface="Times New Roman" pitchFamily="18" charset="0"/>
                <a:cs typeface="Times New Roman" pitchFamily="18" charset="0"/>
              </a:rPr>
              <a:t>𝑆</a:t>
            </a:r>
            <a:r>
              <a:rPr lang="ru-RU" sz="6400" b="1" dirty="0">
                <a:latin typeface="Times New Roman" pitchFamily="18" charset="0"/>
                <a:cs typeface="Times New Roman" pitchFamily="18" charset="0"/>
              </a:rPr>
              <a:t>=𝑎𝑏</a:t>
            </a:r>
            <a:r>
              <a:rPr lang="ru-RU" sz="6400" b="1" dirty="0" smtClean="0">
                <a:latin typeface="Times New Roman" pitchFamily="18" charset="0"/>
                <a:cs typeface="Times New Roman" pitchFamily="18" charset="0"/>
              </a:rPr>
              <a:t>. Формула </a:t>
            </a:r>
            <a:r>
              <a:rPr lang="ru-RU" sz="6400" b="1" dirty="0">
                <a:latin typeface="Times New Roman" pitchFamily="18" charset="0"/>
                <a:cs typeface="Times New Roman" pitchFamily="18" charset="0"/>
              </a:rPr>
              <a:t>полной поверхности прямоугольного </a:t>
            </a:r>
            <a:r>
              <a:rPr lang="ru-RU" sz="6400" b="1" dirty="0" smtClean="0">
                <a:latin typeface="Times New Roman" pitchFamily="18" charset="0"/>
                <a:cs typeface="Times New Roman" pitchFamily="18" charset="0"/>
              </a:rPr>
              <a:t>параллелепипеда 𝑆</a:t>
            </a:r>
            <a:r>
              <a:rPr lang="ru-RU" sz="6400" b="1" dirty="0">
                <a:latin typeface="Times New Roman" pitchFamily="18" charset="0"/>
                <a:cs typeface="Times New Roman" pitchFamily="18" charset="0"/>
              </a:rPr>
              <a:t>=2(𝑎𝑏+𝑏𝑐+</a:t>
            </a:r>
            <a:r>
              <a:rPr lang="ru-RU" sz="6400" b="1" dirty="0" smtClean="0">
                <a:latin typeface="Times New Roman" pitchFamily="18" charset="0"/>
                <a:cs typeface="Times New Roman" pitchFamily="18" charset="0"/>
              </a:rPr>
              <a:t>𝑎𝑐) .Обозначаем </a:t>
            </a:r>
            <a:r>
              <a:rPr lang="ru-RU" sz="6400" b="1" dirty="0">
                <a:latin typeface="Times New Roman" pitchFamily="18" charset="0"/>
                <a:cs typeface="Times New Roman" pitchFamily="18" charset="0"/>
              </a:rPr>
              <a:t>высоту </a:t>
            </a:r>
            <a:r>
              <a:rPr lang="ru-RU" sz="6400" b="1" dirty="0" smtClean="0">
                <a:latin typeface="Times New Roman" pitchFamily="18" charset="0"/>
                <a:cs typeface="Times New Roman" pitchFamily="18" charset="0"/>
              </a:rPr>
              <a:t>прямоугольного параллелепипеда </a:t>
            </a:r>
            <a:endParaRPr lang="ru-RU" sz="6400" b="1" dirty="0">
              <a:latin typeface="Times New Roman" pitchFamily="18" charset="0"/>
              <a:cs typeface="Times New Roman" pitchFamily="18" charset="0"/>
            </a:endParaRPr>
          </a:p>
          <a:p>
            <a:pPr marL="0" indent="0" algn="just">
              <a:buNone/>
            </a:pPr>
            <a:r>
              <a:rPr lang="ru-RU" sz="6400" b="1" dirty="0">
                <a:latin typeface="Times New Roman" pitchFamily="18" charset="0"/>
                <a:cs typeface="Times New Roman" pitchFamily="18" charset="0"/>
              </a:rPr>
              <a:t>буквой ℎ</a:t>
            </a:r>
            <a:r>
              <a:rPr lang="ru-RU" sz="6400" b="1" dirty="0" smtClean="0">
                <a:latin typeface="Times New Roman" pitchFamily="18" charset="0"/>
                <a:cs typeface="Times New Roman" pitchFamily="18" charset="0"/>
              </a:rPr>
              <a:t>. Тогда </a:t>
            </a:r>
            <a:r>
              <a:rPr lang="ru-RU" sz="6400" b="1" dirty="0">
                <a:latin typeface="Times New Roman" pitchFamily="18" charset="0"/>
                <a:cs typeface="Times New Roman" pitchFamily="18" charset="0"/>
              </a:rPr>
              <a:t>объем 𝑉буден равен𝑉=𝑎𝑏</a:t>
            </a:r>
            <a:r>
              <a:rPr lang="ru-RU" sz="6400" b="1" dirty="0" smtClean="0">
                <a:latin typeface="Times New Roman" pitchFamily="18" charset="0"/>
                <a:cs typeface="Times New Roman" pitchFamily="18" charset="0"/>
              </a:rPr>
              <a:t>ℎ. Отсюда </a:t>
            </a:r>
          </a:p>
          <a:p>
            <a:pPr marL="0" indent="0" algn="just">
              <a:buNone/>
            </a:pPr>
            <a:r>
              <a:rPr lang="ru-RU" sz="6400" b="1" dirty="0" smtClean="0">
                <a:latin typeface="Times New Roman" pitchFamily="18" charset="0"/>
                <a:cs typeface="Times New Roman" pitchFamily="18" charset="0"/>
              </a:rPr>
              <a:t>𝑉</a:t>
            </a:r>
            <a:r>
              <a:rPr lang="ru-RU" sz="6400" b="1" dirty="0">
                <a:latin typeface="Times New Roman" pitchFamily="18" charset="0"/>
                <a:cs typeface="Times New Roman" pitchFamily="18" charset="0"/>
              </a:rPr>
              <a:t>=𝑎𝑏ℎ=(𝑎𝑏)ℎ=𝑆ℎ</a:t>
            </a:r>
            <a:r>
              <a:rPr lang="ru-RU" sz="6400" b="1" dirty="0" smtClean="0">
                <a:latin typeface="Times New Roman" pitchFamily="18" charset="0"/>
                <a:cs typeface="Times New Roman" pitchFamily="18" charset="0"/>
              </a:rPr>
              <a:t>. Итак</a:t>
            </a:r>
            <a:r>
              <a:rPr lang="ru-RU" sz="6400" b="1" dirty="0">
                <a:latin typeface="Times New Roman" pitchFamily="18" charset="0"/>
                <a:cs typeface="Times New Roman" pitchFamily="18" charset="0"/>
              </a:rPr>
              <a:t>, мы получили еще одну формулу для вычисления объема прямоугольного параллелепипеда:𝑉=𝑆ℎ.</a:t>
            </a:r>
          </a:p>
          <a:p>
            <a:pPr algn="just"/>
            <a:endParaRPr lang="ru-RU" dirty="0"/>
          </a:p>
        </p:txBody>
      </p:sp>
      <p:sp>
        <p:nvSpPr>
          <p:cNvPr id="6" name="Текст 5"/>
          <p:cNvSpPr>
            <a:spLocks noGrp="1"/>
          </p:cNvSpPr>
          <p:nvPr>
            <p:ph type="body" sz="half" idx="2"/>
          </p:nvPr>
        </p:nvSpPr>
        <p:spPr/>
        <p:txBody>
          <a:bodyPr/>
          <a:lstStyle/>
          <a:p>
            <a:r>
              <a:rPr lang="ru-RU" dirty="0" smtClean="0"/>
              <a:t>.</a:t>
            </a:r>
            <a:endParaRPr lang="ru-RU" dirty="0"/>
          </a:p>
        </p:txBody>
      </p:sp>
      <p:sp>
        <p:nvSpPr>
          <p:cNvPr id="7" name="Куб 6"/>
          <p:cNvSpPr/>
          <p:nvPr/>
        </p:nvSpPr>
        <p:spPr>
          <a:xfrm>
            <a:off x="755576" y="1556792"/>
            <a:ext cx="2008240" cy="4104456"/>
          </a:xfrm>
          <a:prstGeom prst="cub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31187085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 </a:t>
            </a:r>
            <a:endParaRPr lang="ru-RU" dirty="0"/>
          </a:p>
        </p:txBody>
      </p:sp>
      <p:sp>
        <p:nvSpPr>
          <p:cNvPr id="3" name="Объект 2"/>
          <p:cNvSpPr>
            <a:spLocks noGrp="1"/>
          </p:cNvSpPr>
          <p:nvPr>
            <p:ph idx="1"/>
          </p:nvPr>
        </p:nvSpPr>
        <p:spPr>
          <a:xfrm>
            <a:off x="3964980" y="548680"/>
            <a:ext cx="5071515" cy="5853113"/>
          </a:xfrm>
        </p:spPr>
        <p:txBody>
          <a:bodyPr>
            <a:normAutofit lnSpcReduction="10000"/>
          </a:bodyPr>
          <a:lstStyle/>
          <a:p>
            <a:pPr algn="just">
              <a:buFont typeface="Wingdings" pitchFamily="2" charset="2"/>
              <a:buChar char="Ø"/>
            </a:pPr>
            <a:r>
              <a:rPr lang="ru-RU" sz="2000" dirty="0" smtClean="0">
                <a:latin typeface="Times New Roman" pitchFamily="18" charset="0"/>
                <a:cs typeface="Times New Roman" pitchFamily="18" charset="0"/>
              </a:rPr>
              <a:t>1. Сколько ребер имеет прямоугольный параллелепипед?</a:t>
            </a:r>
          </a:p>
          <a:p>
            <a:pPr marL="0" indent="0" algn="just">
              <a:buNone/>
            </a:pPr>
            <a:r>
              <a:rPr lang="ru-RU" sz="2000" b="1" dirty="0" smtClean="0">
                <a:latin typeface="Times New Roman" pitchFamily="18" charset="0"/>
                <a:cs typeface="Times New Roman" pitchFamily="18" charset="0"/>
              </a:rPr>
              <a:t>А) 12, В) 8, С) 6.</a:t>
            </a:r>
          </a:p>
          <a:p>
            <a:pPr algn="just">
              <a:buFont typeface="Wingdings" pitchFamily="2" charset="2"/>
              <a:buChar char="Ø"/>
            </a:pPr>
            <a:r>
              <a:rPr lang="ru-RU" sz="2000" dirty="0" smtClean="0">
                <a:latin typeface="Times New Roman" pitchFamily="18" charset="0"/>
                <a:cs typeface="Times New Roman" pitchFamily="18" charset="0"/>
              </a:rPr>
              <a:t>2. Является ли куб прямоугольным параллелепипедом?</a:t>
            </a:r>
          </a:p>
          <a:p>
            <a:pPr marL="0" indent="0" algn="just">
              <a:buNone/>
            </a:pPr>
            <a:r>
              <a:rPr lang="ru-RU" sz="2000" b="1" dirty="0" smtClean="0">
                <a:latin typeface="Times New Roman" pitchFamily="18" charset="0"/>
                <a:cs typeface="Times New Roman" pitchFamily="18" charset="0"/>
              </a:rPr>
              <a:t>А) является всегда , В) не является, </a:t>
            </a:r>
          </a:p>
          <a:p>
            <a:pPr marL="0" indent="0" algn="just">
              <a:buNone/>
            </a:pPr>
            <a:r>
              <a:rPr lang="ru-RU" sz="2000" b="1" dirty="0" smtClean="0">
                <a:latin typeface="Times New Roman" pitchFamily="18" charset="0"/>
                <a:cs typeface="Times New Roman" pitchFamily="18" charset="0"/>
              </a:rPr>
              <a:t>С) является не всегда.</a:t>
            </a:r>
          </a:p>
          <a:p>
            <a:pPr algn="just">
              <a:buFont typeface="Wingdings" pitchFamily="2" charset="2"/>
              <a:buChar char="Ø"/>
            </a:pPr>
            <a:r>
              <a:rPr lang="ru-RU" sz="2000" baseline="30000" dirty="0" smtClean="0">
                <a:latin typeface="Times New Roman" pitchFamily="18" charset="0"/>
                <a:cs typeface="Times New Roman" pitchFamily="18" charset="0"/>
              </a:rPr>
              <a:t> </a:t>
            </a:r>
            <a:r>
              <a:rPr lang="ru-RU" sz="2000" dirty="0" smtClean="0">
                <a:latin typeface="Times New Roman" pitchFamily="18" charset="0"/>
                <a:cs typeface="Times New Roman" pitchFamily="18" charset="0"/>
              </a:rPr>
              <a:t> 3. Из скольких кубических единиц </a:t>
            </a:r>
          </a:p>
          <a:p>
            <a:pPr marL="0" indent="0" algn="just">
              <a:buNone/>
            </a:pPr>
            <a:r>
              <a:rPr lang="ru-RU" sz="2000" dirty="0" smtClean="0">
                <a:latin typeface="Times New Roman" pitchFamily="18" charset="0"/>
                <a:cs typeface="Times New Roman" pitchFamily="18" charset="0"/>
              </a:rPr>
              <a:t>состоит куб? </a:t>
            </a:r>
          </a:p>
          <a:p>
            <a:pPr marL="0" indent="0">
              <a:buNone/>
            </a:pPr>
            <a:endParaRPr lang="ru-RU" sz="2000" dirty="0">
              <a:latin typeface="Times New Roman" pitchFamily="18" charset="0"/>
              <a:cs typeface="Times New Roman" pitchFamily="18" charset="0"/>
            </a:endParaRPr>
          </a:p>
          <a:p>
            <a:pPr marL="0" indent="0">
              <a:buNone/>
            </a:pPr>
            <a:endParaRPr lang="ru-RU" sz="2000" dirty="0" smtClean="0">
              <a:latin typeface="Times New Roman" pitchFamily="18" charset="0"/>
              <a:cs typeface="Times New Roman" pitchFamily="18" charset="0"/>
            </a:endParaRPr>
          </a:p>
          <a:p>
            <a:pPr marL="0" indent="0">
              <a:buNone/>
            </a:pPr>
            <a:endParaRPr lang="ru-RU" sz="2000" dirty="0">
              <a:latin typeface="Times New Roman" pitchFamily="18" charset="0"/>
              <a:cs typeface="Times New Roman" pitchFamily="18" charset="0"/>
            </a:endParaRPr>
          </a:p>
          <a:p>
            <a:pPr marL="0" indent="0">
              <a:buNone/>
            </a:pPr>
            <a:endParaRPr lang="ru-RU" sz="2000" dirty="0" smtClean="0">
              <a:latin typeface="Times New Roman" pitchFamily="18" charset="0"/>
              <a:cs typeface="Times New Roman" pitchFamily="18" charset="0"/>
            </a:endParaRPr>
          </a:p>
          <a:p>
            <a:pPr marL="0" indent="0">
              <a:buNone/>
            </a:pPr>
            <a:endParaRPr lang="ru-RU" sz="2000" dirty="0">
              <a:latin typeface="Times New Roman" pitchFamily="18" charset="0"/>
              <a:cs typeface="Times New Roman" pitchFamily="18" charset="0"/>
            </a:endParaRPr>
          </a:p>
          <a:p>
            <a:pPr marL="0" indent="0">
              <a:buNone/>
            </a:pPr>
            <a:endParaRPr lang="ru-RU" sz="2000" dirty="0" smtClean="0">
              <a:latin typeface="Times New Roman" pitchFamily="18" charset="0"/>
              <a:cs typeface="Times New Roman" pitchFamily="18" charset="0"/>
            </a:endParaRPr>
          </a:p>
          <a:p>
            <a:pPr marL="0" indent="0">
              <a:buNone/>
            </a:pPr>
            <a:endParaRPr lang="ru-RU" sz="2000" dirty="0" smtClean="0">
              <a:latin typeface="Times New Roman" pitchFamily="18" charset="0"/>
              <a:cs typeface="Times New Roman" pitchFamily="18" charset="0"/>
            </a:endParaRPr>
          </a:p>
          <a:p>
            <a:pPr marL="0" indent="0">
              <a:buNone/>
            </a:pPr>
            <a:r>
              <a:rPr lang="ru-RU" sz="2000" b="1" dirty="0" smtClean="0">
                <a:latin typeface="Times New Roman" pitchFamily="18" charset="0"/>
                <a:cs typeface="Times New Roman" pitchFamily="18" charset="0"/>
              </a:rPr>
              <a:t>А</a:t>
            </a:r>
            <a:r>
              <a:rPr lang="ru-RU" sz="2000" b="1" dirty="0">
                <a:latin typeface="Times New Roman" pitchFamily="18" charset="0"/>
                <a:cs typeface="Times New Roman" pitchFamily="18" charset="0"/>
              </a:rPr>
              <a:t>) 27,  В) 9,   С) 81.       </a:t>
            </a:r>
          </a:p>
          <a:p>
            <a:pPr marL="0" indent="0">
              <a:buNone/>
            </a:pPr>
            <a:endParaRPr lang="ru-RU" sz="2200" dirty="0" smtClean="0">
              <a:latin typeface="Times New Roman" pitchFamily="18" charset="0"/>
              <a:cs typeface="Times New Roman" pitchFamily="18" charset="0"/>
            </a:endParaRPr>
          </a:p>
          <a:p>
            <a:pPr marL="0" indent="0">
              <a:buNone/>
            </a:pPr>
            <a:endParaRPr lang="ru-RU" sz="2200" dirty="0">
              <a:latin typeface="Times New Roman" pitchFamily="18" charset="0"/>
              <a:cs typeface="Times New Roman" pitchFamily="18" charset="0"/>
            </a:endParaRPr>
          </a:p>
        </p:txBody>
      </p:sp>
      <p:sp>
        <p:nvSpPr>
          <p:cNvPr id="4" name="Текст 3"/>
          <p:cNvSpPr>
            <a:spLocks noGrp="1"/>
          </p:cNvSpPr>
          <p:nvPr>
            <p:ph type="body" sz="half" idx="2"/>
          </p:nvPr>
        </p:nvSpPr>
        <p:spPr/>
        <p:txBody>
          <a:bodyPr/>
          <a:lstStyle/>
          <a:p>
            <a:r>
              <a:rPr lang="ru-RU" dirty="0" smtClean="0"/>
              <a:t>.</a:t>
            </a:r>
            <a:endParaRPr lang="ru-RU" dirty="0"/>
          </a:p>
        </p:txBody>
      </p:sp>
      <p:pic>
        <p:nvPicPr>
          <p:cNvPr id="1027" name="Picture 3" descr="C:\Users\User\Desktop\0003-001-.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1521" y="476672"/>
            <a:ext cx="3384375" cy="3744416"/>
          </a:xfrm>
          <a:prstGeom prst="rect">
            <a:avLst/>
          </a:prstGeom>
          <a:noFill/>
          <a:extLst>
            <a:ext uri="{909E8E84-426E-40DD-AFC4-6F175D3DCCD1}">
              <a14:hiddenFill xmlns:a14="http://schemas.microsoft.com/office/drawing/2010/main">
                <a:solidFill>
                  <a:srgbClr val="FFFFFF"/>
                </a:solidFill>
              </a14:hiddenFill>
            </a:ext>
          </a:extLst>
        </p:spPr>
      </p:pic>
      <p:pic>
        <p:nvPicPr>
          <p:cNvPr id="13" name="Объект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283968" y="3789040"/>
            <a:ext cx="2304256" cy="1944216"/>
          </a:xfrm>
          <a:prstGeom prst="rect">
            <a:avLst/>
          </a:prstGeom>
        </p:spPr>
      </p:pic>
    </p:spTree>
    <p:extLst>
      <p:ext uri="{BB962C8B-B14F-4D97-AF65-F5344CB8AC3E}">
        <p14:creationId xmlns:p14="http://schemas.microsoft.com/office/powerpoint/2010/main" val="29084094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Объект 5"/>
          <p:cNvSpPr>
            <a:spLocks noGrp="1"/>
          </p:cNvSpPr>
          <p:nvPr>
            <p:ph idx="4294967295"/>
          </p:nvPr>
        </p:nvSpPr>
        <p:spPr>
          <a:xfrm>
            <a:off x="3598863" y="273050"/>
            <a:ext cx="5545137" cy="5853113"/>
          </a:xfrm>
        </p:spPr>
        <p:txBody>
          <a:bodyPr>
            <a:noAutofit/>
          </a:bodyPr>
          <a:lstStyle/>
          <a:p>
            <a:pPr marL="0" indent="0">
              <a:buNone/>
            </a:pPr>
            <a:endParaRPr lang="ru-RU" sz="2000" dirty="0" smtClean="0">
              <a:latin typeface="Times New Roman" pitchFamily="18" charset="0"/>
              <a:cs typeface="Times New Roman" pitchFamily="18" charset="0"/>
            </a:endParaRPr>
          </a:p>
          <a:p>
            <a:pPr marL="0" indent="0">
              <a:buNone/>
            </a:pPr>
            <a:endParaRPr lang="ru-RU" sz="2000" baseline="30000" dirty="0">
              <a:latin typeface="Times New Roman" pitchFamily="18" charset="0"/>
              <a:cs typeface="Times New Roman" pitchFamily="18" charset="0"/>
            </a:endParaRPr>
          </a:p>
          <a:p>
            <a:pPr algn="just">
              <a:buFont typeface="Wingdings" pitchFamily="2" charset="2"/>
              <a:buChar char="Ø"/>
            </a:pPr>
            <a:r>
              <a:rPr lang="ru-RU" sz="2800" dirty="0">
                <a:latin typeface="Times New Roman" pitchFamily="18" charset="0"/>
                <a:cs typeface="Times New Roman" pitchFamily="18" charset="0"/>
              </a:rPr>
              <a:t>4</a:t>
            </a:r>
            <a:r>
              <a:rPr lang="ru-RU" sz="2800" dirty="0" smtClean="0">
                <a:latin typeface="Times New Roman" pitchFamily="18" charset="0"/>
                <a:cs typeface="Times New Roman" pitchFamily="18" charset="0"/>
              </a:rPr>
              <a:t>. Можно ли данную коробку,  использовать для упаковки, игрушки, имеющего форму прямоугольного параллелепипеда с измерениями  </a:t>
            </a:r>
          </a:p>
          <a:p>
            <a:pPr marL="0" indent="0" algn="just">
              <a:buNone/>
            </a:pPr>
            <a:r>
              <a:rPr lang="ru-RU" sz="2800" dirty="0" smtClean="0">
                <a:latin typeface="Times New Roman" pitchFamily="18" charset="0"/>
                <a:cs typeface="Times New Roman" pitchFamily="18" charset="0"/>
              </a:rPr>
              <a:t>4см,  8 см, 10 см?</a:t>
            </a:r>
          </a:p>
          <a:p>
            <a:pPr marL="0" indent="0" algn="just">
              <a:buNone/>
            </a:pPr>
            <a:r>
              <a:rPr lang="ru-RU" sz="2800" b="1" dirty="0" smtClean="0">
                <a:latin typeface="Times New Roman" pitchFamily="18" charset="0"/>
                <a:cs typeface="Times New Roman" pitchFamily="18" charset="0"/>
              </a:rPr>
              <a:t>А) да,   В) нет</a:t>
            </a:r>
          </a:p>
          <a:p>
            <a:pPr marL="0" indent="0">
              <a:buNone/>
            </a:pPr>
            <a:endParaRPr lang="ru-RU" sz="2000" baseline="30000" dirty="0" smtClean="0">
              <a:latin typeface="Times New Roman" pitchFamily="18" charset="0"/>
              <a:cs typeface="Times New Roman" pitchFamily="18" charset="0"/>
            </a:endParaRPr>
          </a:p>
        </p:txBody>
      </p:sp>
      <p:sp>
        <p:nvSpPr>
          <p:cNvPr id="2" name="Заголовок 1"/>
          <p:cNvSpPr>
            <a:spLocks noGrp="1"/>
          </p:cNvSpPr>
          <p:nvPr>
            <p:ph type="title" idx="4294967295"/>
          </p:nvPr>
        </p:nvSpPr>
        <p:spPr>
          <a:xfrm flipV="1">
            <a:off x="0" y="115888"/>
            <a:ext cx="46038" cy="73025"/>
          </a:xfrm>
        </p:spPr>
        <p:txBody>
          <a:bodyPr>
            <a:normAutofit fontScale="90000"/>
          </a:bodyPr>
          <a:lstStyle/>
          <a:p>
            <a:r>
              <a:rPr lang="ru-RU" sz="1800" b="0" dirty="0" smtClean="0">
                <a:latin typeface="Times New Roman" pitchFamily="18" charset="0"/>
                <a:cs typeface="Times New Roman" pitchFamily="18" charset="0"/>
              </a:rPr>
              <a:t> </a:t>
            </a:r>
            <a:r>
              <a:rPr lang="ru-RU" sz="1800" b="0" baseline="30000" dirty="0" smtClean="0">
                <a:latin typeface="Times New Roman" pitchFamily="18" charset="0"/>
                <a:cs typeface="Times New Roman" pitchFamily="18" charset="0"/>
              </a:rPr>
              <a:t/>
            </a:r>
            <a:br>
              <a:rPr lang="ru-RU" sz="1800" b="0" baseline="30000" dirty="0" smtClean="0">
                <a:latin typeface="Times New Roman" pitchFamily="18" charset="0"/>
                <a:cs typeface="Times New Roman" pitchFamily="18" charset="0"/>
              </a:rPr>
            </a:br>
            <a:endParaRPr lang="ru-RU" sz="1800" b="0" dirty="0">
              <a:latin typeface="Times New Roman" pitchFamily="18" charset="0"/>
              <a:cs typeface="Times New Roman" pitchFamily="18" charset="0"/>
            </a:endParaRPr>
          </a:p>
        </p:txBody>
      </p:sp>
      <p:pic>
        <p:nvPicPr>
          <p:cNvPr id="2050" name="Picture 2" descr="C:\Users\User\Desktop\5d6ceaa8916c29881880a6bd.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5536" y="1628800"/>
            <a:ext cx="2736304" cy="20882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937318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755576" y="1474618"/>
            <a:ext cx="7560840" cy="4031873"/>
          </a:xfrm>
          <a:prstGeom prst="rect">
            <a:avLst/>
          </a:prstGeom>
        </p:spPr>
        <p:txBody>
          <a:bodyPr wrap="square">
            <a:spAutoFit/>
          </a:bodyPr>
          <a:lstStyle/>
          <a:p>
            <a:pPr algn="just">
              <a:buFont typeface="Wingdings" pitchFamily="2" charset="2"/>
              <a:buChar char="Ø"/>
            </a:pPr>
            <a:r>
              <a:rPr lang="ru-RU" dirty="0" smtClean="0">
                <a:latin typeface="Times New Roman" pitchFamily="18" charset="0"/>
                <a:cs typeface="Times New Roman" pitchFamily="18" charset="0"/>
              </a:rPr>
              <a:t>   </a:t>
            </a:r>
            <a:r>
              <a:rPr lang="ru-RU" sz="2400" dirty="0" smtClean="0">
                <a:latin typeface="Times New Roman" pitchFamily="18" charset="0"/>
                <a:cs typeface="Times New Roman" pitchFamily="18" charset="0"/>
              </a:rPr>
              <a:t>5. </a:t>
            </a:r>
            <a:r>
              <a:rPr lang="ru-RU" sz="2400" dirty="0">
                <a:latin typeface="Times New Roman" pitchFamily="18" charset="0"/>
                <a:cs typeface="Times New Roman" pitchFamily="18" charset="0"/>
              </a:rPr>
              <a:t>Рассчитайте необходимое количество материала для изготовления подарочной коробки к празднику. Сколько потребуется подарочной упаковки, чтобы оклеить картонную коробку размерами </a:t>
            </a:r>
          </a:p>
          <a:p>
            <a:pPr algn="just"/>
            <a:r>
              <a:rPr lang="ru-RU" sz="2400" dirty="0">
                <a:latin typeface="Times New Roman" pitchFamily="18" charset="0"/>
                <a:cs typeface="Times New Roman" pitchFamily="18" charset="0"/>
              </a:rPr>
              <a:t>10дм, 6дм, 5дм? </a:t>
            </a:r>
          </a:p>
          <a:p>
            <a:pPr algn="just"/>
            <a:r>
              <a:rPr lang="ru-RU" sz="2400" b="1" dirty="0">
                <a:latin typeface="Times New Roman" pitchFamily="18" charset="0"/>
                <a:cs typeface="Times New Roman" pitchFamily="18" charset="0"/>
              </a:rPr>
              <a:t>А) 300дм</a:t>
            </a:r>
            <a:r>
              <a:rPr lang="ru-RU" sz="2400" b="1" baseline="30000" dirty="0">
                <a:latin typeface="Times New Roman" pitchFamily="18" charset="0"/>
                <a:cs typeface="Times New Roman" pitchFamily="18" charset="0"/>
              </a:rPr>
              <a:t>3</a:t>
            </a:r>
            <a:r>
              <a:rPr lang="ru-RU" sz="2400" b="1" dirty="0">
                <a:latin typeface="Times New Roman" pitchFamily="18" charset="0"/>
                <a:cs typeface="Times New Roman" pitchFamily="18" charset="0"/>
              </a:rPr>
              <a:t> , Б) 300дм</a:t>
            </a:r>
            <a:r>
              <a:rPr lang="ru-RU" sz="2400" b="1" baseline="30000" dirty="0">
                <a:latin typeface="Times New Roman" pitchFamily="18" charset="0"/>
                <a:cs typeface="Times New Roman" pitchFamily="18" charset="0"/>
              </a:rPr>
              <a:t>2  </a:t>
            </a:r>
            <a:r>
              <a:rPr lang="ru-RU" sz="2400" b="1" dirty="0">
                <a:latin typeface="Times New Roman" pitchFamily="18" charset="0"/>
                <a:cs typeface="Times New Roman" pitchFamily="18" charset="0"/>
              </a:rPr>
              <a:t>В)270 дм</a:t>
            </a:r>
            <a:r>
              <a:rPr lang="ru-RU" sz="2400" b="1" baseline="30000" dirty="0">
                <a:latin typeface="Times New Roman" pitchFamily="18" charset="0"/>
                <a:cs typeface="Times New Roman" pitchFamily="18" charset="0"/>
              </a:rPr>
              <a:t>3</a:t>
            </a:r>
          </a:p>
          <a:p>
            <a:pPr algn="just">
              <a:buFont typeface="Wingdings" pitchFamily="2" charset="2"/>
              <a:buChar char="Ø"/>
            </a:pPr>
            <a:r>
              <a:rPr lang="ru-RU" sz="2400" dirty="0" smtClean="0">
                <a:latin typeface="Times New Roman" pitchFamily="18" charset="0"/>
                <a:cs typeface="Times New Roman" pitchFamily="18" charset="0"/>
              </a:rPr>
              <a:t>  6.Хватит </a:t>
            </a:r>
            <a:r>
              <a:rPr lang="ru-RU" sz="2400" dirty="0">
                <a:latin typeface="Times New Roman" pitchFamily="18" charset="0"/>
                <a:cs typeface="Times New Roman" pitchFamily="18" charset="0"/>
              </a:rPr>
              <a:t>ли рулона упаковочной бумаги шириной</a:t>
            </a:r>
          </a:p>
          <a:p>
            <a:pPr algn="just"/>
            <a:r>
              <a:rPr lang="ru-RU" sz="2400" dirty="0">
                <a:latin typeface="Times New Roman" pitchFamily="18" charset="0"/>
                <a:cs typeface="Times New Roman" pitchFamily="18" charset="0"/>
              </a:rPr>
              <a:t> 8дм и длиной 50дм для оформления трех подарочных коробок, размеры которых 8дм, 6дм, 5дм</a:t>
            </a:r>
          </a:p>
          <a:p>
            <a:pPr algn="just"/>
            <a:r>
              <a:rPr lang="ru-RU" sz="2400" baseline="30000" dirty="0">
                <a:latin typeface="Times New Roman" pitchFamily="18" charset="0"/>
                <a:cs typeface="Times New Roman" pitchFamily="18" charset="0"/>
              </a:rPr>
              <a:t>   </a:t>
            </a:r>
          </a:p>
          <a:p>
            <a:pPr algn="just"/>
            <a:r>
              <a:rPr lang="ru-RU" sz="2400" baseline="30000" dirty="0">
                <a:latin typeface="Times New Roman" pitchFamily="18" charset="0"/>
                <a:cs typeface="Times New Roman" pitchFamily="18" charset="0"/>
              </a:rPr>
              <a:t> </a:t>
            </a:r>
            <a:r>
              <a:rPr lang="ru-RU" sz="2400" b="1" dirty="0">
                <a:latin typeface="Times New Roman" pitchFamily="18" charset="0"/>
                <a:cs typeface="Times New Roman" pitchFamily="18" charset="0"/>
              </a:rPr>
              <a:t>А) да, В) нет.</a:t>
            </a:r>
          </a:p>
        </p:txBody>
      </p:sp>
    </p:spTree>
    <p:extLst>
      <p:ext uri="{BB962C8B-B14F-4D97-AF65-F5344CB8AC3E}">
        <p14:creationId xmlns:p14="http://schemas.microsoft.com/office/powerpoint/2010/main" val="27322135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83568" y="2136339"/>
            <a:ext cx="7992888" cy="4257576"/>
          </a:xfrm>
          <a:prstGeom prst="rect">
            <a:avLst/>
          </a:prstGeom>
        </p:spPr>
        <p:txBody>
          <a:bodyPr wrap="square">
            <a:spAutoFit/>
          </a:bodyPr>
          <a:lstStyle/>
          <a:p>
            <a:pPr algn="just">
              <a:buFont typeface="Wingdings" pitchFamily="2" charset="2"/>
              <a:buChar char="Ø"/>
            </a:pPr>
            <a:r>
              <a:rPr lang="ru-RU" sz="2800" dirty="0" smtClean="0">
                <a:latin typeface="Times New Roman" pitchFamily="18" charset="0"/>
                <a:cs typeface="Times New Roman" pitchFamily="18" charset="0"/>
              </a:rPr>
              <a:t>   7 Какой </a:t>
            </a:r>
            <a:r>
              <a:rPr lang="ru-RU" sz="2800" dirty="0">
                <a:latin typeface="Times New Roman" pitchFamily="18" charset="0"/>
                <a:cs typeface="Times New Roman" pitchFamily="18" charset="0"/>
              </a:rPr>
              <a:t>объём бетона необходимо взять, чтобы построить внешнюю стену здания размером  20дм,  400см, 300 см?  </a:t>
            </a:r>
          </a:p>
          <a:p>
            <a:pPr algn="just"/>
            <a:r>
              <a:rPr lang="ru-RU" sz="2800" b="1" dirty="0">
                <a:latin typeface="Times New Roman" pitchFamily="18" charset="0"/>
                <a:cs typeface="Times New Roman" pitchFamily="18" charset="0"/>
              </a:rPr>
              <a:t>А)</a:t>
            </a:r>
            <a:r>
              <a:rPr lang="en-US" sz="2800" b="1" dirty="0">
                <a:latin typeface="Times New Roman" pitchFamily="18" charset="0"/>
                <a:cs typeface="Times New Roman" pitchFamily="18" charset="0"/>
              </a:rPr>
              <a:t>24</a:t>
            </a:r>
            <a:r>
              <a:rPr lang="ru-RU" sz="2800" b="1" dirty="0">
                <a:latin typeface="Times New Roman" pitchFamily="18" charset="0"/>
                <a:cs typeface="Times New Roman" pitchFamily="18" charset="0"/>
              </a:rPr>
              <a:t>м</a:t>
            </a:r>
            <a:r>
              <a:rPr lang="ru-RU" sz="2800" b="1" baseline="30000" dirty="0">
                <a:latin typeface="Times New Roman" pitchFamily="18" charset="0"/>
                <a:cs typeface="Times New Roman" pitchFamily="18" charset="0"/>
              </a:rPr>
              <a:t>3</a:t>
            </a:r>
            <a:r>
              <a:rPr lang="ru-RU" sz="2800" b="1" dirty="0">
                <a:latin typeface="Times New Roman" pitchFamily="18" charset="0"/>
                <a:cs typeface="Times New Roman" pitchFamily="18" charset="0"/>
              </a:rPr>
              <a:t> В)2400дм</a:t>
            </a:r>
            <a:r>
              <a:rPr lang="ru-RU" sz="2800" b="1" baseline="30000" dirty="0">
                <a:latin typeface="Times New Roman" pitchFamily="18" charset="0"/>
                <a:cs typeface="Times New Roman" pitchFamily="18" charset="0"/>
              </a:rPr>
              <a:t>3</a:t>
            </a:r>
            <a:r>
              <a:rPr lang="ru-RU" sz="2800" b="1" dirty="0">
                <a:latin typeface="Times New Roman" pitchFamily="18" charset="0"/>
                <a:cs typeface="Times New Roman" pitchFamily="18" charset="0"/>
              </a:rPr>
              <a:t> , С)2400000см</a:t>
            </a:r>
            <a:r>
              <a:rPr lang="ru-RU" sz="2800" b="1" baseline="30000" dirty="0">
                <a:latin typeface="Times New Roman" pitchFamily="18" charset="0"/>
                <a:cs typeface="Times New Roman" pitchFamily="18" charset="0"/>
              </a:rPr>
              <a:t>3</a:t>
            </a:r>
            <a:r>
              <a:rPr lang="ru-RU" sz="2800" b="1" baseline="30000" dirty="0" smtClean="0">
                <a:latin typeface="Times New Roman" pitchFamily="18" charset="0"/>
                <a:cs typeface="Times New Roman" pitchFamily="18" charset="0"/>
              </a:rPr>
              <a:t>.</a:t>
            </a:r>
          </a:p>
          <a:p>
            <a:pPr algn="just"/>
            <a:endParaRPr lang="ru-RU" sz="2800" b="1" baseline="30000" dirty="0">
              <a:latin typeface="Times New Roman" pitchFamily="18" charset="0"/>
              <a:cs typeface="Times New Roman" pitchFamily="18" charset="0"/>
            </a:endParaRPr>
          </a:p>
          <a:p>
            <a:pPr algn="just"/>
            <a:endParaRPr lang="ru-RU" sz="2800" b="1" dirty="0">
              <a:latin typeface="Times New Roman" pitchFamily="18" charset="0"/>
              <a:cs typeface="Times New Roman" pitchFamily="18" charset="0"/>
            </a:endParaRPr>
          </a:p>
          <a:p>
            <a:pPr algn="just">
              <a:buFont typeface="Wingdings" pitchFamily="2" charset="2"/>
              <a:buChar char="Ø"/>
            </a:pPr>
            <a:r>
              <a:rPr lang="ru-RU" sz="2800" dirty="0" smtClean="0">
                <a:latin typeface="Times New Roman" pitchFamily="18" charset="0"/>
                <a:cs typeface="Times New Roman" pitchFamily="18" charset="0"/>
              </a:rPr>
              <a:t>  8 . </a:t>
            </a:r>
            <a:r>
              <a:rPr lang="ru-RU" sz="2800" dirty="0">
                <a:latin typeface="Times New Roman" pitchFamily="18" charset="0"/>
                <a:cs typeface="Times New Roman" pitchFamily="18" charset="0"/>
              </a:rPr>
              <a:t>Возле дома хозяин хочет построить бассейн. Вычислите объём бассейна в м</a:t>
            </a:r>
            <a:r>
              <a:rPr lang="ru-RU" sz="2800" baseline="30000" dirty="0">
                <a:latin typeface="Times New Roman" pitchFamily="18" charset="0"/>
                <a:cs typeface="Times New Roman" pitchFamily="18" charset="0"/>
              </a:rPr>
              <a:t>3</a:t>
            </a:r>
            <a:r>
              <a:rPr lang="ru-RU" sz="2800" dirty="0">
                <a:latin typeface="Times New Roman" pitchFamily="18" charset="0"/>
                <a:cs typeface="Times New Roman" pitchFamily="18" charset="0"/>
              </a:rPr>
              <a:t>, который будет иметь форму куба с ребром 400 см.</a:t>
            </a:r>
          </a:p>
          <a:p>
            <a:pPr algn="just"/>
            <a:r>
              <a:rPr lang="ru-RU" sz="2800" b="1" dirty="0">
                <a:latin typeface="Times New Roman" pitchFamily="18" charset="0"/>
                <a:cs typeface="Times New Roman" pitchFamily="18" charset="0"/>
              </a:rPr>
              <a:t>А)64 м</a:t>
            </a:r>
            <a:r>
              <a:rPr lang="ru-RU" sz="2800" b="1" baseline="30000" dirty="0">
                <a:latin typeface="Times New Roman" pitchFamily="18" charset="0"/>
                <a:cs typeface="Times New Roman" pitchFamily="18" charset="0"/>
              </a:rPr>
              <a:t>3</a:t>
            </a:r>
            <a:r>
              <a:rPr lang="ru-RU" sz="2800" b="1" dirty="0">
                <a:latin typeface="Times New Roman" pitchFamily="18" charset="0"/>
                <a:cs typeface="Times New Roman" pitchFamily="18" charset="0"/>
              </a:rPr>
              <a:t> , В)640дм</a:t>
            </a:r>
            <a:r>
              <a:rPr lang="ru-RU" sz="2800" b="1" baseline="30000" dirty="0">
                <a:latin typeface="Times New Roman" pitchFamily="18" charset="0"/>
                <a:cs typeface="Times New Roman" pitchFamily="18" charset="0"/>
              </a:rPr>
              <a:t>3 </a:t>
            </a:r>
            <a:r>
              <a:rPr lang="ru-RU" sz="2800" b="1" dirty="0">
                <a:latin typeface="Times New Roman" pitchFamily="18" charset="0"/>
                <a:cs typeface="Times New Roman" pitchFamily="18" charset="0"/>
              </a:rPr>
              <a:t> , С)640000000 см</a:t>
            </a:r>
            <a:r>
              <a:rPr lang="ru-RU" sz="2800" b="1" baseline="30000" dirty="0">
                <a:latin typeface="Times New Roman" pitchFamily="18" charset="0"/>
                <a:cs typeface="Times New Roman" pitchFamily="18" charset="0"/>
              </a:rPr>
              <a:t>3  </a:t>
            </a:r>
          </a:p>
        </p:txBody>
      </p:sp>
    </p:spTree>
    <p:extLst>
      <p:ext uri="{BB962C8B-B14F-4D97-AF65-F5344CB8AC3E}">
        <p14:creationId xmlns:p14="http://schemas.microsoft.com/office/powerpoint/2010/main" val="2005728961"/>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Essential</Template>
  <TotalTime>197</TotalTime>
  <Words>596</Words>
  <Application>Microsoft Office PowerPoint</Application>
  <PresentationFormat>Экран (4:3)</PresentationFormat>
  <Paragraphs>51</Paragraphs>
  <Slides>8</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8</vt:i4>
      </vt:variant>
    </vt:vector>
  </HeadingPairs>
  <TitlesOfParts>
    <vt:vector size="9" baseType="lpstr">
      <vt:lpstr>Тема Office</vt:lpstr>
      <vt:lpstr>Формирование математической грамотности  на уроках математики в 5 классе. </vt:lpstr>
      <vt:lpstr> </vt:lpstr>
      <vt:lpstr>     Задания  по математической грамотности для учащихся 5 класса при изучении темы прямоугольный параллелепипед </vt:lpstr>
      <vt:lpstr>Прямоугольный параллелепипед</vt:lpstr>
      <vt:lpstr> </vt:lpstr>
      <vt:lpstr>  </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Прямоугольный параллелепипед</dc:title>
  <dc:creator>User</dc:creator>
  <cp:lastModifiedBy>User</cp:lastModifiedBy>
  <cp:revision>25</cp:revision>
  <dcterms:created xsi:type="dcterms:W3CDTF">2020-06-15T17:56:25Z</dcterms:created>
  <dcterms:modified xsi:type="dcterms:W3CDTF">2021-12-28T16:25:47Z</dcterms:modified>
</cp:coreProperties>
</file>