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9" r:id="rId3"/>
    <p:sldId id="321" r:id="rId4"/>
    <p:sldId id="322" r:id="rId5"/>
    <p:sldId id="340" r:id="rId6"/>
    <p:sldId id="328" r:id="rId7"/>
    <p:sldId id="323" r:id="rId8"/>
    <p:sldId id="330" r:id="rId9"/>
    <p:sldId id="341" r:id="rId10"/>
    <p:sldId id="324" r:id="rId11"/>
    <p:sldId id="329" r:id="rId12"/>
    <p:sldId id="327" r:id="rId13"/>
    <p:sldId id="331" r:id="rId14"/>
    <p:sldId id="332" r:id="rId15"/>
    <p:sldId id="333" r:id="rId16"/>
    <p:sldId id="337" r:id="rId17"/>
    <p:sldId id="338" r:id="rId18"/>
    <p:sldId id="339" r:id="rId19"/>
    <p:sldId id="325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9D88F4"/>
    <a:srgbClr val="FF9900"/>
    <a:srgbClr val="1B416F"/>
    <a:srgbClr val="336600"/>
    <a:srgbClr val="003300"/>
    <a:srgbClr val="FF2F2F"/>
    <a:srgbClr val="F9D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65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15A404-D20D-4CF3-B0D8-13F6374D2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447FFC-F1AA-46AC-A287-20628AAD8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39CDEB-40D1-476D-A2D0-74A9CE3E4F6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CF01C98-7BE7-490A-930B-918E27518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/>
              <a:t> </a:t>
            </a:r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FB1A6FB-4C96-4703-A362-F72C4361F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E7AC3-9B26-4E48-8991-FD94EBF08B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DA379-57DF-4F1F-BDF2-2C95298C0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A1630C-2774-4631-99DE-CF4678D59F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08D3-CA99-41B8-A718-E36F0CFB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7300-1FE6-4C35-AAE6-F900C3443A7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4AE38-808E-4019-AACB-69B31DA5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3C24D-444A-4640-B54B-2D1D2D68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F5608-9513-43D4-9F3C-8CF71E149B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57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638F-EC7D-44FC-8768-3F161571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5E6-188F-4FD9-AED5-1E85010DD24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45FC1-0E0F-48DC-8603-FD2923E9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5F78-FD70-4E7C-BC8B-16DFC6F4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D043-E9BE-480D-9D7E-5075B56DE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31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2F4F-7564-4CC6-8D98-CF3978F7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5257-CADB-4F4D-844D-433360F0333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01CE-26F9-46B9-8845-03244921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70A67-5548-438A-9321-23A10DC5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9FB81-2E88-475F-A263-35C8741D4C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11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A3703-0E25-42E3-B605-F3BA4B0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F5F0-E427-4B5D-899A-42314AC7641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48297-1A3C-43DC-8566-E0B36E67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DCA5-EC5B-4332-95A9-51663510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8FAA-FB4E-4873-95D9-B2FE8D5DA3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99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DBE23-F555-4EA7-A4EA-F271476A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87FB-E847-4CD1-A7FB-0AF42FB37CD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9BA0A-F14F-42C2-A572-41432D47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5AB6-540C-4044-880F-659E2B5A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00C54-A60F-4123-A4FF-9FDF388704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7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9D4EE0-93BC-400E-89A8-54BA293F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9067-5704-485C-983C-8DEB348E63D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36FFE-F308-4227-92F7-20D1A711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59AFC3-5D5A-4F0C-8053-8DDFC221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E6160-4B8B-409B-85E1-80C593648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3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04A933-C310-4CB9-94DB-01A642C6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BFAE-120B-414F-B0F6-D8101A8CE23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39FAF0-9165-426D-8DEF-EE2AE815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EAC12F-6B65-42F8-BEBD-1F2C8DEA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3354-43D6-464B-A330-33A15CF8E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2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6E82DF-5EFB-40EA-9E5F-D2AD80B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52E2-4B1B-40BE-BF02-DE9DF953220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ED7019-D811-4BFF-96AF-6535A469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5A449-93A9-4D1F-9BA3-85C05C37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79FF-7940-41D9-AC35-AD95FA099C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39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CE5EFC-8735-45E2-945B-661E48A4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BF43-C1FC-4B0B-9DE2-AC3F75A0FD3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5E0BF1-396C-4345-99B5-43C66F83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0B40C4-D44A-4F54-B6A6-810FAA3A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A37F-BAD9-4A79-B488-DF76411C7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39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42682-461D-447B-A01B-C70055CF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E03-3C22-407C-8203-CEC52A89D1B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8AFDBA-F9E9-4C23-BBDA-557D02ED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C56FA8-5D58-4B9E-90B2-8F210556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00B43-DCD6-4DBF-B872-A4B2DB3E59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49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86A317-7E1E-4BAE-B73C-3F0AFADA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47C8-86C9-4338-BE6D-B0CE7A91B85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BA29E2-F4E6-4479-BE37-736C9ACA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BF8C37-529F-4F84-97AA-85D4AF97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579E4-8DEF-4682-A8FB-E0FFF5A50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53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3F9ACB-C87B-4427-9485-5BE586DB32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E0E334-1F5D-4A5D-ADB3-33E26F004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78268-08AD-42A0-9E70-74F4DE4EF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5F35E-A6C9-4056-A941-CBA5EF18707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5682-A86D-4486-A667-9A8C3D66E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60AD2-C5A2-480E-BFEC-291970095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45C483-AF3F-4C85-9123-3DCFC9CE14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>
            <a:extLst>
              <a:ext uri="{FF2B5EF4-FFF2-40B4-BE49-F238E27FC236}">
                <a16:creationId xmlns:a16="http://schemas.microsoft.com/office/drawing/2014/main" id="{3CE2CA38-3944-499E-BB69-1782CD42C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-68263"/>
            <a:ext cx="2076450" cy="2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D36C53D-2B07-4D46-939A-9CB9A5E3ECCB}"/>
              </a:ext>
            </a:extLst>
          </p:cNvPr>
          <p:cNvSpPr txBox="1">
            <a:spLocks/>
          </p:cNvSpPr>
          <p:nvPr/>
        </p:nvSpPr>
        <p:spPr bwMode="auto">
          <a:xfrm>
            <a:off x="2008188" y="106363"/>
            <a:ext cx="68199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дошкольное образовательное учреждение  Детский № 17 «Ручеек» </a:t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F9857204-065D-47B7-AE3D-26A785A1399D}"/>
              </a:ext>
            </a:extLst>
          </p:cNvPr>
          <p:cNvSpPr txBox="1">
            <a:spLocks/>
          </p:cNvSpPr>
          <p:nvPr/>
        </p:nvSpPr>
        <p:spPr bwMode="auto">
          <a:xfrm>
            <a:off x="955675" y="1408113"/>
            <a:ext cx="759460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ts val="45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ru-RU" sz="1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ПЕДСОВЕТ №1</a:t>
            </a:r>
            <a:b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работы педагогов по формированию бытовой самостоятельности у детей дошкольного возраста с ОВЗ в различных видах трудовой деятельности</a:t>
            </a:r>
            <a:r>
              <a:rPr lang="ru-RU" sz="1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Декабрь 2021 года</a:t>
            </a: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A93C17D6-6071-4A35-973B-6200CC18EA8E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BE55C8-8B80-486B-B4E6-6B9827E7932D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Заголовок 2">
            <a:extLst>
              <a:ext uri="{FF2B5EF4-FFF2-40B4-BE49-F238E27FC236}">
                <a16:creationId xmlns:a16="http://schemas.microsoft.com/office/drawing/2014/main" id="{43C678EE-8669-4798-920F-E694E6EA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деятельности, выводы</a:t>
            </a:r>
          </a:p>
        </p:txBody>
      </p:sp>
      <p:pic>
        <p:nvPicPr>
          <p:cNvPr id="5122" name="Picture 2" descr="C:\Users\User111\Desktop\20211217_091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176" y="1620909"/>
            <a:ext cx="5090615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1026" name="Picture 2" descr="C:\Users\User111\Desktop\20211217_094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220" y="1443487"/>
            <a:ext cx="4967785" cy="4657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3076" name="Picture 4" descr="C:\Users\User111\Desktop\20211217_094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845" y="1730091"/>
            <a:ext cx="3263504" cy="4351338"/>
          </a:xfrm>
          <a:prstGeom prst="rect">
            <a:avLst/>
          </a:prstGeom>
          <a:noFill/>
        </p:spPr>
      </p:pic>
      <p:pic>
        <p:nvPicPr>
          <p:cNvPr id="3078" name="Picture 6" descr="C:\Users\User111\Desktop\20211217_094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343" y="1705970"/>
            <a:ext cx="3478039" cy="43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1028" name="Picture 4" descr="C:\Users\User111\Desktop\20211228_141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84" y="1825625"/>
            <a:ext cx="5622878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3074" name="Picture 2" descr="C:\Users\User111\Desktop\20211217_09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866" y="2129051"/>
            <a:ext cx="3559316" cy="3388844"/>
          </a:xfrm>
          <a:prstGeom prst="rect">
            <a:avLst/>
          </a:prstGeom>
          <a:noFill/>
        </p:spPr>
      </p:pic>
      <p:pic>
        <p:nvPicPr>
          <p:cNvPr id="3075" name="Picture 3" descr="C:\Users\User111\Desktop\20211217_09080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31" y="2141649"/>
            <a:ext cx="3702145" cy="3319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1026" name="Picture 2" descr="C:\Users\User111\Desktop\20211223_093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77" y="2238233"/>
            <a:ext cx="3542336" cy="2811439"/>
          </a:xfrm>
          <a:prstGeom prst="rect">
            <a:avLst/>
          </a:prstGeom>
          <a:noFill/>
        </p:spPr>
      </p:pic>
      <p:pic>
        <p:nvPicPr>
          <p:cNvPr id="1027" name="Picture 3" descr="C:\Users\User111\Desktop\20211223_09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110" y="2129051"/>
            <a:ext cx="3778924" cy="3044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5122" name="Picture 2" descr="C:\Users\User111\Desktop\20211223_093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09" y="1937982"/>
            <a:ext cx="3583281" cy="3515650"/>
          </a:xfrm>
          <a:prstGeom prst="rect">
            <a:avLst/>
          </a:prstGeom>
          <a:noFill/>
        </p:spPr>
      </p:pic>
      <p:pic>
        <p:nvPicPr>
          <p:cNvPr id="5123" name="Picture 3" descr="C:\Users\User111\Desktop\20211223_093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535" y="1992572"/>
            <a:ext cx="3725349" cy="3476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6146" name="Picture 2" descr="C:\Users\User111\Desktop\20211223_093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43" y="1418528"/>
            <a:ext cx="3477887" cy="4020616"/>
          </a:xfrm>
          <a:prstGeom prst="rect">
            <a:avLst/>
          </a:prstGeom>
          <a:noFill/>
        </p:spPr>
      </p:pic>
      <p:pic>
        <p:nvPicPr>
          <p:cNvPr id="6147" name="Picture 3" descr="C:\Users\User111\Desktop\20211223_09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865" y="1372774"/>
            <a:ext cx="3305333" cy="413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5F6986E0-8464-4989-8368-5141D95BA02D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D8C731C-4BF6-4E13-82C0-CE49676F847B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Заголовок 2">
            <a:extLst>
              <a:ext uri="{FF2B5EF4-FFF2-40B4-BE49-F238E27FC236}">
                <a16:creationId xmlns:a16="http://schemas.microsoft.com/office/drawing/2014/main" id="{54D74A8B-9331-43BD-B08A-197861D6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36525"/>
            <a:ext cx="7886700" cy="1325563"/>
          </a:xfrm>
        </p:spPr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деятельности, выводы</a:t>
            </a:r>
          </a:p>
        </p:txBody>
      </p:sp>
      <p:sp>
        <p:nvSpPr>
          <p:cNvPr id="8197" name="Объект 6">
            <a:extLst>
              <a:ext uri="{FF2B5EF4-FFF2-40B4-BE49-F238E27FC236}">
                <a16:creationId xmlns:a16="http://schemas.microsoft.com/office/drawing/2014/main" id="{0A3B3470-E830-4B9F-B849-D983F90D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педагогической деятельности, у детей сформированы навыки развития самостоятельности. Воспитание ценностного отношения к труду и желание трудиться. Дети стали ответственно относиться к порученному заданию. У них сформировалось представление о труде взрослых .К такому результату нам помог алгоритм ( подготовка к занятию к творческой деятельности ).С начало подготовка была с педагогам ,потом дети научились самостоятельно подготавливать свое рабочее место.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5F6986E0-8464-4989-8368-5141D95BA02D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D8C731C-4BF6-4E13-82C0-CE49676F847B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Заголовок 2">
            <a:extLst>
              <a:ext uri="{FF2B5EF4-FFF2-40B4-BE49-F238E27FC236}">
                <a16:creationId xmlns:a16="http://schemas.microsoft.com/office/drawing/2014/main" id="{54D74A8B-9331-43BD-B08A-197861D6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36525"/>
            <a:ext cx="7886700" cy="1325563"/>
          </a:xfrm>
        </p:spPr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деятельности, выводы</a:t>
            </a:r>
          </a:p>
        </p:txBody>
      </p:sp>
      <p:sp>
        <p:nvSpPr>
          <p:cNvPr id="8197" name="Объект 6">
            <a:extLst>
              <a:ext uri="{FF2B5EF4-FFF2-40B4-BE49-F238E27FC236}">
                <a16:creationId xmlns:a16="http://schemas.microsoft.com/office/drawing/2014/main" id="{0A3B3470-E830-4B9F-B849-D983F90D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ребенок может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подготавливать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рабочее место и убирать его, после окончания  занятий творческой деятельности аппликация, лепка, рисования (мыть баночки ,кисти ,подтирать стол) .Ребенок проявляет трудолюбие в подготовке к занятию рабочего места. Он уже может планировать свою трудовую деятельность ,отбирает материал для определенного занятия ( лепка, рисование, аппликация 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22EA7BDD-53CD-4857-9DEF-900475506556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A60EDDC-A4D2-4071-A97F-A24F0E378B67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Заголовок 2">
            <a:extLst>
              <a:ext uri="{FF2B5EF4-FFF2-40B4-BE49-F238E27FC236}">
                <a16:creationId xmlns:a16="http://schemas.microsoft.com/office/drawing/2014/main" id="{F13CA188-C2E2-40E6-9210-22CBC497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dirty="0"/>
              <a:t>ФИО выступающего: Ширшова Е.Н.</a:t>
            </a:r>
            <a:br>
              <a:rPr lang="ru-RU" altLang="en-US" sz="3200" dirty="0"/>
            </a:br>
            <a:r>
              <a:rPr lang="ru-RU" altLang="en-US" sz="3200"/>
              <a:t>                                    </a:t>
            </a:r>
            <a:endParaRPr lang="ru-RU" altLang="en-US" sz="3200" dirty="0"/>
          </a:p>
        </p:txBody>
      </p:sp>
      <p:sp>
        <p:nvSpPr>
          <p:cNvPr id="3077" name="Объект 6">
            <a:extLst>
              <a:ext uri="{FF2B5EF4-FFF2-40B4-BE49-F238E27FC236}">
                <a16:creationId xmlns:a16="http://schemas.microsoft.com/office/drawing/2014/main" id="{5239C369-2CAE-4429-AAC5-861A4801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en-US"/>
              <a:t>  Тема </a:t>
            </a:r>
            <a:r>
              <a:rPr lang="ru-RU" altLang="en-US" dirty="0"/>
              <a:t>выступления: Формирование навыков самостоятельности  детей ,в организации подготовки рабочего места и уборка после занятий творческой деятельности (лепка, аппликация, рисование 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>
            <a:extLst>
              <a:ext uri="{FF2B5EF4-FFF2-40B4-BE49-F238E27FC236}">
                <a16:creationId xmlns:a16="http://schemas.microsoft.com/office/drawing/2014/main" id="{C860ECE6-BC3A-4BA8-A344-B95E6BA78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-307975"/>
            <a:ext cx="2076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5F3D3F-3D0C-4497-A0BD-8B4C88218F14}"/>
              </a:ext>
            </a:extLst>
          </p:cNvPr>
          <p:cNvSpPr txBox="1">
            <a:spLocks/>
          </p:cNvSpPr>
          <p:nvPr/>
        </p:nvSpPr>
        <p:spPr bwMode="auto">
          <a:xfrm>
            <a:off x="1257300" y="320675"/>
            <a:ext cx="7886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Контактная информация</a:t>
            </a:r>
            <a:endParaRPr lang="ru-RU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Текст 8">
            <a:extLst>
              <a:ext uri="{FF2B5EF4-FFF2-40B4-BE49-F238E27FC236}">
                <a16:creationId xmlns:a16="http://schemas.microsoft.com/office/drawing/2014/main" id="{36A648FC-324D-4D20-A795-6894F0E73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275" y="1387475"/>
            <a:ext cx="4740275" cy="5054600"/>
          </a:xfrm>
        </p:spPr>
        <p:txBody>
          <a:bodyPr/>
          <a:lstStyle/>
          <a:p>
            <a:pPr algn="ctr" eaLnBrk="1" hangingPunct="1"/>
            <a:r>
              <a:rPr lang="ru-RU" altLang="ru-RU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  <a:r>
              <a:rPr lang="en-US" altLang="ru-RU" sz="1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Нижнего Новгорода</a:t>
            </a:r>
            <a:endParaRPr lang="ru-RU" altLang="ru-RU" sz="18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№17 «Ручеек»</a:t>
            </a:r>
          </a:p>
          <a:p>
            <a:pPr algn="ctr" eaLnBrk="1" hangingPunct="1"/>
            <a:endParaRPr lang="ru-RU" altLang="ru-RU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 МБДОУ 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Бурнашевская Евгения Валерьевна</a:t>
            </a:r>
          </a:p>
          <a:p>
            <a:pPr algn="ctr" eaLnBrk="1" hangingPunct="1"/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603142, г.Нижний Новгород,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ул.Мончегорская, д.16а, корп.4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(831) 256-88-43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sadiknash17@yandex.ru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www.mdou17.caduk.ru</a:t>
            </a:r>
          </a:p>
          <a:p>
            <a:pPr algn="ctr" eaLnBrk="1" hangingPunct="1"/>
            <a:endParaRPr lang="ru-RU" altLang="ru-RU"/>
          </a:p>
        </p:txBody>
      </p:sp>
      <p:pic>
        <p:nvPicPr>
          <p:cNvPr id="10" name="Picture 2" descr="I:\DCIM\100PHOTO\SAM_2232.JPG">
            <a:extLst>
              <a:ext uri="{FF2B5EF4-FFF2-40B4-BE49-F238E27FC236}">
                <a16:creationId xmlns:a16="http://schemas.microsoft.com/office/drawing/2014/main" id="{3F1CCF72-C3AD-4ECE-BD4C-FA48C6B21B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925" y="1966913"/>
            <a:ext cx="3824288" cy="28686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7C655328-26BB-4D9B-95FC-5CA38201A04A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314C078-3222-4556-AA12-8C5608A504FF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Заголовок 2">
            <a:extLst>
              <a:ext uri="{FF2B5EF4-FFF2-40B4-BE49-F238E27FC236}">
                <a16:creationId xmlns:a16="http://schemas.microsoft.com/office/drawing/2014/main" id="{F015656B-2F18-4628-8A09-5D8A859E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бытовой самостоятельности у детей среднего (старшего) дошкольного возраста с НОДА (со сложным дефектом, с РАС) </a:t>
            </a:r>
          </a:p>
        </p:txBody>
      </p:sp>
      <p:sp>
        <p:nvSpPr>
          <p:cNvPr id="4101" name="Объект 6">
            <a:extLst>
              <a:ext uri="{FF2B5EF4-FFF2-40B4-BE49-F238E27FC236}">
                <a16:creationId xmlns:a16="http://schemas.microsoft.com/office/drawing/2014/main" id="{38DA6C36-E362-4066-B294-17304ECE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 направленные на детей: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1.Развитие навыков самообслуживания ;становление самостоятельности ,целенаправленности и саморегуляции собственных действий 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позитивных установок к творчеству , воспитание положительного отношения к труду , желание трудиться.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3.Воспитание ценностного отношения к собственному труду ,труду других людей и его результатам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4.Формирование умений ответственно относиться к порученному заданию.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5.Формирование первичных представлений о труде взрослых ,его роли в обществе и жизни каждого человека.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E894262D-0B8F-4E31-8E80-B666A659785B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9CE3A3-5671-495A-93FC-3B45EA837007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Заголовок 2">
            <a:extLst>
              <a:ext uri="{FF2B5EF4-FFF2-40B4-BE49-F238E27FC236}">
                <a16:creationId xmlns:a16="http://schemas.microsoft.com/office/drawing/2014/main" id="{321BC3C7-3DEB-4351-91CC-65F42385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содержания работы 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(система, этапы-направленные на разные категории: воспитанники, родители, сотрудники. Представить в виде схем, таблиц и пр.)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49" y="1514902"/>
            <a:ext cx="8010383" cy="444917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Алгоритмы(схема) процесса самообслуживания в подготовке к занятию </a:t>
            </a:r>
          </a:p>
          <a:p>
            <a:pPr algn="ctr"/>
            <a:endParaRPr lang="ru-RU" dirty="0"/>
          </a:p>
          <a:p>
            <a:pPr>
              <a:buNone/>
            </a:pPr>
            <a:r>
              <a:rPr lang="ru-RU" dirty="0"/>
              <a:t>Наблюдение     Рассматривание        Объяснение </a:t>
            </a:r>
          </a:p>
          <a:p>
            <a:pPr>
              <a:buNone/>
            </a:pPr>
            <a:r>
              <a:rPr lang="ru-RU" dirty="0"/>
              <a:t>За действиями  иллюстраций               действий </a:t>
            </a:r>
          </a:p>
          <a:p>
            <a:pPr>
              <a:buNone/>
            </a:pPr>
            <a:r>
              <a:rPr lang="ru-RU" dirty="0"/>
              <a:t>Взрослого           моделей                        взрослых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Общее или индивидуальное  напоминание</a:t>
            </a:r>
          </a:p>
          <a:p>
            <a:pPr>
              <a:buNone/>
            </a:pPr>
            <a:r>
              <a:rPr lang="ru-RU" dirty="0"/>
              <a:t>Контроль и оценка деятельности детей                                               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105469" y="2238233"/>
            <a:ext cx="1569492" cy="518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84645" y="2279176"/>
            <a:ext cx="0" cy="30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08979" y="2279176"/>
            <a:ext cx="723331" cy="232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892119" y="2006221"/>
            <a:ext cx="150126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1026" name="Picture 2" descr="F:\Новая папка\20211228_141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296" y="1487488"/>
            <a:ext cx="6252633" cy="468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8" name="Picture 2" descr="C:\Users\User111\Desktop\20211217_090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24" y="1961326"/>
            <a:ext cx="3931920" cy="3424844"/>
          </a:xfrm>
          <a:prstGeom prst="rect">
            <a:avLst/>
          </a:prstGeom>
          <a:noFill/>
        </p:spPr>
      </p:pic>
      <p:pic>
        <p:nvPicPr>
          <p:cNvPr id="9" name="Picture 3" descr="C:\Users\User111\Desktop\20211217_09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659" y="1965277"/>
            <a:ext cx="4053385" cy="345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2052" name="Picture 4" descr="C:\Users\User111\Desktop\20211217_090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704" y="2156346"/>
            <a:ext cx="3507476" cy="3145790"/>
          </a:xfrm>
          <a:prstGeom prst="rect">
            <a:avLst/>
          </a:prstGeom>
          <a:noFill/>
        </p:spPr>
      </p:pic>
      <p:pic>
        <p:nvPicPr>
          <p:cNvPr id="8" name="Picture 3" descr="C:\Users\User111\Desktop\20211217_0905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68" y="2022833"/>
            <a:ext cx="3466407" cy="3138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0EF56E6D-6DFF-43B6-8262-83D42B2565C7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47296C-F4AA-4989-9E28-44D85160A384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2">
            <a:extLst>
              <a:ext uri="{FF2B5EF4-FFF2-40B4-BE49-F238E27FC236}">
                <a16:creationId xmlns:a16="http://schemas.microsoft.com/office/drawing/2014/main" id="{DA111796-B167-4992-A79D-84219C05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материал:</a:t>
            </a:r>
            <a:b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 – подписанные, например: фрагмент индивидуальной работы ….)</a:t>
            </a:r>
          </a:p>
        </p:txBody>
      </p:sp>
      <p:pic>
        <p:nvPicPr>
          <p:cNvPr id="1026" name="Picture 2" descr="F:\фото\20211214_161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5" y="1988248"/>
            <a:ext cx="3692462" cy="3784755"/>
          </a:xfrm>
          <a:prstGeom prst="rect">
            <a:avLst/>
          </a:prstGeom>
          <a:noFill/>
        </p:spPr>
      </p:pic>
      <p:pic>
        <p:nvPicPr>
          <p:cNvPr id="1027" name="Picture 3" descr="F:\фото\20211214_16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487" y="2019870"/>
            <a:ext cx="3801252" cy="3698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A93C17D6-6071-4A35-973B-6200CC18EA8E}"/>
              </a:ext>
            </a:extLst>
          </p:cNvPr>
          <p:cNvSpPr txBox="1">
            <a:spLocks/>
          </p:cNvSpPr>
          <p:nvPr/>
        </p:nvSpPr>
        <p:spPr bwMode="auto">
          <a:xfrm>
            <a:off x="3844925" y="6246813"/>
            <a:ext cx="5541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Разные возможности – равные права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BE55C8-8B80-486B-B4E6-6B9827E7932D}"/>
              </a:ext>
            </a:extLst>
          </p:cNvPr>
          <p:cNvSpPr txBox="1">
            <a:spLocks/>
          </p:cNvSpPr>
          <p:nvPr/>
        </p:nvSpPr>
        <p:spPr bwMode="auto">
          <a:xfrm>
            <a:off x="-127000" y="136525"/>
            <a:ext cx="3448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Заголовок 2">
            <a:extLst>
              <a:ext uri="{FF2B5EF4-FFF2-40B4-BE49-F238E27FC236}">
                <a16:creationId xmlns:a16="http://schemas.microsoft.com/office/drawing/2014/main" id="{43C678EE-8669-4798-920F-E694E6EA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деятельности, выводы</a:t>
            </a:r>
          </a:p>
        </p:txBody>
      </p:sp>
      <p:pic>
        <p:nvPicPr>
          <p:cNvPr id="2050" name="Picture 2" descr="C:\Users\User111\Desktop\20211228_141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8" y="1470784"/>
            <a:ext cx="5876206" cy="4588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2808</TotalTime>
  <Words>735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ФИО выступающего: Ширшова Е.Н.                                     </vt:lpstr>
      <vt:lpstr>Цель: формирование бытовой самостоятельности у детей среднего (старшего) дошкольного возраста с НОДА (со сложным дефектом, с РАС) </vt:lpstr>
      <vt:lpstr>Описание содержания работы  (система, этапы-направленные на разные категории: воспитанники, родители, сотрудники. Представить в виде схем, таблиц и пр.)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Результаты педагогической деятельности, выводы</vt:lpstr>
      <vt:lpstr>Результаты педагогической деятельности, выводы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Подтверждающий материал: (фото, видео – подписанные, например: фрагмент индивидуальной работы ….)</vt:lpstr>
      <vt:lpstr>Результаты педагогической деятельности, выводы</vt:lpstr>
      <vt:lpstr>Результаты педагогической деятельности,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 Сергей Викторович</dc:creator>
  <cp:lastModifiedBy>Елена Ивантаева</cp:lastModifiedBy>
  <cp:revision>137</cp:revision>
  <dcterms:created xsi:type="dcterms:W3CDTF">2016-10-19T08:28:01Z</dcterms:created>
  <dcterms:modified xsi:type="dcterms:W3CDTF">2022-05-26T16:05:36Z</dcterms:modified>
</cp:coreProperties>
</file>