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8" r:id="rId2"/>
    <p:sldId id="272" r:id="rId3"/>
    <p:sldId id="274" r:id="rId4"/>
    <p:sldId id="275" r:id="rId5"/>
    <p:sldId id="276" r:id="rId6"/>
    <p:sldId id="278" r:id="rId7"/>
    <p:sldId id="289" r:id="rId8"/>
    <p:sldId id="280" r:id="rId9"/>
    <p:sldId id="282" r:id="rId10"/>
    <p:sldId id="259" r:id="rId11"/>
    <p:sldId id="290" r:id="rId12"/>
    <p:sldId id="295" r:id="rId13"/>
    <p:sldId id="291" r:id="rId14"/>
    <p:sldId id="294" r:id="rId15"/>
    <p:sldId id="292" r:id="rId16"/>
    <p:sldId id="293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9" r:id="rId25"/>
    <p:sldId id="270" r:id="rId26"/>
    <p:sldId id="25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7" y="-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BF6E4-FD1E-4F39-94FF-88EF0D88146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F14E-0E17-4B0D-9C52-34578094F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67515-ACA9-4813-9D6C-5C9AF1EC5170}" type="slidenum">
              <a:rPr lang="ru-RU" altLang="ru-RU" smtClean="0">
                <a:latin typeface="Arial" charset="0"/>
              </a:rPr>
              <a:pPr/>
              <a:t>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BZ" smtClean="0"/>
              <a:t>bibliotekar.ru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872670-7F42-4429-BF0D-A2AC74308D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D90E34-552D-4D22-8346-B96757AD4B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428868"/>
            <a:ext cx="7620954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оформления 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</a:rPr>
              <a:t>7 </a:t>
            </a:r>
            <a:r>
              <a:rPr lang="ru-RU" b="1" dirty="0" smtClean="0">
                <a:solidFill>
                  <a:schemeClr val="tx1"/>
                </a:solidFill>
              </a:rPr>
              <a:t>класс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предмет: Изобразительное искусство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929330"/>
            <a:ext cx="7406640" cy="7524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Выполнила: </a:t>
            </a:r>
            <a:r>
              <a:rPr lang="ru-RU" b="1" dirty="0" err="1" smtClean="0">
                <a:solidFill>
                  <a:schemeClr val="tx1"/>
                </a:solidFill>
              </a:rPr>
              <a:t>Колычева</a:t>
            </a:r>
            <a:r>
              <a:rPr lang="ru-RU" b="1" dirty="0" smtClean="0">
                <a:solidFill>
                  <a:schemeClr val="tx1"/>
                </a:solidFill>
              </a:rPr>
              <a:t> Елена Михайловна МАОУ «СОШ №6» г.Северодвинск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ИЛЛЮСТРАЦИИ</a:t>
            </a:r>
            <a:endParaRPr lang="ru-RU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1905"/>
                <a:solidFill>
                  <a:srgbClr val="FF0000"/>
                </a:solidFill>
              </a:rPr>
              <a:t>Иван Яковлевич </a:t>
            </a:r>
            <a:br>
              <a:rPr lang="ru-RU" sz="4400" b="1" dirty="0" smtClean="0">
                <a:ln w="1905"/>
                <a:solidFill>
                  <a:srgbClr val="FF0000"/>
                </a:solidFill>
              </a:rPr>
            </a:br>
            <a:r>
              <a:rPr lang="ru-RU" sz="4400" b="1" dirty="0" err="1" smtClean="0">
                <a:ln w="1905"/>
                <a:solidFill>
                  <a:srgbClr val="FF0000"/>
                </a:solidFill>
              </a:rPr>
              <a:t>Билибин</a:t>
            </a:r>
            <a:r>
              <a:rPr lang="ru-RU" sz="4400" b="1" dirty="0" smtClean="0">
                <a:ln w="1905"/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ln w="1905"/>
                <a:solidFill>
                  <a:srgbClr val="FF0000"/>
                </a:solidFill>
              </a:rPr>
            </a:b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(1876- 1942)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052" name="Рисунок 6" descr="Рисунок1т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59px-Portrait_of_Ivan_Bilibin_by_B.Kustodiev_(19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357298"/>
            <a:ext cx="392533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215338" cy="6500834"/>
          </a:xfrm>
        </p:spPr>
        <p:txBody>
          <a:bodyPr>
            <a:normAutofit fontScale="55000" lnSpcReduction="20000"/>
          </a:bodyPr>
          <a:lstStyle/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Иван Яковлевич </a:t>
            </a:r>
            <a:r>
              <a:rPr lang="ru-RU" sz="42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Билибин</a:t>
            </a: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 замечательный русский художник, профессор Академии Художеств.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Иван </a:t>
            </a:r>
            <a:r>
              <a:rPr lang="ru-RU" sz="4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Билибин</a:t>
            </a: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родился в  селе </a:t>
            </a:r>
            <a:r>
              <a:rPr lang="ru-RU" sz="4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Тарховка</a:t>
            </a: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рядом с Санкт-Петербургом 4 августа 1876  родился. С 14 лет учился в гимназии и одновременно </a:t>
            </a:r>
            <a:r>
              <a:rPr lang="ru-RU" sz="4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посещал Рисовальную Императорскую школу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, был учеником русского художника Ильи Ефимовича Репина.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Любовь к рисованию  стала всем смыслом его жизни.</a:t>
            </a:r>
            <a:r>
              <a:rPr lang="ru-RU" sz="4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Родители хотели видеть в своем сыне юриста.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Иван Яковлевич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Билибин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закончил юридический факультет Петербургского университета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Он учился в Петербургском университете на юриста,  а всё лето проводил  </a:t>
            </a:r>
            <a:r>
              <a:rPr lang="ru-RU" sz="4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глухих местах Тверской губернии</a:t>
            </a: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чтобы самому увидеть дремучие леса, прозрачные речки, старинные церкви</a:t>
            </a:r>
            <a:r>
              <a:rPr lang="ru-RU" sz="4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sz="4200" dirty="0" smtClean="0">
                <a:solidFill>
                  <a:srgbClr val="7F7F7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деревянные избушки, утварь в доме, старинные наряды, вышивки</a:t>
            </a:r>
            <a:r>
              <a:rPr lang="ru-RU" sz="4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услышать сказки и песни. Там он работал над будущими сказочными иллюстрациями.</a:t>
            </a: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4200" b="1" dirty="0" smtClean="0">
              <a:latin typeface="Arial" pitchFamily="34" charset="0"/>
              <a:cs typeface="Arial" pitchFamily="34" charset="0"/>
            </a:endParaRP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1т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858180" cy="5786478"/>
          </a:xfrm>
        </p:spPr>
        <p:txBody>
          <a:bodyPr>
            <a:normAutofit fontScale="55000" lnSpcReduction="20000"/>
          </a:bodyPr>
          <a:lstStyle/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4200" b="1" dirty="0" smtClean="0">
              <a:latin typeface="Arial" pitchFamily="34" charset="0"/>
              <a:cs typeface="Arial" pitchFamily="34" charset="0"/>
            </a:endParaRP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Однажды Иван </a:t>
            </a:r>
            <a:r>
              <a:rPr lang="ru-RU" sz="4200" b="1" dirty="0" err="1" smtClean="0">
                <a:latin typeface="Arial" pitchFamily="34" charset="0"/>
                <a:cs typeface="Arial" pitchFamily="34" charset="0"/>
              </a:rPr>
              <a:t>Билибин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посещает выставку картин художника Виктора Васнецова.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Картины были написаны на сюжеты русских сказок и былин. </a:t>
            </a: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marL="0" indent="361950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Вот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как сказал после просмотра выставки Иван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Билибин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«Сам не свой, ошеломлённый ходил я после этой выставки, я увидел у Васнецова то, к чему  рвалась и почём тосковала моя душа».</a:t>
            </a:r>
          </a:p>
          <a:p>
            <a:pPr marL="0" indent="361950"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 marL="0" indent="361950" algn="ctr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Сказки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и былины стали основной темой творчества И.Я.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Билибина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1т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8286776" cy="5857892"/>
          </a:xfrm>
        </p:spPr>
        <p:txBody>
          <a:bodyPr>
            <a:noAutofit/>
          </a:bodyPr>
          <a:lstStyle/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 вот впервые Иван </a:t>
            </a:r>
            <a:r>
              <a:rPr lang="ru-RU" sz="2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Билибин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решился показать свои первые листы уже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известному художнику </a:t>
            </a:r>
            <a:r>
              <a:rPr lang="ru-RU" sz="22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Баксту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... Тот посмотрел, подхватил юношу под локоток и куда-то, ничего не говоря, повёл оробевшего Ивана. </a:t>
            </a:r>
            <a:endParaRPr lang="ru-RU" sz="2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«Вот что, молодой человек,  у вас свой, ни на кого не похожий стиль и характер. Сделайте что-нибудь в этом народном духе и для нашего журнала» - произнес редактор журнала «Мир искусства».  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Так молодой </a:t>
            </a:r>
            <a:r>
              <a:rPr lang="ru-RU" sz="2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И.Билибин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стал иллюстратором журнала «Мир искусств». </a:t>
            </a:r>
          </a:p>
        </p:txBody>
      </p:sp>
      <p:pic>
        <p:nvPicPr>
          <p:cNvPr id="4" name="Рисунок 3" descr="Рисунок1т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8286776" cy="5268931"/>
          </a:xfrm>
        </p:spPr>
        <p:txBody>
          <a:bodyPr>
            <a:noAutofit/>
          </a:bodyPr>
          <a:lstStyle/>
          <a:p>
            <a:pPr mar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Первой книгой, проиллюстрированной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Билибиным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стала «Сказка об Иване-царевиче, Жар-птице и о Сером волке». </a:t>
            </a:r>
          </a:p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Известность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Билибину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принесли иллюстрации для детей к русским народным сказкам: "Царевна-лягушка", "Василиса Прекрасная", "Марья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Моревна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". За ними последовали иллюстрации к другим сказкам, былинам, а также к сказкам А.С. Пушкина, среди которых выделялись иллюстрации к "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Вольге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", 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"Сказке о золотом петушке", «О царе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Салтане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». </a:t>
            </a:r>
          </a:p>
          <a:p>
            <a:pPr marL="0" lvl="0" indent="36195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Художник создавал  декорации  и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костюмы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 операм Римского-Корсакова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«Сказка о золотом петушке» и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«Сказка о царе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Салтане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 А.С.Пушкина.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1т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d8eacbf3a5d71ad91b4293b7bb05cb7"/>
          <p:cNvPicPr>
            <a:picLocks noChangeAspect="1" noChangeArrowheads="1"/>
          </p:cNvPicPr>
          <p:nvPr/>
        </p:nvPicPr>
        <p:blipFill>
          <a:blip r:embed="rId3" cstate="print"/>
          <a:srcRect l="2941" t="5376" r="4412" b="6451"/>
          <a:stretch>
            <a:fillRect/>
          </a:stretch>
        </p:blipFill>
        <p:spPr bwMode="auto">
          <a:xfrm>
            <a:off x="6357950" y="3571876"/>
            <a:ext cx="2403627" cy="31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рисования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8001056" cy="6357982"/>
          </a:xfrm>
        </p:spPr>
        <p:txBody>
          <a:bodyPr>
            <a:noAutofit/>
          </a:bodyPr>
          <a:lstStyle/>
          <a:p>
            <a:pPr marL="0" lvl="0" indent="361950">
              <a:lnSpc>
                <a:spcPct val="120000"/>
              </a:lnSpc>
              <a:buNone/>
              <a:defRPr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Русской сказочной теме художник посвятил всё своё творчество, серьезно для этого готовился: много ездил по России, особенно по Северу, с интересом изучал русское народное и декоративное искусство.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Свои рисунки художник сначала обводил тушью и только потом их раскрашивал.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Какого труда, внимания и усидчивости требовала эта работа. Каждый рисунок – настоящий шедевр. </a:t>
            </a:r>
          </a:p>
          <a:p>
            <a:pPr marL="0" lvl="0" indent="361950">
              <a:lnSpc>
                <a:spcPct val="120000"/>
              </a:lnSpc>
              <a:buNone/>
              <a:defRPr/>
            </a:pP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Билибин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рано выработал свой графический стиль: тщательно и подробно прорисовывал контуры в рисунке, узорчатые детали одежды, предметов быта, природы, потом рисунок расцвечивал акварелью.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Стиль этот получил название "</a:t>
            </a: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билибинский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",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многие художники стали ему подражать. </a:t>
            </a:r>
          </a:p>
          <a:p>
            <a:pPr marL="0" lvl="0" indent="361950">
              <a:lnSpc>
                <a:spcPct val="120000"/>
              </a:lnSpc>
              <a:buNone/>
              <a:defRPr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361950">
              <a:lnSpc>
                <a:spcPct val="120000"/>
              </a:lnSpc>
            </a:pPr>
            <a:endParaRPr lang="ru-RU" sz="1400" dirty="0"/>
          </a:p>
        </p:txBody>
      </p:sp>
      <p:pic>
        <p:nvPicPr>
          <p:cNvPr id="4" name="Рисунок 3" descr="Рисунок1т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1142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Наследие художника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8215338" cy="4840303"/>
          </a:xfrm>
        </p:spPr>
        <p:txBody>
          <a:bodyPr>
            <a:noAutofit/>
          </a:bodyPr>
          <a:lstStyle/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Сейчас иллюстрации к «Сказке о царе </a:t>
            </a: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Салтане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 можно увидеть в Русском музее, а весь иллюстрированный цикл «Сказки о золотом петушке» приобрела Третьяковская галерея.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Много детских книг иллюстрировал художник. </a:t>
            </a:r>
          </a:p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Книги И.Я.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Билибина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отличались узорностью рисунка, яркой декоративностью. </a:t>
            </a:r>
          </a:p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Художник создавал не отдельные иллюстрации, он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стремился к ансамблю: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рисовал обложку, </a:t>
            </a:r>
          </a:p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иллюстрации, </a:t>
            </a:r>
          </a:p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орнаментальные украшения, </a:t>
            </a:r>
          </a:p>
          <a:p>
            <a:pPr marL="0"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шрифт – всё стилизовал под старинную рукопись.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361950">
              <a:lnSpc>
                <a:spcPct val="120000"/>
              </a:lnSpc>
              <a:buNone/>
              <a:defRPr/>
            </a:pPr>
            <a:endParaRPr lang="ru-RU" sz="1400" dirty="0" smtClean="0">
              <a:latin typeface="Calibri" pitchFamily="34" charset="0"/>
              <a:cs typeface="Arial" pitchFamily="34" charset="0"/>
            </a:endParaRPr>
          </a:p>
          <a:p>
            <a:pPr marL="0" indent="36195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361950">
              <a:lnSpc>
                <a:spcPct val="120000"/>
              </a:lnSpc>
            </a:pPr>
            <a:endParaRPr lang="ru-RU" sz="1400" dirty="0"/>
          </a:p>
        </p:txBody>
      </p:sp>
      <p:pic>
        <p:nvPicPr>
          <p:cNvPr id="4" name="Рисунок 3" descr="Рисунок1т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28624"/>
            <a:ext cx="3571900" cy="521495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Иллюстрация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 к «Сказке об Иване-Царевиче,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Жар-птице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и Сером волке»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5" name="Picture 2" descr="Сказка об Иване-Царевиче Жар-птице и Сером волк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14313"/>
            <a:ext cx="4946650" cy="635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57188"/>
            <a:ext cx="3786182" cy="492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Иллюстрация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к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«Сказке об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Иване-Царевиче, Жар-птице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Сером волке»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79" name="Picture 2" descr="Иван Билиб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493395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88" y="857232"/>
            <a:ext cx="3429030" cy="41434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Белый всадник. Иллюстрация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 к сказке «Василиса Прекрасная»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3" name="Picture 2" descr="Белый всадник. Иллюстрация к сказке Василиса Прекрасна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14313"/>
            <a:ext cx="4941887" cy="635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03213" y="423863"/>
            <a:ext cx="85550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dirty="0">
              <a:solidFill>
                <a:srgbClr val="0033CC"/>
              </a:solidFill>
              <a:latin typeface="Arial" charset="0"/>
            </a:endParaRPr>
          </a:p>
          <a:p>
            <a:r>
              <a:rPr lang="ru-RU" altLang="ru-RU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endParaRPr lang="ru-RU" altLang="ru-RU" b="1" dirty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428604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 книги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214422"/>
            <a:ext cx="7858180" cy="5643577"/>
          </a:xfrm>
        </p:spPr>
        <p:txBody>
          <a:bodyPr>
            <a:normAutofit fontScale="40000" lnSpcReduction="20000"/>
          </a:bodyPr>
          <a:lstStyle/>
          <a:p>
            <a:pPr marL="0" indent="446088">
              <a:buNone/>
              <a:tabLst>
                <a:tab pos="808038" algn="l"/>
              </a:tabLst>
            </a:pPr>
            <a:r>
              <a:rPr lang="ru-RU" altLang="ru-RU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ru-RU" altLang="ru-RU" sz="5100" dirty="0" smtClean="0">
                <a:latin typeface="Arial" charset="0"/>
              </a:rPr>
              <a:t>История книг восходит к далёкому прошлому, к тем временам, когда люди научились изготавливать бумагу, совсем не похожую на современную и изобрели письменность.</a:t>
            </a:r>
          </a:p>
          <a:p>
            <a:pPr marL="0" indent="446088">
              <a:buNone/>
              <a:tabLst>
                <a:tab pos="808038" algn="l"/>
              </a:tabLst>
            </a:pPr>
            <a:r>
              <a:rPr lang="ru-RU" altLang="ru-RU" sz="5100" b="1" dirty="0" smtClean="0">
                <a:latin typeface="Arial" charset="0"/>
              </a:rPr>
              <a:t>  Из папируса – прочного тростника,</a:t>
            </a:r>
            <a:r>
              <a:rPr lang="ru-RU" altLang="ru-RU" sz="5100" dirty="0" smtClean="0">
                <a:latin typeface="Arial" charset="0"/>
              </a:rPr>
              <a:t> растущего на берегах Нила, была изготовлена </a:t>
            </a:r>
            <a:r>
              <a:rPr lang="ru-RU" altLang="ru-RU" sz="5100" b="1" dirty="0" smtClean="0">
                <a:latin typeface="Arial" charset="0"/>
              </a:rPr>
              <a:t>первая писчая бумага</a:t>
            </a:r>
            <a:r>
              <a:rPr lang="ru-RU" altLang="ru-RU" sz="5100" dirty="0" smtClean="0">
                <a:latin typeface="Arial" charset="0"/>
              </a:rPr>
              <a:t>. Для этого со стебля  сдирали внешний слой и расщепляли на полоски его внутренние волокна. Эти полоски высушивали, соединяли и писали на них.</a:t>
            </a:r>
          </a:p>
          <a:p>
            <a:pPr marL="0" indent="446088">
              <a:buNone/>
              <a:tabLst>
                <a:tab pos="808038" algn="l"/>
              </a:tabLst>
            </a:pPr>
            <a:r>
              <a:rPr lang="ru-RU" altLang="ru-RU" sz="5100" dirty="0" smtClean="0">
                <a:latin typeface="Arial" charset="0"/>
              </a:rPr>
              <a:t>  </a:t>
            </a:r>
            <a:r>
              <a:rPr lang="ru-RU" altLang="ru-RU" sz="5100" b="1" dirty="0" smtClean="0">
                <a:solidFill>
                  <a:srgbClr val="FF0000"/>
                </a:solidFill>
                <a:latin typeface="Arial" charset="0"/>
              </a:rPr>
              <a:t>Египетская письменность – иероглифы</a:t>
            </a:r>
            <a:r>
              <a:rPr lang="ru-RU" altLang="ru-RU" sz="5100" dirty="0" smtClean="0">
                <a:latin typeface="Arial" charset="0"/>
              </a:rPr>
              <a:t>, в переводе с греческого означает «священные письмена».Таким образом велись летописи, записывались стихи и другие тексты.</a:t>
            </a:r>
          </a:p>
          <a:p>
            <a:pPr marL="0" indent="446088">
              <a:buNone/>
            </a:pPr>
            <a:endParaRPr lang="ru-RU" altLang="ru-RU" sz="5100" b="1" dirty="0" smtClean="0">
              <a:latin typeface="Arial" charset="0"/>
            </a:endParaRPr>
          </a:p>
          <a:p>
            <a:pPr marL="0" indent="446088">
              <a:buNone/>
            </a:pPr>
            <a:r>
              <a:rPr lang="ru-RU" altLang="ru-RU" sz="5100" b="1" dirty="0" smtClean="0">
                <a:latin typeface="Arial" charset="0"/>
              </a:rPr>
              <a:t>В 105 г. н.э. </a:t>
            </a:r>
            <a:r>
              <a:rPr lang="ru-RU" altLang="ru-RU" sz="5100" dirty="0" smtClean="0">
                <a:latin typeface="Arial" charset="0"/>
              </a:rPr>
              <a:t>было сделано великое открытие: </a:t>
            </a:r>
            <a:r>
              <a:rPr lang="ru-RU" altLang="ru-RU" sz="5100" b="1" dirty="0" smtClean="0">
                <a:latin typeface="Arial" charset="0"/>
              </a:rPr>
              <a:t>китайцы научились делать бумагу</a:t>
            </a:r>
            <a:r>
              <a:rPr lang="ru-RU" altLang="ru-RU" sz="5100" dirty="0" smtClean="0">
                <a:latin typeface="Arial" charset="0"/>
              </a:rPr>
              <a:t>. </a:t>
            </a:r>
          </a:p>
          <a:p>
            <a:pPr marL="0" indent="446088">
              <a:buNone/>
            </a:pPr>
            <a:r>
              <a:rPr lang="ru-RU" altLang="ru-RU" sz="5100" dirty="0" smtClean="0">
                <a:latin typeface="Arial" charset="0"/>
              </a:rPr>
              <a:t>Чиновник по имени Кай Лунь выварил в воде обрезки шёлка, древесную кору и </a:t>
            </a:r>
            <a:r>
              <a:rPr lang="ru-RU" altLang="ru-RU" sz="5100" dirty="0" err="1" smtClean="0">
                <a:latin typeface="Arial" charset="0"/>
              </a:rPr>
              <a:t>бам</a:t>
            </a:r>
            <a:r>
              <a:rPr lang="ru-RU" altLang="ru-RU" sz="5100" dirty="0" smtClean="0">
                <a:latin typeface="Arial" charset="0"/>
              </a:rPr>
              <a:t> - бук, после чего превратил эту смесь в кашеобразную массу, которую раскатал на плоской поверхности. В результате получился тонкий ровный лист бумаги. После этого бумагу вывешивали для просушки. </a:t>
            </a:r>
            <a:r>
              <a:rPr lang="ru-RU" altLang="ru-RU" sz="5100" b="1" dirty="0" smtClean="0">
                <a:solidFill>
                  <a:srgbClr val="FF0000"/>
                </a:solidFill>
                <a:latin typeface="Arial" charset="0"/>
              </a:rPr>
              <a:t>Китайцы, как и египтяне, использовали иероглифы</a:t>
            </a:r>
            <a:r>
              <a:rPr lang="ru-RU" altLang="ru-RU" sz="5100" dirty="0" smtClean="0">
                <a:latin typeface="Arial" charset="0"/>
              </a:rPr>
              <a:t>, их было более 40 тысяч. 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3857628"/>
            <a:ext cx="9332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714488"/>
            <a:ext cx="3971925" cy="31432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Красный всадник. Иллюстрация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к сказке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«Василиса Прекрасная»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7" name="Picture 2" descr="Красный всадн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85750"/>
            <a:ext cx="41275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143504" y="1714488"/>
            <a:ext cx="368617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Чёрный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всадник. Иллюстрация 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сказке 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«Василиса Прекрасная»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4" name="Рисунок 6" descr="5 | Иван Яковлевич Билибин. Выдающейся художник-иллюстратор | ARTeveryday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7625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4294967295"/>
          </p:nvPr>
        </p:nvSpPr>
        <p:spPr>
          <a:xfrm>
            <a:off x="5143500" y="1600200"/>
            <a:ext cx="4000500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  Иллюстрация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 к сказке «Василиса Прекрасная»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083" name="cc-m-textwithimage-image-8152979095" descr="http://u.jimdo.com/www62/o/se40399142dca370b/img/i269921efc794a1ae/1375784198/std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6434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142984"/>
            <a:ext cx="3500430" cy="40005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Баба-Яга. Иллюстрация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 к сказке «Василиса Прекрасная»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2" descr="Баба-Яга. Иллюстрация к сказке Василиса Прекрасн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14313"/>
            <a:ext cx="4881563" cy="635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1357298"/>
            <a:ext cx="2185987" cy="46434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Заставка </a:t>
            </a:r>
            <a:b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к сказке «Белая уточка»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1" name="Picture 2" descr="Заставка к сказк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6280150" cy="6357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Виньетка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9" name="Рисунок 16" descr="15 | Иван Яковлевич Билибин. Выдающейся художник-иллюстратор | ARTeveryday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5011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72264" y="6000768"/>
            <a:ext cx="257173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571744"/>
            <a:ext cx="7763830" cy="12144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WordArt 6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191250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книг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600200"/>
            <a:ext cx="7858180" cy="4900634"/>
          </a:xfrm>
        </p:spPr>
        <p:txBody>
          <a:bodyPr>
            <a:normAutofit fontScale="85000" lnSpcReduction="10000"/>
          </a:bodyPr>
          <a:lstStyle/>
          <a:p>
            <a:pPr marL="0" indent="542925">
              <a:lnSpc>
                <a:spcPct val="110000"/>
              </a:lnSpc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течение средних веков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крупные книжные собрания были созданы христианской церковью в монастырях и при больших храмах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542925">
              <a:lnSpc>
                <a:spcPct val="110000"/>
              </a:lnSpc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Тяжёлым был труд переписчика книг.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Первую букву каждого абзаца рисовали красной краской – «писать с красной строки». </a:t>
            </a:r>
          </a:p>
          <a:p>
            <a:pPr marL="0" indent="542925">
              <a:lnSpc>
                <a:spcPct val="110000"/>
              </a:lnSpc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 один год уходил на переписку книги. Потом листы сшивали и «одевали» в деревянные переплёты, обтянутые кожей, украшенные драгоценными камнями. </a:t>
            </a:r>
          </a:p>
          <a:p>
            <a:pPr marL="0" indent="542925">
              <a:lnSpc>
                <a:spcPct val="110000"/>
              </a:lnSpc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Отсюда пошло выражение  «прочесть книгу от доски до доски».</a:t>
            </a:r>
          </a:p>
          <a:p>
            <a:pPr marL="0" indent="542925"/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3"/>
            <a:ext cx="3429024" cy="38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714348" y="6000768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3CC"/>
                </a:solidFill>
                <a:latin typeface="Arial" charset="0"/>
              </a:rPr>
              <a:t>Страница 42 </a:t>
            </a:r>
            <a:r>
              <a:rPr lang="ru-RU" altLang="ru-RU" b="1" dirty="0" smtClean="0">
                <a:solidFill>
                  <a:srgbClr val="0033CC"/>
                </a:solidFill>
                <a:latin typeface="Arial" charset="0"/>
              </a:rPr>
              <a:t>– строчной Библии</a:t>
            </a:r>
            <a:r>
              <a:rPr lang="ru-RU" altLang="ru-RU" b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ru-RU" altLang="ru-RU" b="1" dirty="0" smtClean="0">
                <a:solidFill>
                  <a:srgbClr val="0033CC"/>
                </a:solidFill>
                <a:latin typeface="Arial" charset="0"/>
              </a:rPr>
              <a:t>изданной </a:t>
            </a:r>
            <a:r>
              <a:rPr lang="ru-RU" altLang="ru-RU" b="1" dirty="0" err="1" smtClean="0">
                <a:solidFill>
                  <a:srgbClr val="0033CC"/>
                </a:solidFill>
                <a:latin typeface="Arial" charset="0"/>
              </a:rPr>
              <a:t>Гутенбергом</a:t>
            </a:r>
            <a:endParaRPr lang="ru-RU" altLang="ru-RU" b="1" dirty="0">
              <a:solidFill>
                <a:srgbClr val="0033CC"/>
              </a:solidFill>
              <a:latin typeface="Arial" charset="0"/>
            </a:endParaRPr>
          </a:p>
          <a:p>
            <a:r>
              <a:rPr lang="ru-RU" altLang="ru-RU" b="1" dirty="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книгопечатания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3786183" y="1000108"/>
            <a:ext cx="5072097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 15 веке немец Иоганн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Гутенберг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придумал металлические литеры (буквы). Из них мастер набирал строки, покрывал их краской и  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омощью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пресса получал оттиск букв на бумаге.</a:t>
            </a: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Книгопечатание быстро распространилось по Европе. 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2128840" cy="23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Изображение 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6019"/>
            <a:ext cx="1928826" cy="350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книг в РОССИИ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071546"/>
            <a:ext cx="7786742" cy="2428893"/>
          </a:xfrm>
        </p:spPr>
        <p:txBody>
          <a:bodyPr>
            <a:normAutofit fontScale="77500" lnSpcReduction="20000"/>
          </a:bodyPr>
          <a:lstStyle/>
          <a:p>
            <a:pPr marL="0" indent="450850">
              <a:buNone/>
            </a:pPr>
            <a:r>
              <a:rPr lang="en-US" altLang="ru-RU" sz="4000" dirty="0" smtClean="0">
                <a:solidFill>
                  <a:srgbClr val="FF0000"/>
                </a:solidFill>
                <a:latin typeface="Algerian" pitchFamily="82" charset="0"/>
              </a:rPr>
              <a:t>P</a:t>
            </a:r>
            <a:r>
              <a:rPr lang="ru-RU" altLang="ru-RU" dirty="0" err="1" smtClean="0">
                <a:solidFill>
                  <a:srgbClr val="000000"/>
                </a:solidFill>
                <a:latin typeface="Arial" charset="0"/>
              </a:rPr>
              <a:t>усский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</a:rPr>
              <a:t> царь Иван Грозный решил построить в Москве «Печатную избу». Он поручил это </a:t>
            </a:r>
            <a:r>
              <a:rPr lang="ru-RU" altLang="ru-RU" b="1" dirty="0" smtClean="0">
                <a:solidFill>
                  <a:srgbClr val="FF0000"/>
                </a:solidFill>
                <a:latin typeface="Arial" charset="0"/>
              </a:rPr>
              <a:t>Ивану Фёдорову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0" indent="450850"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charset="0"/>
              </a:rPr>
              <a:t>Первая типография появилась в Москве в 1553 году, а  </a:t>
            </a:r>
            <a:r>
              <a:rPr lang="ru-RU" altLang="ru-RU" b="1" dirty="0" smtClean="0">
                <a:solidFill>
                  <a:srgbClr val="FF0000"/>
                </a:solidFill>
                <a:latin typeface="Algerian" pitchFamily="82" charset="0"/>
              </a:rPr>
              <a:t>1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марта </a:t>
            </a:r>
            <a:r>
              <a:rPr lang="ru-RU" altLang="ru-RU" b="1" dirty="0" smtClean="0">
                <a:solidFill>
                  <a:srgbClr val="FF0000"/>
                </a:solidFill>
                <a:latin typeface="Algerian" pitchFamily="82" charset="0"/>
              </a:rPr>
              <a:t>1564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года вышла первая печатная книга «Апостол». </a:t>
            </a:r>
            <a:r>
              <a:rPr lang="ru-RU" altLang="ru-RU" dirty="0" smtClean="0">
                <a:solidFill>
                  <a:srgbClr val="000000"/>
                </a:solidFill>
                <a:latin typeface="Arial" charset="0"/>
              </a:rPr>
              <a:t>На её создание ушёл целый год.</a:t>
            </a:r>
            <a:r>
              <a:rPr lang="ru-RU" altLang="ru-RU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ru-R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00364" y="5857892"/>
            <a:ext cx="4857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Памятник первопечатнику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Ивану Фёдорову  в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Москве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WordArt 4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76103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85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587500"/>
            <a:ext cx="42481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303213" y="3571876"/>
            <a:ext cx="427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    Египетская  </a:t>
            </a:r>
            <a:r>
              <a:rPr lang="ru-RU" altLang="ru-RU" b="1" dirty="0" smtClean="0">
                <a:solidFill>
                  <a:srgbClr val="FF3300"/>
                </a:solidFill>
                <a:latin typeface="Arial" charset="0"/>
              </a:rPr>
              <a:t>«Книга мёртвых»</a:t>
            </a:r>
            <a:endParaRPr lang="ru-RU" altLang="ru-RU" b="1" dirty="0">
              <a:solidFill>
                <a:srgbClr val="FF3300"/>
              </a:solidFill>
              <a:latin typeface="Arial" charset="0"/>
            </a:endParaRPr>
          </a:p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 1450 г. до н. э. ( Британский музей )</a:t>
            </a:r>
          </a:p>
        </p:txBody>
      </p:sp>
      <p:pic>
        <p:nvPicPr>
          <p:cNvPr id="278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41438"/>
            <a:ext cx="19415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357694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714348" y="6357958"/>
            <a:ext cx="4291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    </a:t>
            </a:r>
            <a:r>
              <a:rPr lang="ru-RU" altLang="ru-RU" b="1" dirty="0" smtClean="0">
                <a:solidFill>
                  <a:srgbClr val="FF3300"/>
                </a:solidFill>
                <a:latin typeface="Arial" charset="0"/>
              </a:rPr>
              <a:t>«Одиссея» Древняя </a:t>
            </a:r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Греция</a:t>
            </a:r>
          </a:p>
        </p:txBody>
      </p:sp>
      <p:pic>
        <p:nvPicPr>
          <p:cNvPr id="27854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357694"/>
            <a:ext cx="2128840" cy="23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5214942" y="6357958"/>
            <a:ext cx="3545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     </a:t>
            </a:r>
            <a:r>
              <a:rPr lang="ru-RU" altLang="ru-RU" b="1" dirty="0" smtClean="0">
                <a:solidFill>
                  <a:srgbClr val="FF3300"/>
                </a:solidFill>
                <a:latin typeface="Arial" charset="0"/>
              </a:rPr>
              <a:t>«Илиада» Древняя </a:t>
            </a:r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Греция</a:t>
            </a:r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4859338" y="3500438"/>
            <a:ext cx="1895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ru-RU" altLang="ru-RU" b="1" dirty="0" smtClean="0">
                <a:solidFill>
                  <a:srgbClr val="FF3300"/>
                </a:solidFill>
                <a:latin typeface="Arial" charset="0"/>
              </a:rPr>
              <a:t>«Апостол»</a:t>
            </a:r>
            <a:endParaRPr lang="ru-RU" altLang="ru-RU" b="1" dirty="0">
              <a:solidFill>
                <a:srgbClr val="FF3300"/>
              </a:solidFill>
              <a:latin typeface="Arial" charset="0"/>
            </a:endParaRPr>
          </a:p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 Россия,  </a:t>
            </a:r>
            <a:r>
              <a:rPr lang="en-US" altLang="ru-RU" b="1" dirty="0">
                <a:solidFill>
                  <a:srgbClr val="FF3300"/>
                </a:solidFill>
                <a:latin typeface="Arial" charset="0"/>
              </a:rPr>
              <a:t>XVI </a:t>
            </a:r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в.</a:t>
            </a:r>
          </a:p>
        </p:txBody>
      </p:sp>
      <p:sp>
        <p:nvSpPr>
          <p:cNvPr id="278547" name="Text Box 19"/>
          <p:cNvSpPr txBox="1">
            <a:spLocks noChangeArrowheads="1"/>
          </p:cNvSpPr>
          <p:nvPr/>
        </p:nvSpPr>
        <p:spPr bwMode="auto">
          <a:xfrm>
            <a:off x="6227763" y="62166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7854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4128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49" name="Text Box 21"/>
          <p:cNvSpPr txBox="1">
            <a:spLocks noChangeArrowheads="1"/>
          </p:cNvSpPr>
          <p:nvPr/>
        </p:nvSpPr>
        <p:spPr bwMode="auto">
          <a:xfrm>
            <a:off x="7235825" y="3429000"/>
            <a:ext cx="161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Евангелие</a:t>
            </a:r>
          </a:p>
          <a:p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Россия, </a:t>
            </a:r>
            <a:r>
              <a:rPr lang="en-US" altLang="ru-RU" b="1" dirty="0">
                <a:solidFill>
                  <a:srgbClr val="FF3300"/>
                </a:solidFill>
                <a:latin typeface="Arial" charset="0"/>
              </a:rPr>
              <a:t>IX </a:t>
            </a:r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в.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 pitchFamily="34" charset="0"/>
                <a:cs typeface="Times New Roman"/>
              </a:rPr>
              <a:t>Самые первые знаменитые книги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оформления книги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3108" y="1600200"/>
            <a:ext cx="6543692" cy="4525963"/>
          </a:xfrm>
        </p:spPr>
        <p:txBody>
          <a:bodyPr/>
          <a:lstStyle/>
          <a:p>
            <a:r>
              <a:rPr lang="ru-RU" dirty="0" smtClean="0"/>
              <a:t>Обложка </a:t>
            </a:r>
          </a:p>
          <a:p>
            <a:r>
              <a:rPr lang="ru-RU" dirty="0" smtClean="0"/>
              <a:t>Заставка </a:t>
            </a:r>
          </a:p>
          <a:p>
            <a:r>
              <a:rPr lang="ru-RU" dirty="0" smtClean="0"/>
              <a:t>Буквица</a:t>
            </a:r>
          </a:p>
          <a:p>
            <a:r>
              <a:rPr lang="ru-RU" dirty="0" smtClean="0"/>
              <a:t>Иллюстрация</a:t>
            </a:r>
          </a:p>
          <a:p>
            <a:r>
              <a:rPr lang="ru-RU" dirty="0" smtClean="0"/>
              <a:t>Орнаменты</a:t>
            </a:r>
          </a:p>
          <a:p>
            <a:r>
              <a:rPr lang="ru-RU" dirty="0" smtClean="0"/>
              <a:t>Концовка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Users\кристина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67108"/>
            <a:ext cx="3603811" cy="4400540"/>
          </a:xfrm>
          <a:prstGeom prst="rect">
            <a:avLst/>
          </a:prstGeom>
          <a:noFill/>
        </p:spPr>
      </p:pic>
      <p:pic>
        <p:nvPicPr>
          <p:cNvPr id="6" name="Picture 2" descr="C:\Users\кристина\Desktop\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184110"/>
            <a:ext cx="984416" cy="1173320"/>
          </a:xfrm>
          <a:prstGeom prst="rect">
            <a:avLst/>
          </a:prstGeom>
          <a:noFill/>
        </p:spPr>
      </p:pic>
      <p:pic>
        <p:nvPicPr>
          <p:cNvPr id="7" name="Picture 3" descr="C:\Users\кристина\Desktop\7824_html_m6c91d1ae.jpg"/>
          <p:cNvPicPr>
            <a:picLocks noChangeAspect="1" noChangeArrowheads="1"/>
          </p:cNvPicPr>
          <p:nvPr/>
        </p:nvPicPr>
        <p:blipFill>
          <a:blip r:embed="rId4" cstate="print"/>
          <a:srcRect l="599" r="2737" b="11865"/>
          <a:stretch>
            <a:fillRect/>
          </a:stretch>
        </p:blipFill>
        <p:spPr bwMode="auto">
          <a:xfrm>
            <a:off x="214282" y="4973467"/>
            <a:ext cx="3643338" cy="1598805"/>
          </a:xfrm>
          <a:prstGeom prst="rect">
            <a:avLst/>
          </a:prstGeom>
          <a:noFill/>
        </p:spPr>
      </p:pic>
      <p:pic>
        <p:nvPicPr>
          <p:cNvPr id="8" name="Picture 2" descr="C:\Users\кристина\Desktop\Psałterz_floriansk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357297"/>
            <a:ext cx="1710094" cy="241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Что такое буквица?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143125" y="2000240"/>
            <a:ext cx="7000875" cy="28194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822960" lvl="2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2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2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6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уквица</a:t>
            </a:r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– первая буква текста книги, страницы, столбца, главы.</a:t>
            </a:r>
          </a:p>
        </p:txBody>
      </p:sp>
      <p:pic>
        <p:nvPicPr>
          <p:cNvPr id="6" name="Picture 4" descr="B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2324105" cy="31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00100" y="5286388"/>
            <a:ext cx="7929618" cy="1004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2" indent="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Б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уква  для древнерусского человека была маленьким, но ёмким </a:t>
            </a:r>
            <a:r>
              <a:rPr kumimoji="0" lang="ru-RU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отображением мира.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853262" cy="119675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Буквица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6286544" cy="307183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древнейший элемент оформления текста.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книгопечатном искусстве — крупная, отличная от прочих начальная буква главы или статьи.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Буквицы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часто украшались миниатюрами, орнаментами и изображениями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кристина\Desktop\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5039431" cy="3636789"/>
          </a:xfrm>
          <a:prstGeom prst="rect">
            <a:avLst/>
          </a:prstGeom>
          <a:noFill/>
        </p:spPr>
      </p:pic>
      <p:pic>
        <p:nvPicPr>
          <p:cNvPr id="5" name="Picture 3" descr="C:\Users\кристина\Desktop\M03-00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714356"/>
            <a:ext cx="194530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</TotalTime>
  <Words>1068</Words>
  <PresentationFormat>Экран (4:3)</PresentationFormat>
  <Paragraphs>103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Искусство оформления книги 7 класс  предмет: Изобразительное искусство</vt:lpstr>
      <vt:lpstr>История создания книги</vt:lpstr>
      <vt:lpstr>Создание книг</vt:lpstr>
      <vt:lpstr>Начало книгопечатания - </vt:lpstr>
      <vt:lpstr>Создание книг в РОССИИ</vt:lpstr>
      <vt:lpstr>Самые первые знаменитые книги</vt:lpstr>
      <vt:lpstr>Искусство оформления книги</vt:lpstr>
      <vt:lpstr>Что такое буквица?</vt:lpstr>
      <vt:lpstr>Буквица</vt:lpstr>
      <vt:lpstr>Искусство ИЛЛЮСТРАЦИИ</vt:lpstr>
      <vt:lpstr>Слайд 11</vt:lpstr>
      <vt:lpstr>Слайд 12</vt:lpstr>
      <vt:lpstr>Творчество </vt:lpstr>
      <vt:lpstr>Творчество </vt:lpstr>
      <vt:lpstr>Техника рисования </vt:lpstr>
      <vt:lpstr>Наследие художника</vt:lpstr>
      <vt:lpstr>Иллюстрация  к «Сказке об Иване-Царевиче,  Жар-птице  и Сером волке»</vt:lpstr>
      <vt:lpstr>Иллюстрация  к  «Сказке об  Иване-Царевиче, Жар-птице  и  Сером волке»  </vt:lpstr>
      <vt:lpstr>Белый всадник. Иллюстрация  к сказке «Василиса Прекрасная»</vt:lpstr>
      <vt:lpstr>Красный всадник. Иллюстрация  к сказке  «Василиса Прекрасная»</vt:lpstr>
      <vt:lpstr>Слайд 21</vt:lpstr>
      <vt:lpstr>Слайд 22</vt:lpstr>
      <vt:lpstr>Баба-Яга. Иллюстрация  к сказке «Василиса Прекрасная»</vt:lpstr>
      <vt:lpstr>Заставка  к сказке «Белая уточка»</vt:lpstr>
      <vt:lpstr>  Виньетка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Яковлевич  Билибин  (1876- 1942)</dc:title>
  <dc:creator>1</dc:creator>
  <cp:lastModifiedBy>13</cp:lastModifiedBy>
  <cp:revision>16</cp:revision>
  <dcterms:created xsi:type="dcterms:W3CDTF">2020-05-13T19:59:50Z</dcterms:created>
  <dcterms:modified xsi:type="dcterms:W3CDTF">2022-09-29T14:18:31Z</dcterms:modified>
</cp:coreProperties>
</file>