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1" r:id="rId7"/>
    <p:sldId id="260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документ 6"/>
          <p:cNvSpPr/>
          <p:nvPr userDrawn="1"/>
        </p:nvSpPr>
        <p:spPr>
          <a:xfrm>
            <a:off x="323528" y="332656"/>
            <a:ext cx="8496944" cy="6336704"/>
          </a:xfrm>
          <a:prstGeom prst="flowChartDocument">
            <a:avLst/>
          </a:prstGeom>
          <a:solidFill>
            <a:srgbClr val="FFDDFF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88" y="6619182"/>
            <a:ext cx="1177604" cy="3815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документ 6"/>
          <p:cNvSpPr/>
          <p:nvPr userDrawn="1"/>
        </p:nvSpPr>
        <p:spPr>
          <a:xfrm>
            <a:off x="323528" y="332656"/>
            <a:ext cx="8496944" cy="6336704"/>
          </a:xfrm>
          <a:prstGeom prst="flowChartDocument">
            <a:avLst/>
          </a:prstGeom>
          <a:solidFill>
            <a:srgbClr val="FFDDFF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88" y="6619182"/>
            <a:ext cx="1177604" cy="3815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документ 6"/>
          <p:cNvSpPr/>
          <p:nvPr userDrawn="1"/>
        </p:nvSpPr>
        <p:spPr>
          <a:xfrm>
            <a:off x="323528" y="332656"/>
            <a:ext cx="8496944" cy="6336704"/>
          </a:xfrm>
          <a:prstGeom prst="flowChartDocument">
            <a:avLst/>
          </a:prstGeom>
          <a:solidFill>
            <a:srgbClr val="FFDDFF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88" y="6619182"/>
            <a:ext cx="1177604" cy="3815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документ 5"/>
          <p:cNvSpPr/>
          <p:nvPr userDrawn="1"/>
        </p:nvSpPr>
        <p:spPr>
          <a:xfrm>
            <a:off x="323528" y="332656"/>
            <a:ext cx="8496944" cy="6336704"/>
          </a:xfrm>
          <a:prstGeom prst="flowChartDocument">
            <a:avLst/>
          </a:prstGeom>
          <a:solidFill>
            <a:srgbClr val="FFDDFF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88" y="6619182"/>
            <a:ext cx="1177604" cy="3815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/>
          <p:cNvSpPr/>
          <p:nvPr userDrawn="1"/>
        </p:nvSpPr>
        <p:spPr>
          <a:xfrm>
            <a:off x="323528" y="332656"/>
            <a:ext cx="8496944" cy="6336704"/>
          </a:xfrm>
          <a:prstGeom prst="flowChartDocument">
            <a:avLst/>
          </a:prstGeom>
          <a:solidFill>
            <a:srgbClr val="FFDDFF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88" y="6619182"/>
            <a:ext cx="1177604" cy="38159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9900"/>
                </a:solidFill>
              </a:rPr>
              <a:t>Технологическая карта педагогического события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628728"/>
            <a:ext cx="6400800" cy="1752600"/>
          </a:xfrm>
        </p:spPr>
        <p:txBody>
          <a:bodyPr/>
          <a:lstStyle/>
          <a:p>
            <a:r>
              <a:rPr lang="ru-RU" dirty="0">
                <a:solidFill>
                  <a:srgbClr val="009900"/>
                </a:solidFill>
              </a:rPr>
              <a:t>Якунина Елена Дмитриевна</a:t>
            </a:r>
          </a:p>
        </p:txBody>
      </p:sp>
    </p:spTree>
    <p:extLst>
      <p:ext uri="{BB962C8B-B14F-4D97-AF65-F5344CB8AC3E}">
        <p14:creationId xmlns:p14="http://schemas.microsoft.com/office/powerpoint/2010/main" val="3394283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>
            <a:normAutofit/>
          </a:bodyPr>
          <a:lstStyle/>
          <a:p>
            <a:r>
              <a:rPr lang="ru-RU" sz="3200" b="1" dirty="0"/>
              <a:t>Педагогическое событие- момент реальности в котором происходит личностно развивающая, </a:t>
            </a:r>
            <a:r>
              <a:rPr lang="ru-RU" sz="3200" b="1" dirty="0" err="1"/>
              <a:t>целе</a:t>
            </a:r>
            <a:r>
              <a:rPr lang="ru-RU" sz="3200" b="1" dirty="0"/>
              <a:t>- и ценностно ориентированная встреча взрослого и ребенка (их событие)</a:t>
            </a:r>
          </a:p>
        </p:txBody>
      </p:sp>
    </p:spTree>
    <p:extLst>
      <p:ext uri="{BB962C8B-B14F-4D97-AF65-F5344CB8AC3E}">
        <p14:creationId xmlns:p14="http://schemas.microsoft.com/office/powerpoint/2010/main" val="4140673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Педагогическое событие выступает размерностью воспитательного пространства при условии, что взрослые, «встречаясь» с детьми, удерживают в сознании и деятельности цели и ценности воспитания, а дети самостоятельно, свободно и ответственно выбирают сотрудничество со взрослыми как режим жизнедеятельности.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831283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405778"/>
              </p:ext>
            </p:extLst>
          </p:nvPr>
        </p:nvGraphicFramePr>
        <p:xfrm>
          <a:off x="457200" y="404664"/>
          <a:ext cx="8229599" cy="5520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val="4120237968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1402053957"/>
                    </a:ext>
                  </a:extLst>
                </a:gridCol>
                <a:gridCol w="3106687">
                  <a:extLst>
                    <a:ext uri="{9D8B030D-6E8A-4147-A177-3AD203B41FA5}">
                      <a16:colId xmlns:a16="http://schemas.microsoft.com/office/drawing/2014/main" val="2714516839"/>
                    </a:ext>
                  </a:extLst>
                </a:gridCol>
              </a:tblGrid>
              <a:tr h="1588484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Организационные этапы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Деятельность воспитателя (технологии, приемы…)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Деятельность ученика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76800"/>
                  </a:ext>
                </a:extLst>
              </a:tr>
              <a:tr h="1775364">
                <a:tc>
                  <a:txBody>
                    <a:bodyPr/>
                    <a:lstStyle/>
                    <a:p>
                      <a:r>
                        <a:rPr lang="ru-RU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1.Мотивационный </a:t>
                      </a:r>
                    </a:p>
                    <a:p>
                      <a:r>
                        <a:rPr lang="ru-RU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(предварительная подготовка)</a:t>
                      </a:r>
                      <a:endParaRPr lang="ru-RU" sz="1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Инициирует событие.</a:t>
                      </a:r>
                    </a:p>
                    <a:p>
                      <a:r>
                        <a:rPr lang="ru-RU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(Предлагает выбор темы, которая может быть подсказана жизненной ситуацией и определена на основе предварительного опроса (анкетирования) учащихся.</a:t>
                      </a:r>
                    </a:p>
                    <a:p>
                      <a:r>
                        <a:rPr lang="ru-RU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Воспитатель применяет</a:t>
                      </a:r>
                      <a:r>
                        <a:rPr lang="ru-RU" sz="1800" b="1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технологии системно- деятельностного подхода и развивающего обучения.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Выбор и принятие актуальных тем. Участие в подготовке события.</a:t>
                      </a:r>
                    </a:p>
                    <a:p>
                      <a:r>
                        <a:rPr lang="ru-RU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Групповая форма организации</a:t>
                      </a:r>
                      <a:r>
                        <a:rPr lang="ru-RU" sz="1800" b="1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деятельности.</a:t>
                      </a:r>
                      <a:endParaRPr lang="ru-RU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632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83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736899"/>
              </p:ext>
            </p:extLst>
          </p:nvPr>
        </p:nvGraphicFramePr>
        <p:xfrm>
          <a:off x="323527" y="1"/>
          <a:ext cx="8363273" cy="6525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3919303568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710631169"/>
                    </a:ext>
                  </a:extLst>
                </a:gridCol>
                <a:gridCol w="2530625">
                  <a:extLst>
                    <a:ext uri="{9D8B030D-6E8A-4147-A177-3AD203B41FA5}">
                      <a16:colId xmlns:a16="http://schemas.microsoft.com/office/drawing/2014/main" val="1342935540"/>
                    </a:ext>
                  </a:extLst>
                </a:gridCol>
              </a:tblGrid>
              <a:tr h="4007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408232"/>
                  </a:ext>
                </a:extLst>
              </a:tr>
              <a:tr h="6124568">
                <a:tc>
                  <a:txBody>
                    <a:bodyPr/>
                    <a:lstStyle/>
                    <a:p>
                      <a:r>
                        <a:rPr lang="ru-RU" sz="2000" b="1" i="1" dirty="0"/>
                        <a:t>2.Этап проблематизации и целеполагания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1" dirty="0">
                          <a:solidFill>
                            <a:schemeClr val="tx1"/>
                          </a:solidFill>
                        </a:rPr>
                        <a:t>Организационная и направляющая ( направлена на создание условий для</a:t>
                      </a:r>
                      <a:r>
                        <a:rPr lang="ru-RU" sz="2000" b="1" i="1" baseline="0" dirty="0">
                          <a:solidFill>
                            <a:schemeClr val="tx1"/>
                          </a:solidFill>
                        </a:rPr>
                        <a:t> формирования активного целеполагания.)Приемы: </a:t>
                      </a:r>
                      <a:r>
                        <a:rPr lang="ru-RU" sz="2000" b="1" i="1" dirty="0">
                          <a:solidFill>
                            <a:schemeClr val="tx1"/>
                          </a:solidFill>
                        </a:rPr>
                        <a:t> тема-</a:t>
                      </a:r>
                      <a:r>
                        <a:rPr lang="ru-RU" sz="2000" b="1" i="1" baseline="0" dirty="0">
                          <a:solidFill>
                            <a:schemeClr val="tx1"/>
                          </a:solidFill>
                        </a:rPr>
                        <a:t> вопрос, работа над понятием, ситуация яркого пятна, исключение, домысливание, проблемная ситуация, группировка, собери слово, проблема предыдущей педагогической ситуации</a:t>
                      </a:r>
                      <a:r>
                        <a:rPr lang="ru-RU" sz="2000" b="1" baseline="0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Воспитатель применяет</a:t>
                      </a:r>
                      <a:r>
                        <a:rPr lang="ru-RU" sz="2000" b="1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технологии системно- деятельностного подхода и развивающего обучения.</a:t>
                      </a:r>
                      <a:endParaRPr lang="ru-RU" sz="2000" dirty="0"/>
                    </a:p>
                    <a:p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Формулируют цель события. Планируют способы достижения намеченной цели.</a:t>
                      </a:r>
                      <a:endParaRPr lang="ru-RU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ru-RU" sz="2000" dirty="0"/>
                      </a:br>
                      <a:r>
                        <a:rPr lang="ru-RU" sz="2000" b="1" i="1" baseline="0" dirty="0"/>
                        <a:t>Применяются следующие формы организации деятельности: индивидуальная, работа в малых группах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657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285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49933"/>
              </p:ext>
            </p:extLst>
          </p:nvPr>
        </p:nvGraphicFramePr>
        <p:xfrm>
          <a:off x="457200" y="274639"/>
          <a:ext cx="8229600" cy="5818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>
                  <a:extLst>
                    <a:ext uri="{9D8B030D-6E8A-4147-A177-3AD203B41FA5}">
                      <a16:colId xmlns:a16="http://schemas.microsoft.com/office/drawing/2014/main" val="1513166756"/>
                    </a:ext>
                  </a:extLst>
                </a:gridCol>
                <a:gridCol w="3387824">
                  <a:extLst>
                    <a:ext uri="{9D8B030D-6E8A-4147-A177-3AD203B41FA5}">
                      <a16:colId xmlns:a16="http://schemas.microsoft.com/office/drawing/2014/main" val="377545659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37834064"/>
                    </a:ext>
                  </a:extLst>
                </a:gridCol>
              </a:tblGrid>
              <a:tr h="39400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77462"/>
                  </a:ext>
                </a:extLst>
              </a:tr>
              <a:tr h="5424655">
                <a:tc>
                  <a:txBody>
                    <a:bodyPr/>
                    <a:lstStyle/>
                    <a:p>
                      <a:r>
                        <a:rPr lang="ru-RU" sz="2000" b="1" i="1" dirty="0">
                          <a:solidFill>
                            <a:schemeClr val="tx1"/>
                          </a:solidFill>
                        </a:rPr>
                        <a:t>3.Операционно-деятельностный этап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/>
                        <a:t>Просветительская функция, ориентирующая, направляющая</a:t>
                      </a:r>
                      <a:r>
                        <a:rPr lang="ru-RU" b="1" i="1" baseline="0" dirty="0"/>
                        <a:t> (организует деятельность, консультирует, помогает, советует). </a:t>
                      </a:r>
                      <a:r>
                        <a:rPr lang="ru-RU" sz="1800" b="1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Воспитатель </a:t>
                      </a:r>
                      <a:r>
                        <a:rPr lang="ru-RU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применяет</a:t>
                      </a:r>
                      <a:r>
                        <a:rPr lang="ru-RU" sz="1800" b="1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технологии системно- деятельностного подхода и развивающего обучения.</a:t>
                      </a:r>
                      <a:endParaRPr lang="ru-RU" dirty="0"/>
                    </a:p>
                    <a:p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1" dirty="0"/>
                        <a:t>Осуществляет действия по намеченному плану.</a:t>
                      </a:r>
                    </a:p>
                    <a:p>
                      <a:r>
                        <a:rPr lang="ru-RU" sz="2000" b="1" i="1" dirty="0"/>
                        <a:t>Преимущественно групповая и/</a:t>
                      </a:r>
                      <a:r>
                        <a:rPr lang="ru-RU" sz="2000" b="1" i="1" baseline="0" dirty="0"/>
                        <a:t> или индивидуальная форма деятельности.</a:t>
                      </a:r>
                    </a:p>
                    <a:p>
                      <a:r>
                        <a:rPr lang="ru-RU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Учащиеся осуществляют контроль (применяются формы самоконтроля, взаимоконтроля)</a:t>
                      </a:r>
                      <a:endParaRPr lang="ru-RU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37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428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709996"/>
              </p:ext>
            </p:extLst>
          </p:nvPr>
        </p:nvGraphicFramePr>
        <p:xfrm>
          <a:off x="457200" y="274638"/>
          <a:ext cx="8229600" cy="5026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93904990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62364993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766024519"/>
                    </a:ext>
                  </a:extLst>
                </a:gridCol>
              </a:tblGrid>
              <a:tr h="148393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242889"/>
                  </a:ext>
                </a:extLst>
              </a:tr>
              <a:tr h="3542636">
                <a:tc>
                  <a:txBody>
                    <a:bodyPr/>
                    <a:lstStyle/>
                    <a:p>
                      <a:r>
                        <a:rPr lang="ru-RU" sz="2000" b="1" i="1" dirty="0"/>
                        <a:t>4.Этап обобщения и систематизации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1" dirty="0"/>
                        <a:t>Направляющая ( при необходимости).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Воспитатель применяет</a:t>
                      </a:r>
                      <a:r>
                        <a:rPr lang="ru-RU" sz="2000" b="1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технологии системно- деятельностного подхода и развивающего обучения.</a:t>
                      </a:r>
                      <a:endParaRPr lang="ru-RU" sz="2000" dirty="0"/>
                    </a:p>
                    <a:p>
                      <a:endParaRPr lang="ru-RU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1" dirty="0"/>
                        <a:t>Представление результатов своей работы в форме презентаций электронных, стендовых, творческих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574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833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889337"/>
              </p:ext>
            </p:extLst>
          </p:nvPr>
        </p:nvGraphicFramePr>
        <p:xfrm>
          <a:off x="457200" y="476672"/>
          <a:ext cx="8229600" cy="4986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52107052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00124990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470818715"/>
                    </a:ext>
                  </a:extLst>
                </a:gridCol>
              </a:tblGrid>
              <a:tr h="9326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561197"/>
                  </a:ext>
                </a:extLst>
              </a:tr>
              <a:tr h="932604">
                <a:tc>
                  <a:txBody>
                    <a:bodyPr/>
                    <a:lstStyle/>
                    <a:p>
                      <a:r>
                        <a:rPr lang="ru-RU" sz="2000" b="1" i="1" dirty="0"/>
                        <a:t>5.Этап контроля и самооценки (рефлексия)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1" dirty="0"/>
                        <a:t>Прием:</a:t>
                      </a:r>
                    </a:p>
                    <a:p>
                      <a:r>
                        <a:rPr lang="ru-RU" sz="2000" b="1" i="1" baseline="0" dirty="0"/>
                        <a:t>«Лесенка успеха»</a:t>
                      </a:r>
                    </a:p>
                    <a:p>
                      <a:r>
                        <a:rPr lang="ru-RU" sz="2000" b="1" i="1" baseline="0" dirty="0"/>
                        <a:t>«Дерево успеха»</a:t>
                      </a:r>
                    </a:p>
                    <a:p>
                      <a:r>
                        <a:rPr lang="ru-RU" sz="2000" b="1" i="1" baseline="0" dirty="0"/>
                        <a:t>Облако «тегов»</a:t>
                      </a:r>
                    </a:p>
                    <a:p>
                      <a:r>
                        <a:rPr lang="ru-RU" sz="2000" b="1" i="1" baseline="0" dirty="0"/>
                        <a:t>«Три М» и др.</a:t>
                      </a:r>
                    </a:p>
                    <a:p>
                      <a:r>
                        <a:rPr lang="ru-RU" sz="2000" b="1" i="1" baseline="0" dirty="0"/>
                        <a:t>Направляет детей к осмыслению происходящего и проектирование определенных действий </a:t>
                      </a:r>
                      <a:r>
                        <a:rPr lang="ru-RU" sz="2000" b="1" i="1" baseline="0"/>
                        <a:t>в будущем.</a:t>
                      </a:r>
                      <a:endParaRPr lang="ru-RU" sz="2000" b="1" i="1" baseline="0" dirty="0"/>
                    </a:p>
                    <a:p>
                      <a:endParaRPr lang="ru-RU" sz="2000" b="1" i="1" dirty="0"/>
                    </a:p>
                    <a:p>
                      <a:endParaRPr lang="ru-RU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1" dirty="0"/>
                        <a:t>Учащиеся дают оценку деятельности по ее результатам.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683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5749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338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Технологическая карта педагогического события</vt:lpstr>
      <vt:lpstr>Педагогическое событие- момент реальности в котором происходит личностно развивающая, целе- и ценностно ориентированная встреча взрослого и ребенка (их событие)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user</dc:creator>
  <cp:lastModifiedBy>Лена</cp:lastModifiedBy>
  <cp:revision>21</cp:revision>
  <dcterms:created xsi:type="dcterms:W3CDTF">2016-12-16T14:56:09Z</dcterms:created>
  <dcterms:modified xsi:type="dcterms:W3CDTF">2017-04-04T15:22:34Z</dcterms:modified>
</cp:coreProperties>
</file>