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4"/>
  </p:notesMasterIdLst>
  <p:handoutMasterIdLst>
    <p:handoutMasterId r:id="rId5"/>
  </p:handoutMasterIdLst>
  <p:sldIdLst>
    <p:sldId id="257" r:id="rId2"/>
    <p:sldId id="258" r:id="rId3"/>
  </p:sldIdLst>
  <p:sldSz cx="6858000" cy="9144000" type="screen4x3"/>
  <p:notesSz cx="6881813" cy="97107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12" y="-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r">
              <a:defRPr sz="1200"/>
            </a:lvl1pPr>
          </a:lstStyle>
          <a:p>
            <a:fld id="{E6B47A29-455F-4EA3-A589-BF889F13165D}" type="datetimeFigureOut">
              <a:rPr lang="ru-RU" smtClean="0"/>
              <a:pPr/>
              <a:t>22.11.2022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223516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98102" y="9223516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r">
              <a:defRPr sz="1200"/>
            </a:lvl1pPr>
          </a:lstStyle>
          <a:p>
            <a:fld id="{3154ABAC-1E1A-4F23-8986-04C192960E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580465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r">
              <a:defRPr sz="1200"/>
            </a:lvl1pPr>
          </a:lstStyle>
          <a:p>
            <a:fld id="{AA22EE93-3A33-4657-ABD2-E9B87D2F56FF}" type="datetimeFigureOut">
              <a:rPr lang="ru-RU" smtClean="0"/>
              <a:pPr/>
              <a:t>22.11.2022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76450" y="728663"/>
            <a:ext cx="2728913" cy="3641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14" tIns="47407" rIns="94814" bIns="4740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182" y="4612601"/>
            <a:ext cx="5505450" cy="4369832"/>
          </a:xfrm>
          <a:prstGeom prst="rect">
            <a:avLst/>
          </a:prstGeom>
        </p:spPr>
        <p:txBody>
          <a:bodyPr vert="horz" lIns="94814" tIns="47407" rIns="94814" bIns="47407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223516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98102" y="9223516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r">
              <a:defRPr sz="1200"/>
            </a:lvl1pPr>
          </a:lstStyle>
          <a:p>
            <a:fld id="{607DEED9-7F1A-45B0-A11E-189BF06193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285983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4BFE9-0123-4E14-908C-B0C7DEFB340B}" type="datetime1">
              <a:rPr lang="ru-RU" smtClean="0"/>
              <a:pPr/>
              <a:t>22.11.2022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65</a:t>
            </a:r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8090-A8EF-4377-AE87-604C5A3E0A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243DC-CA54-4897-8082-B7624E90F690}" type="datetime1">
              <a:rPr lang="ru-RU" smtClean="0"/>
              <a:pPr/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65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8090-A8EF-4377-AE87-604C5A3E0A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F55E-F627-4B7C-8026-2AB0D81BA6BE}" type="datetime1">
              <a:rPr lang="ru-RU" smtClean="0"/>
              <a:pPr/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65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8090-A8EF-4377-AE87-604C5A3E0A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9237-3C09-4FB3-842B-80756A54A58A}" type="datetime1">
              <a:rPr lang="ru-RU" smtClean="0"/>
              <a:pPr/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65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8090-A8EF-4377-AE87-604C5A3E0A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92D50-6D59-46A5-8A64-293B0022ABFA}" type="datetime1">
              <a:rPr lang="ru-RU" smtClean="0"/>
              <a:pPr/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65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8090-A8EF-4377-AE87-604C5A3E0A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54D0-2395-432C-BB59-91C2B74A3712}" type="datetime1">
              <a:rPr lang="ru-RU" smtClean="0"/>
              <a:pPr/>
              <a:t>22.11.2022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65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8090-A8EF-4377-AE87-604C5A3E0A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8749C-5CC3-458E-8604-6C50B6FDFACE}" type="datetime1">
              <a:rPr lang="ru-RU" smtClean="0"/>
              <a:pPr/>
              <a:t>22.11.2022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65</a:t>
            </a: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8090-A8EF-4377-AE87-604C5A3E0A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84375-4156-45C5-99D8-58C171CCF51F}" type="datetime1">
              <a:rPr lang="ru-RU" smtClean="0"/>
              <a:pPr/>
              <a:t>22.11.2022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65</a:t>
            </a: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8090-A8EF-4377-AE87-604C5A3E0A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5E1C-DBEE-4475-AE36-8E62BF8FACB1}" type="datetime1">
              <a:rPr lang="ru-RU" smtClean="0"/>
              <a:pPr/>
              <a:t>22.11.2022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65</a:t>
            </a: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8090-A8EF-4377-AE87-604C5A3E0A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7971-1EF1-4F66-B1CF-AAC5DAB793D7}" type="datetime1">
              <a:rPr lang="ru-RU" smtClean="0"/>
              <a:pPr/>
              <a:t>22.11.2022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65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8090-A8EF-4377-AE87-604C5A3E0A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9A85-81C6-4624-BFC8-6FB0760CD24B}" type="datetime1">
              <a:rPr lang="ru-RU" smtClean="0"/>
              <a:pPr/>
              <a:t>22.11.2022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65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0F7C8090-A8EF-4377-AE87-604C5A3E0A1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617A09-EBC2-4376-A9C7-429BA0FFE517}" type="datetime1">
              <a:rPr lang="ru-RU" smtClean="0"/>
              <a:pPr/>
              <a:t>22.11.2022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ru-RU" smtClean="0"/>
              <a:t>65</a:t>
            </a: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F7C8090-A8EF-4377-AE87-604C5A3E0A14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-315416" y="0"/>
            <a:ext cx="6875552" cy="959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lvl="3" fontAlgn="base">
              <a:spcBef>
                <a:spcPct val="0"/>
              </a:spcBef>
              <a:spcAft>
                <a:spcPct val="0"/>
              </a:spcAft>
            </a:pPr>
            <a:r>
              <a:rPr kumimoji="0" lang="ru-RU" alt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Родитель – главный воспитатель, а педагог – помощник       родителей.</a:t>
            </a:r>
            <a:endParaRPr kumimoji="0" lang="ru-RU" altLang="ru-RU" sz="13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4" name="Рисунок 2" descr="m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4066" y="755576"/>
            <a:ext cx="5143500" cy="409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32832" y="4874689"/>
            <a:ext cx="6840760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Times New Roman" pitchFamily="18" charset="0"/>
                <a:cs typeface="Aharoni" panose="02010803020104030203" pitchFamily="2" charset="-79"/>
              </a:rPr>
              <a:t>Итак, есть несколько рекомендаций по поводу того, какой же должна быть домашняя развивающая среда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Times New Roman" pitchFamily="18" charset="0"/>
                <a:cs typeface="Aharoni" panose="02010803020104030203" pitchFamily="2" charset="-79"/>
              </a:rPr>
              <a:t>: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haroni" panose="02010803020104030203" pitchFamily="2" charset="-79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Times New Roman" pitchFamily="18" charset="0"/>
                <a:cs typeface="Aharoni" panose="02010803020104030203" pitchFamily="2" charset="-79"/>
              </a:rPr>
              <a:t> Безопасная.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haroni" panose="02010803020104030203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  <a:cs typeface="Aharoni" panose="02010803020104030203" pitchFamily="2" charset="-79"/>
              </a:rPr>
              <a:t>Среда должна быть безопасна не только для ребенка (заглушки и стопоры, замок на окнах и т.п.), но и защищена от ребенка – то есть, чтобы в ней не было большого количества запретных вещей, которые ребенок может легко запачкать, испортить, разбить.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j-lt"/>
              <a:cs typeface="Aharoni" panose="02010803020104030203" pitchFamily="2" charset="-79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Times New Roman" pitchFamily="18" charset="0"/>
                <a:cs typeface="Aharoni" panose="02010803020104030203" pitchFamily="2" charset="-79"/>
              </a:rPr>
              <a:t> Просторная и светлая.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haroni" panose="02010803020104030203" pitchFamily="2" charset="-79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Times New Roman" pitchFamily="18" charset="0"/>
                <a:cs typeface="Aharoni" panose="02010803020104030203" pitchFamily="2" charset="-79"/>
              </a:rPr>
              <a:t> Доступная.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haroni" panose="02010803020104030203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  <a:cs typeface="Aharoni" panose="02010803020104030203" pitchFamily="2" charset="-79"/>
              </a:rPr>
              <a:t>Это значит, что даже двухлетний малыш должен иметь возможность самостоятельно выполнять большинство действий на своей территории – брать и убирать различные предметы, включать свет, передвигать не слишком тяжелую мебель.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j-lt"/>
              <a:cs typeface="Aharoni" panose="02010803020104030203" pitchFamily="2" charset="-79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  <a:cs typeface="Aharoni" panose="02010803020104030203" pitchFamily="2" charset="-79"/>
              </a:rPr>
              <a:t>С возможностью ребенку уединиться на личной территории – будь это отдельная комната или только уголок с креслом, а может быть уютное местечко под столом.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j-lt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194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1313" y="4068763"/>
            <a:ext cx="61753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-13433" y="2049685"/>
            <a:ext cx="695739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070C0"/>
                </a:solidFill>
                <a:latin typeface="+mj-lt"/>
                <a:cs typeface="Aharoni" panose="02010803020104030203" pitchFamily="2" charset="-79"/>
              </a:rPr>
              <a:t>С достаточным количеством игрушек и бытовых предметов, которые можно использовать в игре.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endParaRPr lang="ru-RU" sz="1600" dirty="0" smtClean="0">
              <a:solidFill>
                <a:srgbClr val="0070C0"/>
              </a:solidFill>
              <a:latin typeface="+mj-lt"/>
              <a:cs typeface="Aharoni" panose="02010803020104030203" pitchFamily="2" charset="-79"/>
            </a:endParaRP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rgbClr val="0070C0"/>
                </a:solidFill>
                <a:latin typeface="+mj-lt"/>
                <a:cs typeface="Aharoni" panose="02010803020104030203" pitchFamily="2" charset="-79"/>
              </a:rPr>
              <a:t>С </a:t>
            </a:r>
            <a:r>
              <a:rPr lang="ru-RU" sz="1600" dirty="0">
                <a:solidFill>
                  <a:srgbClr val="0070C0"/>
                </a:solidFill>
                <a:latin typeface="+mj-lt"/>
                <a:cs typeface="Aharoni" panose="02010803020104030203" pitchFamily="2" charset="-79"/>
              </a:rPr>
              <a:t>местом для творчества, рукоделия, мастерской, ролевых игр, музыкальных и интеллектуальных занятий, чтения (хотя бы в виде отдельного столика, коробки, полки).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FF0000"/>
                </a:solidFill>
                <a:latin typeface="+mj-lt"/>
                <a:cs typeface="Aharoni" panose="02010803020104030203" pitchFamily="2" charset="-79"/>
              </a:rPr>
              <a:t>В меру упорядоченная.</a:t>
            </a:r>
          </a:p>
          <a:p>
            <a:r>
              <a:rPr lang="ru-RU" sz="1600" dirty="0">
                <a:solidFill>
                  <a:srgbClr val="0070C0"/>
                </a:solidFill>
                <a:latin typeface="+mj-lt"/>
                <a:cs typeface="Aharoni" panose="02010803020104030203" pitchFamily="2" charset="-79"/>
              </a:rPr>
              <a:t>Идеальный порядок и дети в принципе несовместимы, поэтому стоит следить за тем, чтобы требования к порядку были разумны и соотносились с возрастом ребенка и его индивидуальными потребностями. Например, нет смысла со скандалом требовать убрать на ночь сложные постройки из конструктора, если ребенок хочет продолжать игры с ними завтра.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FF0000"/>
                </a:solidFill>
                <a:latin typeface="+mj-lt"/>
                <a:cs typeface="Aharoni" panose="02010803020104030203" pitchFamily="2" charset="-79"/>
              </a:rPr>
              <a:t>Легко трансформируемая.</a:t>
            </a:r>
            <a:endParaRPr lang="ru-RU" sz="1600" dirty="0">
              <a:solidFill>
                <a:srgbClr val="FF0000"/>
              </a:solidFill>
              <a:latin typeface="+mj-lt"/>
              <a:cs typeface="Aharoni" panose="02010803020104030203" pitchFamily="2" charset="-79"/>
            </a:endParaRPr>
          </a:p>
          <a:p>
            <a:r>
              <a:rPr lang="ru-RU" sz="1600" dirty="0">
                <a:solidFill>
                  <a:srgbClr val="0070C0"/>
                </a:solidFill>
                <a:latin typeface="+mj-lt"/>
                <a:cs typeface="Aharoni" panose="02010803020104030203" pitchFamily="2" charset="-79"/>
              </a:rPr>
              <a:t>Дети не любят однообразия, поэтому отдельным плюсом будет возможность время от времени хотя бы слегка менять местами некоторую мебель и крупные предметы.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FF0000"/>
                </a:solidFill>
                <a:latin typeface="+mj-lt"/>
                <a:cs typeface="Aharoni" panose="02010803020104030203" pitchFamily="2" charset="-79"/>
              </a:rPr>
              <a:t>По возможности, с максимумом натуральных материалов.</a:t>
            </a:r>
            <a:endParaRPr lang="ru-RU" sz="1600" dirty="0">
              <a:solidFill>
                <a:srgbClr val="FF0000"/>
              </a:solidFill>
              <a:latin typeface="+mj-lt"/>
              <a:cs typeface="Aharoni" panose="02010803020104030203" pitchFamily="2" charset="-79"/>
            </a:endParaRPr>
          </a:p>
          <a:p>
            <a:r>
              <a:rPr lang="ru-RU" sz="1600" dirty="0">
                <a:solidFill>
                  <a:srgbClr val="0070C0"/>
                </a:solidFill>
                <a:latin typeface="+mj-lt"/>
                <a:cs typeface="Aharoni" panose="02010803020104030203" pitchFamily="2" charset="-79"/>
              </a:rPr>
              <a:t>Именно природные материалы дарят ребенку столь необходимые ему сенсорные ощущения в полном объеме. Не говоря уже о том, что они полезны для здоровья, в отличие от своих искусственных аналогов.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FF0000"/>
                </a:solidFill>
                <a:latin typeface="+mj-lt"/>
                <a:cs typeface="Aharoni" panose="02010803020104030203" pitchFamily="2" charset="-79"/>
              </a:rPr>
              <a:t>С удобным местом для хранения вещей и игрушек ребенка.</a:t>
            </a:r>
            <a:endParaRPr lang="ru-RU" sz="1600" dirty="0">
              <a:solidFill>
                <a:srgbClr val="FF0000"/>
              </a:solidFill>
              <a:latin typeface="+mj-lt"/>
              <a:cs typeface="Aharoni" panose="02010803020104030203" pitchFamily="2" charset="-79"/>
            </a:endParaRPr>
          </a:p>
          <a:p>
            <a:r>
              <a:rPr lang="ru-RU" sz="1600" dirty="0">
                <a:solidFill>
                  <a:srgbClr val="0070C0"/>
                </a:solidFill>
                <a:latin typeface="+mj-lt"/>
                <a:cs typeface="Aharoni" panose="02010803020104030203" pitchFamily="2" charset="-79"/>
              </a:rPr>
              <a:t>Ребенок должен иметь возможность постепенно учиться самостоятельно управляться со своими вещами.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FF0000"/>
                </a:solidFill>
                <a:latin typeface="+mj-lt"/>
                <a:cs typeface="Aharoni" panose="02010803020104030203" pitchFamily="2" charset="-79"/>
              </a:rPr>
              <a:t>С возможностью выставить для всеобщего обозрения результаты творчества или рукоделия ребенка.</a:t>
            </a:r>
            <a:endParaRPr lang="ru-RU" sz="1600" dirty="0">
              <a:solidFill>
                <a:srgbClr val="FF0000"/>
              </a:solidFill>
              <a:latin typeface="+mj-lt"/>
              <a:cs typeface="Aharoni" panose="02010803020104030203" pitchFamily="2" charset="-79"/>
            </a:endParaRPr>
          </a:p>
          <a:p>
            <a:r>
              <a:rPr lang="ru-RU" sz="1600" dirty="0">
                <a:solidFill>
                  <a:srgbClr val="0070C0"/>
                </a:solidFill>
                <a:latin typeface="+mj-lt"/>
                <a:cs typeface="Aharoni" panose="02010803020104030203" pitchFamily="2" charset="-79"/>
              </a:rPr>
              <a:t>Подобная выставка будет вызывать законную гордость маленького творца и стимулировать к дальнейшим успехам.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-13433" y="772064"/>
            <a:ext cx="66908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Aharoni" panose="02010803020104030203" pitchFamily="2" charset="-79"/>
              </a:rPr>
              <a:t>С возможностью двигательной активности – имеется в виду спорткомплекс или любой его самодельный аналог.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cs typeface="Aharoni" panose="02010803020104030203" pitchFamily="2" charset="-79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403648"/>
            <a:ext cx="63280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Aharoni" panose="02010803020104030203" pitchFamily="2" charset="-79"/>
              </a:rPr>
              <a:t>С достаточным количеством игрушек и бытовых предметов, которые можно использовать в игре.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740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139</TotalTime>
  <Words>393</Words>
  <Application>Microsoft Office PowerPoint</Application>
  <PresentationFormat>Экран (4:3)</PresentationFormat>
  <Paragraphs>23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Поток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Admin</cp:lastModifiedBy>
  <cp:revision>13</cp:revision>
  <cp:lastPrinted>2014-03-05T14:44:53Z</cp:lastPrinted>
  <dcterms:created xsi:type="dcterms:W3CDTF">2014-03-05T12:46:33Z</dcterms:created>
  <dcterms:modified xsi:type="dcterms:W3CDTF">2022-11-22T07:58:09Z</dcterms:modified>
</cp:coreProperties>
</file>