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261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9" r:id="rId22"/>
    <p:sldId id="280" r:id="rId23"/>
    <p:sldId id="281" r:id="rId24"/>
    <p:sldId id="298" r:id="rId25"/>
    <p:sldId id="300" r:id="rId26"/>
    <p:sldId id="310" r:id="rId27"/>
    <p:sldId id="311" r:id="rId28"/>
    <p:sldId id="31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5" r:id="rId42"/>
    <p:sldId id="304" r:id="rId43"/>
    <p:sldId id="306" r:id="rId44"/>
    <p:sldId id="305" r:id="rId45"/>
    <p:sldId id="308" r:id="rId46"/>
    <p:sldId id="307" r:id="rId47"/>
    <p:sldId id="30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7EA1-8315-48E1-8C46-7F203FB74283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F2E0C-3F38-4E51-B908-67C7ED0B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0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2E0C-3F38-4E51-B908-67C7ED0B52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9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B761A-3483-48CC-8AB1-6546B7A084D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0638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FC6E4-E5EC-4221-9C87-A2B2D1813B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4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FB29-3BC0-4A30-98BB-CD41A917E3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6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D6A04-4BB2-4D43-9049-DC315860A9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3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B761A-3483-48CC-8AB1-6546B7A084D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0515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5F3E-25BB-46B7-B069-B1FD9DBC9C6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41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359E-DDFD-4F99-84D6-655A2013E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70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FF8-73D4-49BE-BD24-19D7FE3CE4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5F19-6236-4D98-9CC3-D451B9AAC3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50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0D5AE-A3BD-484F-A607-6CD47F8F5A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7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9F61-E11E-4B44-9921-814BC88AD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://www.myfreetextures.com/wp-content/uploads/2011/06/redcopper3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255" cy="68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laycast.ru/uploads/2018/12/10/26281382.png"/>
          <p:cNvPicPr>
            <a:picLocks noChangeAspect="1" noChangeArrowheads="1"/>
          </p:cNvPicPr>
          <p:nvPr userDrawn="1"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13" y="-124705"/>
            <a:ext cx="9168094" cy="711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zabavnik.club/wp-content/uploads/Kartinka_na_prozrachnom_fone_Babochka_26_01001613.png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4"/>
            <a:ext cx="1512168" cy="17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B761A-3483-48CC-8AB1-6546B7A084D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0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8"/>
            <a:ext cx="7772400" cy="14700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«РЕЧЬ РАЗВИВАЕМ – ИНТЕЛЛЕКТ СОХРАНЯЕМ!»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Современные образовательные технологии   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 в развитии речи детей дошкольного возраста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Акименко Л.Г.</a:t>
            </a:r>
          </a:p>
          <a:p>
            <a:r>
              <a:rPr lang="ru-RU" sz="2400" dirty="0" smtClean="0"/>
              <a:t>Воспитатель</a:t>
            </a:r>
          </a:p>
          <a:p>
            <a:r>
              <a:rPr lang="ru-RU" sz="2400" dirty="0" smtClean="0"/>
              <a:t>Детский сад №38 АГО</a:t>
            </a:r>
          </a:p>
        </p:txBody>
      </p:sp>
    </p:spTree>
    <p:extLst>
      <p:ext uri="{BB962C8B-B14F-4D97-AF65-F5344CB8AC3E}">
        <p14:creationId xmlns:p14="http://schemas.microsoft.com/office/powerpoint/2010/main" val="5895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8104" y="260652"/>
            <a:ext cx="38825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ТРИЗ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(АВТОР Г.С.АЛЬТШУЛЛЕР)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3" y="1340768"/>
            <a:ext cx="83529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Теория решения изобретательских задач или ТРИЗ - область знаний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механизмах развития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ехнических </a:t>
            </a: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 и методах решения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изобретательских задач. 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ТЕХНОЛОГИЯ ТРИЗ-РТВ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(АВТОРЫ: Н.Н.ХОМЕНКО, Т.А.СИДОРЧУК)</a:t>
            </a:r>
          </a:p>
          <a:p>
            <a:pPr lvl="0"/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этапы методики ТРИЗ</a:t>
            </a:r>
          </a:p>
          <a:p>
            <a:pPr lvl="0"/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Поиск сути;</a:t>
            </a:r>
          </a:p>
          <a:p>
            <a:pPr lvl="0"/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«Тайна двойного»; </a:t>
            </a:r>
          </a:p>
          <a:p>
            <a:pPr lvl="0"/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Разрешение противоречий</a:t>
            </a:r>
          </a:p>
          <a:p>
            <a:pPr lvl="0"/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(при помощи игр и сказок).</a:t>
            </a:r>
          </a:p>
        </p:txBody>
      </p:sp>
    </p:spTree>
    <p:extLst>
      <p:ext uri="{BB962C8B-B14F-4D97-AF65-F5344CB8AC3E}">
        <p14:creationId xmlns:p14="http://schemas.microsoft.com/office/powerpoint/2010/main" val="36632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5196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ТРИЗ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каталога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фокальных объектов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анализ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морфологического анализа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золотой рыбки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маленькими человечками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аналогии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Типовое фантазирование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ЗАНЯТИЙ НА ОСНОВЕ ТРИЗ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минимуме сообщения информации – максимум рассуждений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Предпочтительная форма для обсуждения задач и проблемных ситуаций – мозговой штурм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творческого воображения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процессе «поиска истины» всех, доступных для ребенка, средств восприятия и операций: заключения, причинно-следственные связи и прочее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миру как к единому комплексу взаимосвязанных элементов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ТРИЗ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вопросы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«Да – Нет», «Верно – Неверно»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головоломки. Анаграммы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Логикон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ящик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с ошибкой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задачи и др.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 ЛУЛЛИЯ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276872"/>
            <a:ext cx="4261555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4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4" y="260648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заключается в комбинировании разных вариантов характеристик определённого объекта при создании нового образа этого объекта.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06085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идея работы с дидактическим пособием – создание педагогических условий для освоения детьми мыслительных операций преобразования признаков и их значений при познании окружающего мира и для решения проблемных ситуаций. Кольца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являются эффективным средством в решении коррекционных задач.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сегодняшний день они являются универсальным дидактическим средством, формирующим мыслительные процессы у детей. Их можно многопланово использовать при решении задач развития речи у дошкольников с ОНР и ФФН.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Круги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вносят элемент игры в занятие, помогают поддерживать интерес к изучаемому материалу.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Круги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представляются детям, как чудесные кольца или загадочные круги. Для детей 3-4 лет рекомендуется брать только два круга с 4 секторами на каждом. Для детей 4-5 лет – можно использовать два-три круга с 4-6 секторами. Дети 6-7-летнего возраста справляются с заданиями, в которых используется три - четыре круга с 8 секторами.</a:t>
            </a:r>
          </a:p>
        </p:txBody>
      </p:sp>
    </p:spTree>
    <p:extLst>
      <p:ext uri="{BB962C8B-B14F-4D97-AF65-F5344CB8AC3E}">
        <p14:creationId xmlns:p14="http://schemas.microsoft.com/office/powerpoint/2010/main" val="37436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2"/>
            <a:ext cx="748883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Цель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освоения детьми мыслительных операций.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Развивать мыслительную  и речевую деятельность, зрительное внимание и восприятие, воображение, зрительно – моторную деятельность.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Формировать  интерес к  процессу и содержанию игровой деятельности.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Воспитывать навыки сотрудничества, активности, инициативности, самостоятельности.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Закреплять произношения поставленных звуков в речи;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Развивать фонематические процессы у детей.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Уточнять  и активизировать словарный запас.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Совершенствовать слоговую структуру слова.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Формировать структуру предложений.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Совершенствовать развитие связной речи.</a:t>
            </a:r>
          </a:p>
          <a:p>
            <a:pPr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54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692696"/>
            <a:ext cx="8136904" cy="58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0"/>
            <a:ext cx="7299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«Педагогика должна ориентироваться не на вчерашний, а на завтрашний день детского развития. Только тогда она сумеет вызвать в процессе обучения к жизни те процессы…, которые сейчас лежат в зоне ближайшего развития»</a:t>
            </a:r>
            <a:b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В. Выготский</a:t>
            </a:r>
          </a:p>
        </p:txBody>
      </p:sp>
    </p:spTree>
    <p:extLst>
      <p:ext uri="{BB962C8B-B14F-4D97-AF65-F5344CB8AC3E}">
        <p14:creationId xmlns:p14="http://schemas.microsoft.com/office/powerpoint/2010/main" val="23010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10" y="0"/>
            <a:ext cx="91630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3" y="332660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335" y="951203"/>
            <a:ext cx="850112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от греческого </a:t>
            </a:r>
          </a:p>
          <a:p>
            <a:r>
              <a:rPr lang="ru-RU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«искусство запоминания»  </a:t>
            </a:r>
          </a:p>
          <a:p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Данная система методов </a:t>
            </a:r>
          </a:p>
          <a:p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способствует: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развитию разных видов памяти</a:t>
            </a:r>
          </a:p>
          <a:p>
            <a:pPr>
              <a:buClr>
                <a:srgbClr val="C00000"/>
              </a:buClr>
            </a:pPr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(слуховой, зрительной, двигательной,     </a:t>
            </a:r>
          </a:p>
          <a:p>
            <a:pPr>
              <a:buClr>
                <a:srgbClr val="C00000"/>
              </a:buClr>
            </a:pPr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тактильной), мышления, внимания,    </a:t>
            </a:r>
          </a:p>
          <a:p>
            <a:pPr>
              <a:buClr>
                <a:srgbClr val="C00000"/>
              </a:buClr>
            </a:pPr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воображения;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развитию речи дошкольников.</a:t>
            </a:r>
            <a:endParaRPr lang="ru-RU" sz="3400" b="1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10" y="347231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МНЕМОТЕХНИКА -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2101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10" y="0"/>
            <a:ext cx="91630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928926" y="428604"/>
            <a:ext cx="3500462" cy="1285884"/>
          </a:xfrm>
          <a:prstGeom prst="roundRect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ru-RU" sz="36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5" y="357166"/>
            <a:ext cx="2571736" cy="2643206"/>
          </a:xfrm>
          <a:prstGeom prst="roundRect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Сенсорно-графическая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(Воробьева В.К.)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3500438"/>
            <a:ext cx="2357454" cy="2857520"/>
          </a:xfrm>
          <a:prstGeom prst="roundRect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Блок-квадрат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Глухов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В.П.)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6116" y="3500438"/>
            <a:ext cx="2928958" cy="2857520"/>
          </a:xfrm>
          <a:prstGeom prst="roundRect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Предметно-схематическая модель </a:t>
            </a: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(Ткаченко Т.А.)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0827" y="3429000"/>
            <a:ext cx="2428892" cy="2857520"/>
          </a:xfrm>
          <a:prstGeom prst="roundRect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Схема составления рассказа </a:t>
            </a: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Ефименко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Л.Н.)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3702" y="285728"/>
            <a:ext cx="2500298" cy="2786082"/>
          </a:xfrm>
          <a:prstGeom prst="roundRect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Коллаж </a:t>
            </a: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Большева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Т.В.)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2607455" y="1821645"/>
            <a:ext cx="714380" cy="500066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6036479" y="1750209"/>
            <a:ext cx="642942" cy="571504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214546" y="2214556"/>
            <a:ext cx="1785950" cy="785818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</p:cNvCxnSpPr>
          <p:nvPr/>
        </p:nvCxnSpPr>
        <p:spPr>
          <a:xfrm rot="16200000" flipH="1">
            <a:off x="3804041" y="2589607"/>
            <a:ext cx="1785950" cy="35719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357818" y="2143118"/>
            <a:ext cx="1785950" cy="928694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841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1469015"/>
            <a:ext cx="3786214" cy="5072098"/>
          </a:xfrm>
          <a:prstGeom prst="rect">
            <a:avLst/>
          </a:prstGeom>
          <a:noFill/>
          <a:ln w="19050">
            <a:solidFill>
              <a:srgbClr val="0000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4" y="0"/>
            <a:ext cx="4286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детей младшего и  </a:t>
            </a:r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среднего возраста     </a:t>
            </a:r>
            <a:endParaRPr lang="ru-RU" alt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0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детей старшего возраста </a:t>
            </a:r>
            <a:endParaRPr lang="ru-RU" alt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ello_html_me87d4c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19990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ello_html_m19a795f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142987"/>
            <a:ext cx="3500462" cy="286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78030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764703"/>
            <a:ext cx="7272808" cy="320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F43DC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Коллаж.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dirty="0">
              <a:solidFill>
                <a:srgbClr val="F43DC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43DC3"/>
                </a:solidFill>
                <a:latin typeface="Arial"/>
                <a:ea typeface="Times New Roman"/>
                <a:cs typeface="Times New Roman"/>
              </a:rPr>
              <a:t>Коллаж-это </a:t>
            </a:r>
            <a:r>
              <a:rPr lang="ru-RU" sz="2400" dirty="0">
                <a:solidFill>
                  <a:srgbClr val="F43DC3"/>
                </a:solidFill>
                <a:latin typeface="Arial"/>
                <a:ea typeface="Times New Roman"/>
                <a:cs typeface="Times New Roman"/>
              </a:rPr>
              <a:t>лист бумаги, на которой рисуются различные картинки, буквы, геометрические фигуры, цифры.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F43DC3"/>
                </a:solidFill>
                <a:latin typeface="Arial"/>
                <a:ea typeface="Times New Roman"/>
                <a:cs typeface="Times New Roman"/>
              </a:rPr>
              <a:t>Коллаж – это учебное пособие</a:t>
            </a:r>
            <a:r>
              <a:rPr lang="ru-RU" dirty="0">
                <a:solidFill>
                  <a:srgbClr val="F43DC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Использование коллажей в развитии связной речи детей с ОНР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71223"/>
            <a:ext cx="5112568" cy="2693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24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260648"/>
            <a:ext cx="6768751" cy="193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83A629"/>
                </a:solidFill>
                <a:latin typeface="Arial"/>
                <a:ea typeface="Times New Roman"/>
                <a:cs typeface="Times New Roman"/>
              </a:rPr>
              <a:t>Цели.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Закрепление различных методов запоминания; развитие фотографической памяти ребенка; расширение словарного запаса, образного восприятия; развитие устной речи, умения связно говорить, рассказывать.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77337"/>
            <a:ext cx="8568952" cy="427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83A629"/>
                </a:solidFill>
                <a:latin typeface="Arial"/>
                <a:ea typeface="Times New Roman"/>
                <a:cs typeface="Times New Roman"/>
              </a:rPr>
              <a:t>        Задачи.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indent="-342900">
              <a:spcBef>
                <a:spcPts val="1125"/>
              </a:spcBef>
              <a:spcAft>
                <a:spcPts val="1125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Развивать 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у детей умения пересказывать рассказы, заучивать </a:t>
            </a:r>
            <a:r>
              <a:rPr lang="ru-RU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стихотворения.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  2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. Развивать умения составлять описательные рассказы.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3. Развивать психические процессы: память (различные виды, внимание, мышление,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4. Развивать умственную активность у детей, сообразительность, наблюдательность, умение сравнивать, выделять существенные признаки.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5. Обучать детей правильному звукопроизношению. Знакомить с буквами, звуками.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6099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50186"/>
            <a:ext cx="8352928" cy="437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 smtClean="0">
                <a:solidFill>
                  <a:srgbClr val="83A629"/>
                </a:solidFill>
                <a:latin typeface="Arial"/>
                <a:ea typeface="Times New Roman"/>
                <a:cs typeface="Times New Roman"/>
              </a:rPr>
              <a:t>             Этапы </a:t>
            </a:r>
            <a:r>
              <a:rPr lang="ru-RU" sz="2400" dirty="0">
                <a:solidFill>
                  <a:srgbClr val="83A629"/>
                </a:solidFill>
                <a:latin typeface="Arial"/>
                <a:ea typeface="Times New Roman"/>
                <a:cs typeface="Times New Roman"/>
              </a:rPr>
              <a:t>работы.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1. Детям предлагается рассмотреть коллаж и разобрать, какие картинки они на нем видят.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2. Составляется сюжет с использованием всех картинок (младший возраст – воспитатель, старшие дети - самостоятельно)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3. Коллаж содержит буквы, цифры, по ним воспитатель задает наводящие вопросы. Пример: «Почему они здесь изображены?» - «С этой буквы начинается слово, эта буква есть в слове» и т. п.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4. Составление, пересказ рассказа или рассказывания стихотворения с опорой на картинки.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8704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82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12776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с помощью коллажей можно достичь следующих результатов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457200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Вызвать у детей желание пересказывать рассказы, составлять рассказы — как на занятии, так и в повседневной жизни.</a:t>
            </a:r>
          </a:p>
          <a:p>
            <a:pPr defTabSz="457200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круг знаний об окружающем мире.</a:t>
            </a:r>
          </a:p>
          <a:p>
            <a:pPr defTabSz="457200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Активизировать словарный запас.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 детям преодолеть робость, застенчивость, научиться свободно держаться перед аудиторией.</a:t>
            </a:r>
          </a:p>
        </p:txBody>
      </p:sp>
    </p:spTree>
    <p:extLst>
      <p:ext uri="{BB962C8B-B14F-4D97-AF65-F5344CB8AC3E}">
        <p14:creationId xmlns:p14="http://schemas.microsoft.com/office/powerpoint/2010/main" val="785751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00CC"/>
                </a:solidFill>
              </a:rPr>
              <a:t>СУ-ДЖОК ТЕРАПИЯ В РЕЧЕВОМ РАЗВИТИИ ДОШКОЛЬНИКОВ</a:t>
            </a:r>
            <a:br>
              <a:rPr lang="ru-RU" sz="3200" dirty="0">
                <a:solidFill>
                  <a:srgbClr val="0000CC"/>
                </a:solidFill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44824"/>
            <a:ext cx="4032448" cy="35453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7" y="2492896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kern="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работа по данному методу проводится с помощью Су-</a:t>
            </a:r>
            <a:r>
              <a:rPr lang="ru-RU" kern="0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kern="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стимуляторов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виде массажного шарика, в комплекте с массажными металлическими кольцами. Шариком можно стимулировать зоны на ладонях и стопах, а массажное кольцо надевается на пальчики.</a:t>
            </a:r>
          </a:p>
        </p:txBody>
      </p:sp>
    </p:spTree>
    <p:extLst>
      <p:ext uri="{BB962C8B-B14F-4D97-AF65-F5344CB8AC3E}">
        <p14:creationId xmlns:p14="http://schemas.microsoft.com/office/powerpoint/2010/main" val="1482136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747" y="638039"/>
            <a:ext cx="8136904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ФАКТОРЫ УСПЕШНОГО РЕЧЕВОГО РАЗВИТИЯ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296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9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9" y="692696"/>
            <a:ext cx="6757988" cy="914400"/>
          </a:xfrm>
          <a:prstGeom prst="roundRect">
            <a:avLst/>
          </a:prstGeom>
          <a:solidFill>
            <a:srgbClr val="FBEEC9">
              <a:lumMod val="75000"/>
            </a:srgbClr>
          </a:solidFill>
          <a:ln w="25400" cap="flat" cmpd="sng" algn="ctr">
            <a:solidFill>
              <a:srgbClr val="F0A22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Су-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джок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терапию проводим поэтапно: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380" y="2230821"/>
            <a:ext cx="83529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этап. Знакомство детей с су-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джок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правилами его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использования;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 этап. Закрепление знаний в упражнениях,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играх;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 этап. Самостоятельное использование шарика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су-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джок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16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976" y="116632"/>
            <a:ext cx="5608806" cy="963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764704"/>
            <a:ext cx="540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C00000"/>
                </a:solidFill>
                <a:latin typeface="Franklin Gothic Book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Массаж Су-джок шарами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(дети повторяют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слова и выполняют действия с шариком в соответствии с текстом)</a:t>
            </a:r>
          </a:p>
          <a:p>
            <a:endParaRPr lang="ru-RU" sz="1600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</a:t>
            </a:r>
            <a:endParaRPr lang="ru-RU" sz="2400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348880"/>
            <a:ext cx="5784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Я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мячом круги катаю,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Взад-вперед его гоняю.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Им поглажу я ладошку,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Будто я сметаю крошку.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И сожму его немножко,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Как сжимает лапу кошка,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Каждым пальцем мяч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 прижму</a:t>
            </a:r>
            <a:endParaRPr lang="ru-RU" sz="2400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en-US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Times New Roman"/>
              </a:rPr>
              <a:t>И другой рукой начну. </a:t>
            </a:r>
          </a:p>
        </p:txBody>
      </p:sp>
    </p:spTree>
    <p:extLst>
      <p:ext uri="{BB962C8B-B14F-4D97-AF65-F5344CB8AC3E}">
        <p14:creationId xmlns:p14="http://schemas.microsoft.com/office/powerpoint/2010/main" val="3629126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663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Массаж пальцев эластичным кольцом</a:t>
            </a:r>
          </a:p>
          <a:p>
            <a:pPr lvl="0"/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(Дети поочередно надевают массажные кольца на каждый палец, проговаривая стихотворение пальчиковой гимнастики)</a:t>
            </a:r>
          </a:p>
          <a:p>
            <a:pPr lvl="0"/>
            <a:endParaRPr lang="ru-RU" sz="1600" i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Раз-два-три-четыре-пять,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Вышли пальцы погулять,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Этот пальчик самый сильный,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Самый толстый и большой,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Этот пальчик для того, 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Чтоб показывать его.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Этот пальчик самый длинный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И стоит он в середине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Этот пальчик безымянный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Он избалованный самый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А мизинчик хоть и мал,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Очень ловок и удал.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97690"/>
            <a:ext cx="3762566" cy="2510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44" y="1808702"/>
            <a:ext cx="3404539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95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475" y="397401"/>
            <a:ext cx="762952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Использование Су-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шаров при автоматизации звуков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(поочередно надевать кольцо на каждый палец, одновременно проговаривая стихотворение для автоматизации звука Ш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правой руке:</a:t>
            </a: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малыш – Илюша,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большой палец)</a:t>
            </a: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малыш – Ванюша,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(указательный)</a:t>
            </a: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малыш – Алеша,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(средний)</a:t>
            </a: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малыш – Антоша,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(безымянный)</a:t>
            </a: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меньшого малыша</a:t>
            </a: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Зовут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Мишуткою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друзья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(мизинец)</a:t>
            </a:r>
          </a:p>
          <a:p>
            <a:pPr lvl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левой руке:</a:t>
            </a: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малышка – Танюша,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большой палец)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малышка – Ксюша,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(указательный)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малышка – Маша,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(средний)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малышка – Даша,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(безымянный)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меньшую зовут Наташа.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(мизинец)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95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78827"/>
            <a:ext cx="79208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Использование Су-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шаров при совершенствовании лексико-грамматических категорий</a:t>
            </a:r>
          </a:p>
          <a:p>
            <a:pPr algn="ctr"/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Упражнение «Один-много».  Воспитатель катит «чудо-шарик» по столу ребенку, называя предмет в единственном числе. Ребенок, поймав ладонью шарик, откатывает его назад, называя существительное во множественном числе.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Аналогично проводятся  упражнения «Назови ласково», «Скажи наоборот», «Назови одним словом»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3456385" cy="2304256"/>
          </a:xfrm>
          <a:prstGeom prst="roundRect">
            <a:avLst/>
          </a:prstGeom>
          <a:ln w="57150">
            <a:solidFill>
              <a:srgbClr val="00539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3096"/>
            <a:ext cx="3312368" cy="23397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75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шариков для звукового анализа слов</a:t>
            </a:r>
          </a:p>
          <a:p>
            <a:pPr lvl="0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характеристики звуков используются массажные шарики трех цветов: красный, синий, зеленый. По заданию воспитателя ребенок показывает соответствующий обозначению звука шарик.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r="7327"/>
          <a:stretch/>
        </p:blipFill>
        <p:spPr>
          <a:xfrm>
            <a:off x="3203848" y="2852936"/>
            <a:ext cx="4143376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2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60087"/>
            <a:ext cx="72728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шаров для развития памяти и внимания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Варианты: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выполняют инструкцию: надень колечко на мизинец правой руки, возьми шарик в правую руку и спрячь за спину и т.д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Ребенок закрывает глаза, взрослый надевает колечко на любой его палец, а  тот должен назвать, на какой палец руки надето кольцо.</a:t>
            </a:r>
          </a:p>
          <a:p>
            <a:pPr lvl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для закрепления счетных операций </a:t>
            </a:r>
          </a:p>
          <a:p>
            <a:pPr lvl="0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цветовосприятия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62254"/>
            <a:ext cx="3957063" cy="2295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65640"/>
            <a:ext cx="3415640" cy="20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8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Сторителлинг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как инновационная технология развития связной речи у дошкольников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Сторителлинг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, или </a:t>
            </a:r>
            <a:r>
              <a:rPr lang="ru-RU" i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«рассказывание историй»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 – это вариант неформального обучения с использованием любого сюжетно связанного повествования.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Цель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сторителлинга– 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обогащение устной речи, развитие у старших дошкольников умения составлять рассказы.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Задачи</a:t>
            </a:r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1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. Обогащать активный и пассивный словарь </a:t>
            </a:r>
            <a:r>
              <a:rPr lang="ru-RU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дошкольников.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1111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. Уточнять использование грамматических форм речи.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3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. Развивать коммуникативные навыки дошкольнико</a:t>
            </a:r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в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6874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СТОРИТЕЛЛИНГА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Классический</a:t>
            </a:r>
          </a:p>
          <a:p>
            <a:endParaRPr lang="ru-RU" sz="2800" b="1" dirty="0"/>
          </a:p>
          <a:p>
            <a:r>
              <a:rPr lang="ru-RU" sz="2800" b="1" dirty="0" smtClean="0"/>
              <a:t>Активный</a:t>
            </a:r>
          </a:p>
          <a:p>
            <a:endParaRPr lang="ru-RU" sz="2800" b="1" dirty="0"/>
          </a:p>
          <a:p>
            <a:r>
              <a:rPr lang="ru-RU" sz="2800" b="1" dirty="0" smtClean="0"/>
              <a:t>Цифровой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21710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СТОРИТЕЛЛИНГА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событий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Кульминация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3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НАИБОЛЕЕ АКТУАЛЬНЫЕ ТЕХНОЛОГИИ В УСЛОВИЯХ РЕАЛИЗАЦИИ ТРЕБОВАНИЙ ФГОС:</a:t>
            </a:r>
            <a:br>
              <a:rPr lang="ru-RU" sz="28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Здоровьесберегающие технологии; 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Информационно - коммуникационная   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технология;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Технология развития 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критического  мышления;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Проектные технологии;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Игровые технологии;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Педагогика сотрудничества;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Групповые технологии;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Личностно-направленные.</a:t>
            </a:r>
          </a:p>
        </p:txBody>
      </p:sp>
    </p:spTree>
    <p:extLst>
      <p:ext uri="{BB962C8B-B14F-4D97-AF65-F5344CB8AC3E}">
        <p14:creationId xmlns:p14="http://schemas.microsoft.com/office/powerpoint/2010/main" val="987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«КУБИКИ ИСТОРИЙ» –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активного сторителлинга.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Мастер-класс для педагогов «Сторителлинг — одна из инновационных технологий развития речи детей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1772816"/>
            <a:ext cx="6429375" cy="481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569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92696"/>
            <a:ext cx="67687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2800" b="1" dirty="0">
                <a:solidFill>
                  <a:srgbClr val="0070C0"/>
                </a:solidFill>
                <a:latin typeface="Times New Roman"/>
              </a:rPr>
              <a:t>Технология  «Кроссенс»  позволяет:</a:t>
            </a:r>
            <a:endParaRPr lang="ru-RU" sz="2800" dirty="0">
              <a:solidFill>
                <a:srgbClr val="0070C0"/>
              </a:solidFill>
              <a:latin typeface="Times New Roman"/>
            </a:endParaRPr>
          </a:p>
          <a:p>
            <a:pPr indent="228600" algn="just"/>
            <a:r>
              <a:rPr lang="ru-RU" dirty="0">
                <a:solidFill>
                  <a:srgbClr val="111111"/>
                </a:solidFill>
                <a:latin typeface="Times New Roman"/>
              </a:rPr>
              <a:t>- упражнять детей в умении выделять и называть предметы, их </a:t>
            </a:r>
            <a:r>
              <a:rPr lang="ru-RU" dirty="0" smtClean="0">
                <a:solidFill>
                  <a:srgbClr val="111111"/>
                </a:solidFill>
                <a:latin typeface="Times New Roman"/>
              </a:rPr>
              <a:t>признаки, состояния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, действия;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indent="228600" algn="just"/>
            <a:r>
              <a:rPr lang="ru-RU" dirty="0">
                <a:solidFill>
                  <a:srgbClr val="111111"/>
                </a:solidFill>
                <a:latin typeface="Times New Roman"/>
              </a:rPr>
              <a:t>- учить детей классифицировать и обобщать предметы, явления;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indent="228600" algn="just"/>
            <a:r>
              <a:rPr lang="ru-RU" dirty="0">
                <a:solidFill>
                  <a:srgbClr val="111111"/>
                </a:solidFill>
                <a:latin typeface="Times New Roman"/>
              </a:rPr>
              <a:t>- развивать зрительное восприятие;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indent="228600" algn="just"/>
            <a:r>
              <a:rPr lang="ru-RU" dirty="0">
                <a:solidFill>
                  <a:srgbClr val="111111"/>
                </a:solidFill>
                <a:latin typeface="Times New Roman"/>
              </a:rPr>
              <a:t>- учить определять пространственные отношения символов, размещенных в таблице;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indent="228600" algn="just"/>
            <a:r>
              <a:rPr lang="ru-RU" dirty="0">
                <a:solidFill>
                  <a:srgbClr val="111111"/>
                </a:solidFill>
                <a:latin typeface="Times New Roman"/>
              </a:rPr>
              <a:t>- учить употреблять в речи предложно-падежные конструкции;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indent="228600" algn="just"/>
            <a:r>
              <a:rPr lang="ru-RU" dirty="0">
                <a:solidFill>
                  <a:srgbClr val="111111"/>
                </a:solidFill>
                <a:latin typeface="Times New Roman"/>
              </a:rPr>
              <a:t>- учить детей анализировать, вычленять части, объединять в пары, группы, целое, систематизировать предметы по основному и второстепенным признакам;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indent="228600" algn="just"/>
            <a:r>
              <a:rPr lang="ru-RU" dirty="0">
                <a:solidFill>
                  <a:srgbClr val="111111"/>
                </a:solidFill>
                <a:latin typeface="Times New Roman"/>
              </a:rPr>
              <a:t>- развивать логику;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indent="228600" algn="just"/>
            <a:r>
              <a:rPr lang="ru-RU" dirty="0">
                <a:solidFill>
                  <a:srgbClr val="111111"/>
                </a:solidFill>
                <a:latin typeface="Times New Roman"/>
              </a:rPr>
              <a:t>- развивать образное мышление;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indent="228600" algn="just"/>
            <a:r>
              <a:rPr lang="ru-RU" dirty="0">
                <a:solidFill>
                  <a:srgbClr val="111111"/>
                </a:solidFill>
                <a:latin typeface="Times New Roman"/>
              </a:rPr>
              <a:t>- учить детей связно мыслить, составлять рассказы, </a:t>
            </a:r>
            <a:r>
              <a:rPr lang="ru-RU" dirty="0" smtClean="0">
                <a:solidFill>
                  <a:srgbClr val="111111"/>
                </a:solidFill>
                <a:latin typeface="Times New Roman"/>
              </a:rPr>
              <a:t>перекодировать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/>
              </a:rPr>
              <a:t>информацию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;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indent="228600" algn="just"/>
            <a:r>
              <a:rPr lang="ru-RU" dirty="0">
                <a:solidFill>
                  <a:srgbClr val="111111"/>
                </a:solidFill>
                <a:latin typeface="Times New Roman"/>
              </a:rPr>
              <a:t>- развивать смекалку, тренировать </a:t>
            </a:r>
            <a:r>
              <a:rPr lang="ru-RU" dirty="0" smtClean="0">
                <a:solidFill>
                  <a:srgbClr val="111111"/>
                </a:solidFill>
                <a:latin typeface="Times New Roman"/>
              </a:rPr>
              <a:t>внимание.</a:t>
            </a:r>
            <a:endParaRPr lang="ru-RU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1328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728700"/>
            <a:ext cx="7248805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6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17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39234"/>
            <a:ext cx="8352928" cy="49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80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53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933" y="1772816"/>
            <a:ext cx="6227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Желаю всем творческих успехов!</a:t>
            </a:r>
            <a:endParaRPr lang="ru-RU" sz="4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3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924948"/>
            <a:ext cx="2421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ВЫБОРУ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836712"/>
            <a:ext cx="3888432" cy="156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РАЗВИТИЕ КОММУНИКАТИВНЫХ УМЕНИЙ ДЕТЕЙ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02662" y="980728"/>
            <a:ext cx="3829780" cy="156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ЛИЧНОСТНО – ОРИЕНТИРОВАННОЕ ОБЩЕНИЕ С РЕБЁНКОМ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8" y="2924944"/>
            <a:ext cx="29523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ВОСПИТАНИЕ КУЛЬТУРЫ ОБЩЕНИЯ И РЕЧИ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4" y="4805349"/>
            <a:ext cx="374441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ЗДОРОВЬЕСБЕРЕГАЮЩИЙ ХАРАКТЕР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2662" y="4797152"/>
            <a:ext cx="382978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ВЗАИМОСВЯЗЬ ПОЗНАВАТЕЛЬНОГО И РЕЧЕВОГО РАЗВИТИЯ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13440" y="2924944"/>
            <a:ext cx="28350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АКТИВНАЯ РЕЧЕВАЯ ПРАКТИКА КАЖДОГО РЕБЁНКА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329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4" y="0"/>
            <a:ext cx="6984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ТЕХНОЛОГИЯ 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ОБЩЕНИЯ»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АВТОРЫ: Л.М. ШИПИЦЫНА, О.В.ЗАЩИРИНСКАЯ, А.П.ВОРОНОВА, Т.А.НИЛОВА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ru-RU" sz="18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Цели технологии: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представлений об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искусстве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человеческих взаимоотношений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эмоционально-мотивационных установок по отношению к себе,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окружающим, сверстникам и взрослым людям;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создание опыта адекватного поведения в  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обществе и подготовки ребенка к жизни.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1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ЗАДАЧИ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80"/>
            <a:ext cx="8229600" cy="47133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пониманию себя и умению быть в мире собой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интерес к окружающим людям, чувство понимания и потребности в общении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и навыки взаимодействия в различных ситуациях с использованием разнообразных средств человеческого общения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самоконтроль в общении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и воображение в процессе игрового общения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у детей положительные черты характера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Корректировать нежелательные черты характера и поведения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РАЗДЕЛЫ КУРСА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ПОЗНАНИЯ»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«ЯЗЫКИ ОБЩЕНИЯ»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«ТАЙНА МОЕГО «Я»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«ЭТОТ СТРАННЫЙ ВЗРОСЛЫЙ МИР»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МЫ ВИДИМ ДРУГ ДРУГА»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«ФАНТАЗИЯ ХАРАКТЕРОВ»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«УМЕНИЕ ВЛАДЕТЬ СОБОЙ»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ОБЩЕНИЯ»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«МАЛЬЧИКИ И ДЕВОЧКИ»</a:t>
            </a:r>
          </a:p>
        </p:txBody>
      </p:sp>
    </p:spTree>
    <p:extLst>
      <p:ext uri="{BB962C8B-B14F-4D97-AF65-F5344CB8AC3E}">
        <p14:creationId xmlns:p14="http://schemas.microsoft.com/office/powerpoint/2010/main" val="15178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1360</Words>
  <Application>Microsoft Office PowerPoint</Application>
  <PresentationFormat>Экран (4:3)</PresentationFormat>
  <Paragraphs>265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4_Тема Office</vt:lpstr>
      <vt:lpstr>«РЕЧЬ РАЗВИВАЕМ – ИНТЕЛЛЕКТ СОХРАНЯЕМ!»          Современные образовательные технологии      в развитии речи детей дошкольного возраста</vt:lpstr>
      <vt:lpstr>«Педагогика должна ориентироваться не на вчерашний, а на завтрашний день детского развития. Только тогда она сумеет вызвать в процессе обучения к жизни те процессы…, которые сейчас лежат в зоне ближайшего развития»                                Л. В. Выготский</vt:lpstr>
      <vt:lpstr>ФАКТОРЫ УСПЕШНОГО РЕЧЕВОГО РАЗВИТИЯ</vt:lpstr>
      <vt:lpstr>НАИБОЛЕЕ АКТУАЛЬНЫЕ ТЕХНОЛОГИИ В УСЛОВИЯХ РЕАЛИЗАЦИИ ТРЕБОВАНИЙ ФГОС: </vt:lpstr>
      <vt:lpstr>Презентация PowerPoint</vt:lpstr>
      <vt:lpstr>Презентация PowerPoint</vt:lpstr>
      <vt:lpstr>ТЕХНОЛОГИЯ  «АЗБУКА ОБЩЕНИЯ» (АВТОРЫ: Л.М. ШИПИЦЫНА, О.В.ЗАЩИРИНСКАЯ, А.П.ВОРОНОВА, Т.А.НИЛОВА) </vt:lpstr>
      <vt:lpstr>ЗАДАЧИ</vt:lpstr>
      <vt:lpstr>РАЗДЕЛЫ КУРСА</vt:lpstr>
      <vt:lpstr>Презентация PowerPoint</vt:lpstr>
      <vt:lpstr>Презентация PowerPoint</vt:lpstr>
      <vt:lpstr>МЕТОДЫ ТРИЗ</vt:lpstr>
      <vt:lpstr>ПРИНЦИПЫ ПОСТРОЕНИЯ ЗАНЯТИЙ НА ОСНОВЕ ТРИЗ</vt:lpstr>
      <vt:lpstr>ПРИЕМЫ ТРИЗ</vt:lpstr>
      <vt:lpstr>КРУГИ ЛУЛЛИЯ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СУ-ДЖОК ТЕРАПИЯ В РЕЧЕВОМ РАЗВИТИИ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Сторителлинг как инновационная технология развития связной речи у дошкольников </vt:lpstr>
      <vt:lpstr>ВИДЫ СТОРИТЕЛЛИНГА</vt:lpstr>
      <vt:lpstr>СТРУКТУРА СТОРИТЕЛЛИНГА</vt:lpstr>
      <vt:lpstr>«КУБИКИ ИСТОРИЙ» – метод активного сторителлинга.</vt:lpstr>
      <vt:lpstr>Презентация PowerPoint</vt:lpstr>
      <vt:lpstr>Презентация PowerPoint</vt:lpstr>
      <vt:lpstr>КРОССЕНС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 шаблон  для презентации</dc:title>
  <dc:creator>user</dc:creator>
  <cp:lastModifiedBy>Елизар</cp:lastModifiedBy>
  <cp:revision>40</cp:revision>
  <dcterms:created xsi:type="dcterms:W3CDTF">2019-08-05T20:30:56Z</dcterms:created>
  <dcterms:modified xsi:type="dcterms:W3CDTF">2021-12-19T09:26:26Z</dcterms:modified>
</cp:coreProperties>
</file>