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1" r:id="rId6"/>
    <p:sldId id="269" r:id="rId7"/>
    <p:sldId id="259" r:id="rId8"/>
    <p:sldId id="270" r:id="rId9"/>
    <p:sldId id="272" r:id="rId10"/>
    <p:sldId id="274" r:id="rId11"/>
    <p:sldId id="273" r:id="rId12"/>
    <p:sldId id="264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microsoft.com/office/2007/relationships/hdphoto" Target="../media/hdphoto1.wdp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3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2285992"/>
            <a:ext cx="7992888" cy="2357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работы: </a:t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Апробация и внедрение основ алгоритмизации и программирования для дошкольников и младших школьников в цифровой образовательной среде «ПиктоМир»</a:t>
            </a:r>
            <a:endParaRPr lang="ru-RU" sz="2800" i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2330" y="550070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Составила: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Маслова Д.А., воспитатель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0"/>
            <a:ext cx="7032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детский сад № 44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7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ED2CB8-9EEE-41DD-9F35-E4421EAADEA4 (1).jpeg"/>
          <p:cNvPicPr/>
          <p:nvPr/>
        </p:nvPicPr>
        <p:blipFill>
          <a:blip r:embed="rId2" cstate="print"/>
          <a:srcRect r="5406"/>
          <a:stretch>
            <a:fillRect/>
          </a:stretch>
        </p:blipFill>
        <p:spPr>
          <a:xfrm rot="5400000">
            <a:off x="5044537" y="2527836"/>
            <a:ext cx="4006545" cy="3237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14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Организационный момент, проверка усвоенных знаний,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повторение правил нашего клуба.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Основная часть (игры, упражнения, задания и пр.)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Рисунок 3" descr="IMG-20230523-WA0012.jpg"/>
          <p:cNvPicPr/>
          <p:nvPr/>
        </p:nvPicPr>
        <p:blipFill>
          <a:blip r:embed="rId3"/>
          <a:srcRect l="15455" t="10258" r="2410"/>
          <a:stretch>
            <a:fillRect/>
          </a:stretch>
        </p:blipFill>
        <p:spPr>
          <a:xfrm>
            <a:off x="571472" y="2143116"/>
            <a:ext cx="4429156" cy="4035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42A5263-210D-4BE4-98C9-29EED88E5165.jpeg"/>
          <p:cNvPicPr/>
          <p:nvPr/>
        </p:nvPicPr>
        <p:blipFill>
          <a:blip r:embed="rId2" cstate="print"/>
          <a:srcRect t="40659"/>
          <a:stretch>
            <a:fillRect/>
          </a:stretch>
        </p:blipFill>
        <p:spPr>
          <a:xfrm>
            <a:off x="357158" y="214290"/>
            <a:ext cx="428628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-20230523-WA0022.jpg"/>
          <p:cNvPicPr/>
          <p:nvPr/>
        </p:nvPicPr>
        <p:blipFill>
          <a:blip r:embed="rId3"/>
          <a:srcRect b="14425"/>
          <a:stretch>
            <a:fillRect/>
          </a:stretch>
        </p:blipFill>
        <p:spPr>
          <a:xfrm>
            <a:off x="357158" y="3714752"/>
            <a:ext cx="4286280" cy="2870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57752" y="1214422"/>
            <a:ext cx="4000528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на расслабление по выбору детей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429132"/>
            <a:ext cx="3786214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карт продвижения «БонусСофт»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68" y="18864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Карта-продвижений «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БонусСофт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</a:t>
            </a:r>
            <a:endParaRPr lang="ru-RU" sz="2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750"/>
            <a:ext cx="5029200" cy="3372485"/>
          </a:xfrm>
          <a:prstGeom prst="rect">
            <a:avLst/>
          </a:prstGeom>
          <a:noFill/>
        </p:spPr>
      </p:pic>
      <p:grpSp>
        <p:nvGrpSpPr>
          <p:cNvPr id="33" name="Group 29"/>
          <p:cNvGrpSpPr>
            <a:grpSpLocks noChangeAspect="1"/>
          </p:cNvGrpSpPr>
          <p:nvPr/>
        </p:nvGrpSpPr>
        <p:grpSpPr bwMode="auto">
          <a:xfrm>
            <a:off x="3702050" y="2000523"/>
            <a:ext cx="5441950" cy="5141912"/>
            <a:chOff x="1612" y="857"/>
            <a:chExt cx="3428" cy="3239"/>
          </a:xfrm>
        </p:grpSpPr>
        <p:sp>
          <p:nvSpPr>
            <p:cNvPr id="3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612" y="895"/>
              <a:ext cx="3428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1845" y="857"/>
              <a:ext cx="268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Наклейки для заполнения карты </a:t>
              </a:r>
              <a:r>
                <a:rPr lang="ru-RU" altLang="ru-RU" sz="11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продвижений «БонусСофт»</a:t>
              </a:r>
              <a:endParaRPr lang="ru-RU" altLang="ru-RU" sz="11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424" y="895"/>
              <a:ext cx="1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500" y="89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445" y="991"/>
              <a:ext cx="5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911" y="1091"/>
              <a:ext cx="1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037" y="109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1188"/>
              <a:ext cx="407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177" y="149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2383" y="1091"/>
              <a:ext cx="1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1187"/>
              <a:ext cx="419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2655" y="1496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2854" y="1091"/>
              <a:ext cx="1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1187"/>
              <a:ext cx="419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127" y="1496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328" y="1091"/>
              <a:ext cx="1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1187"/>
              <a:ext cx="41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600" y="1503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799" y="1091"/>
              <a:ext cx="1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" y="1187"/>
              <a:ext cx="41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068" y="1503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271" y="1091"/>
              <a:ext cx="1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397" y="109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188"/>
              <a:ext cx="41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4542" y="1496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1749" y="1088"/>
              <a:ext cx="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1749" y="108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1752" y="1088"/>
              <a:ext cx="44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2197" y="109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2197" y="1088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2199" y="1088"/>
              <a:ext cx="49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2694" y="1091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2694" y="108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65"/>
            <p:cNvSpPr>
              <a:spLocks noChangeArrowheads="1"/>
            </p:cNvSpPr>
            <p:nvPr/>
          </p:nvSpPr>
          <p:spPr bwMode="auto">
            <a:xfrm>
              <a:off x="2697" y="1088"/>
              <a:ext cx="44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Rectangle 66"/>
            <p:cNvSpPr>
              <a:spLocks noChangeArrowheads="1"/>
            </p:cNvSpPr>
            <p:nvPr/>
          </p:nvSpPr>
          <p:spPr bwMode="auto">
            <a:xfrm>
              <a:off x="3141" y="1091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Rectangle 67"/>
            <p:cNvSpPr>
              <a:spLocks noChangeArrowheads="1"/>
            </p:cNvSpPr>
            <p:nvPr/>
          </p:nvSpPr>
          <p:spPr bwMode="auto">
            <a:xfrm>
              <a:off x="3141" y="108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Rectangle 68"/>
            <p:cNvSpPr>
              <a:spLocks noChangeArrowheads="1"/>
            </p:cNvSpPr>
            <p:nvPr/>
          </p:nvSpPr>
          <p:spPr bwMode="auto">
            <a:xfrm>
              <a:off x="3144" y="1088"/>
              <a:ext cx="49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69"/>
            <p:cNvSpPr>
              <a:spLocks noChangeArrowheads="1"/>
            </p:cNvSpPr>
            <p:nvPr/>
          </p:nvSpPr>
          <p:spPr bwMode="auto">
            <a:xfrm>
              <a:off x="3638" y="109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70"/>
            <p:cNvSpPr>
              <a:spLocks noChangeArrowheads="1"/>
            </p:cNvSpPr>
            <p:nvPr/>
          </p:nvSpPr>
          <p:spPr bwMode="auto">
            <a:xfrm>
              <a:off x="3638" y="1088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71"/>
            <p:cNvSpPr>
              <a:spLocks noChangeArrowheads="1"/>
            </p:cNvSpPr>
            <p:nvPr/>
          </p:nvSpPr>
          <p:spPr bwMode="auto">
            <a:xfrm>
              <a:off x="3640" y="1088"/>
              <a:ext cx="44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2"/>
            <p:cNvSpPr>
              <a:spLocks noChangeArrowheads="1"/>
            </p:cNvSpPr>
            <p:nvPr/>
          </p:nvSpPr>
          <p:spPr bwMode="auto">
            <a:xfrm>
              <a:off x="4085" y="109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73"/>
            <p:cNvSpPr>
              <a:spLocks noChangeArrowheads="1"/>
            </p:cNvSpPr>
            <p:nvPr/>
          </p:nvSpPr>
          <p:spPr bwMode="auto">
            <a:xfrm>
              <a:off x="4085" y="1088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74"/>
            <p:cNvSpPr>
              <a:spLocks noChangeArrowheads="1"/>
            </p:cNvSpPr>
            <p:nvPr/>
          </p:nvSpPr>
          <p:spPr bwMode="auto">
            <a:xfrm>
              <a:off x="4087" y="1088"/>
              <a:ext cx="49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Rectangle 75"/>
            <p:cNvSpPr>
              <a:spLocks noChangeArrowheads="1"/>
            </p:cNvSpPr>
            <p:nvPr/>
          </p:nvSpPr>
          <p:spPr bwMode="auto">
            <a:xfrm>
              <a:off x="4581" y="1088"/>
              <a:ext cx="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Rectangle 76"/>
            <p:cNvSpPr>
              <a:spLocks noChangeArrowheads="1"/>
            </p:cNvSpPr>
            <p:nvPr/>
          </p:nvSpPr>
          <p:spPr bwMode="auto">
            <a:xfrm>
              <a:off x="4581" y="108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77"/>
            <p:cNvSpPr>
              <a:spLocks noChangeArrowheads="1"/>
            </p:cNvSpPr>
            <p:nvPr/>
          </p:nvSpPr>
          <p:spPr bwMode="auto">
            <a:xfrm>
              <a:off x="1749" y="1093"/>
              <a:ext cx="3" cy="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78"/>
            <p:cNvSpPr>
              <a:spLocks noChangeArrowheads="1"/>
            </p:cNvSpPr>
            <p:nvPr/>
          </p:nvSpPr>
          <p:spPr bwMode="auto">
            <a:xfrm>
              <a:off x="2197" y="1093"/>
              <a:ext cx="2" cy="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Rectangle 79"/>
            <p:cNvSpPr>
              <a:spLocks noChangeArrowheads="1"/>
            </p:cNvSpPr>
            <p:nvPr/>
          </p:nvSpPr>
          <p:spPr bwMode="auto">
            <a:xfrm>
              <a:off x="2694" y="1093"/>
              <a:ext cx="3" cy="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Rectangle 80"/>
            <p:cNvSpPr>
              <a:spLocks noChangeArrowheads="1"/>
            </p:cNvSpPr>
            <p:nvPr/>
          </p:nvSpPr>
          <p:spPr bwMode="auto">
            <a:xfrm>
              <a:off x="3141" y="1093"/>
              <a:ext cx="3" cy="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Rectangle 81"/>
            <p:cNvSpPr>
              <a:spLocks noChangeArrowheads="1"/>
            </p:cNvSpPr>
            <p:nvPr/>
          </p:nvSpPr>
          <p:spPr bwMode="auto">
            <a:xfrm>
              <a:off x="3638" y="1093"/>
              <a:ext cx="2" cy="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82"/>
            <p:cNvSpPr>
              <a:spLocks noChangeArrowheads="1"/>
            </p:cNvSpPr>
            <p:nvPr/>
          </p:nvSpPr>
          <p:spPr bwMode="auto">
            <a:xfrm>
              <a:off x="4085" y="1093"/>
              <a:ext cx="2" cy="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83"/>
            <p:cNvSpPr>
              <a:spLocks noChangeArrowheads="1"/>
            </p:cNvSpPr>
            <p:nvPr/>
          </p:nvSpPr>
          <p:spPr bwMode="auto">
            <a:xfrm>
              <a:off x="4581" y="1093"/>
              <a:ext cx="3" cy="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Rectangle 84"/>
            <p:cNvSpPr>
              <a:spLocks noChangeArrowheads="1"/>
            </p:cNvSpPr>
            <p:nvPr/>
          </p:nvSpPr>
          <p:spPr bwMode="auto">
            <a:xfrm>
              <a:off x="1911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4" name="Rectangle 85"/>
            <p:cNvSpPr>
              <a:spLocks noChangeArrowheads="1"/>
            </p:cNvSpPr>
            <p:nvPr/>
          </p:nvSpPr>
          <p:spPr bwMode="auto">
            <a:xfrm>
              <a:off x="1995" y="1601"/>
              <a:ext cx="8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5" name="Rectangle 86"/>
            <p:cNvSpPr>
              <a:spLocks noChangeArrowheads="1"/>
            </p:cNvSpPr>
            <p:nvPr/>
          </p:nvSpPr>
          <p:spPr bwMode="auto">
            <a:xfrm>
              <a:off x="2037" y="160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11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1781"/>
              <a:ext cx="407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6" name="Rectangle 88"/>
            <p:cNvSpPr>
              <a:spLocks noChangeArrowheads="1"/>
            </p:cNvSpPr>
            <p:nvPr/>
          </p:nvSpPr>
          <p:spPr bwMode="auto">
            <a:xfrm>
              <a:off x="2177" y="2113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7" name="Rectangle 89"/>
            <p:cNvSpPr>
              <a:spLocks noChangeArrowheads="1"/>
            </p:cNvSpPr>
            <p:nvPr/>
          </p:nvSpPr>
          <p:spPr bwMode="auto">
            <a:xfrm>
              <a:off x="2383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8" name="Rectangle 90"/>
            <p:cNvSpPr>
              <a:spLocks noChangeArrowheads="1"/>
            </p:cNvSpPr>
            <p:nvPr/>
          </p:nvSpPr>
          <p:spPr bwMode="auto">
            <a:xfrm>
              <a:off x="2467" y="1601"/>
              <a:ext cx="8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9" name="Rectangle 91"/>
            <p:cNvSpPr>
              <a:spLocks noChangeArrowheads="1"/>
            </p:cNvSpPr>
            <p:nvPr/>
          </p:nvSpPr>
          <p:spPr bwMode="auto">
            <a:xfrm>
              <a:off x="2509" y="160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" y="1781"/>
              <a:ext cx="406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0" name="Rectangle 93"/>
            <p:cNvSpPr>
              <a:spLocks noChangeArrowheads="1"/>
            </p:cNvSpPr>
            <p:nvPr/>
          </p:nvSpPr>
          <p:spPr bwMode="auto">
            <a:xfrm>
              <a:off x="2649" y="2107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1" name="Rectangle 94"/>
            <p:cNvSpPr>
              <a:spLocks noChangeArrowheads="1"/>
            </p:cNvSpPr>
            <p:nvPr/>
          </p:nvSpPr>
          <p:spPr bwMode="auto">
            <a:xfrm>
              <a:off x="2854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2" name="Rectangle 95"/>
            <p:cNvSpPr>
              <a:spLocks noChangeArrowheads="1"/>
            </p:cNvSpPr>
            <p:nvPr/>
          </p:nvSpPr>
          <p:spPr bwMode="auto">
            <a:xfrm>
              <a:off x="2938" y="1601"/>
              <a:ext cx="8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20" name="Picture 9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1778"/>
              <a:ext cx="406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3" name="Rectangle 97"/>
            <p:cNvSpPr>
              <a:spLocks noChangeArrowheads="1"/>
            </p:cNvSpPr>
            <p:nvPr/>
          </p:nvSpPr>
          <p:spPr bwMode="auto">
            <a:xfrm>
              <a:off x="3120" y="2043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4" name="Rectangle 98"/>
            <p:cNvSpPr>
              <a:spLocks noChangeArrowheads="1"/>
            </p:cNvSpPr>
            <p:nvPr/>
          </p:nvSpPr>
          <p:spPr bwMode="auto">
            <a:xfrm>
              <a:off x="3307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5" name="Rectangle 99"/>
            <p:cNvSpPr>
              <a:spLocks noChangeArrowheads="1"/>
            </p:cNvSpPr>
            <p:nvPr/>
          </p:nvSpPr>
          <p:spPr bwMode="auto">
            <a:xfrm>
              <a:off x="3391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6" name="Rectangle 100"/>
            <p:cNvSpPr>
              <a:spLocks noChangeArrowheads="1"/>
            </p:cNvSpPr>
            <p:nvPr/>
          </p:nvSpPr>
          <p:spPr bwMode="auto">
            <a:xfrm>
              <a:off x="3475" y="160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25" name="Picture 10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1779"/>
              <a:ext cx="41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7" name="Rectangle 102"/>
            <p:cNvSpPr>
              <a:spLocks noChangeArrowheads="1"/>
            </p:cNvSpPr>
            <p:nvPr/>
          </p:nvSpPr>
          <p:spPr bwMode="auto">
            <a:xfrm>
              <a:off x="3600" y="2113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8" name="Rectangle 103"/>
            <p:cNvSpPr>
              <a:spLocks noChangeArrowheads="1"/>
            </p:cNvSpPr>
            <p:nvPr/>
          </p:nvSpPr>
          <p:spPr bwMode="auto">
            <a:xfrm>
              <a:off x="3778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9" name="Rectangle 104"/>
            <p:cNvSpPr>
              <a:spLocks noChangeArrowheads="1"/>
            </p:cNvSpPr>
            <p:nvPr/>
          </p:nvSpPr>
          <p:spPr bwMode="auto">
            <a:xfrm>
              <a:off x="3862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0" name="Rectangle 105"/>
            <p:cNvSpPr>
              <a:spLocks noChangeArrowheads="1"/>
            </p:cNvSpPr>
            <p:nvPr/>
          </p:nvSpPr>
          <p:spPr bwMode="auto">
            <a:xfrm>
              <a:off x="3946" y="160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30" name="Picture 10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" y="1781"/>
              <a:ext cx="4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1" name="Rectangle 107"/>
            <p:cNvSpPr>
              <a:spLocks noChangeArrowheads="1"/>
            </p:cNvSpPr>
            <p:nvPr/>
          </p:nvSpPr>
          <p:spPr bwMode="auto">
            <a:xfrm>
              <a:off x="4068" y="2114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2" name="Rectangle 108"/>
            <p:cNvSpPr>
              <a:spLocks noChangeArrowheads="1"/>
            </p:cNvSpPr>
            <p:nvPr/>
          </p:nvSpPr>
          <p:spPr bwMode="auto">
            <a:xfrm>
              <a:off x="4250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4" name="Rectangle 109"/>
            <p:cNvSpPr>
              <a:spLocks noChangeArrowheads="1"/>
            </p:cNvSpPr>
            <p:nvPr/>
          </p:nvSpPr>
          <p:spPr bwMode="auto">
            <a:xfrm>
              <a:off x="4334" y="1601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5" name="Rectangle 110"/>
            <p:cNvSpPr>
              <a:spLocks noChangeArrowheads="1"/>
            </p:cNvSpPr>
            <p:nvPr/>
          </p:nvSpPr>
          <p:spPr bwMode="auto">
            <a:xfrm>
              <a:off x="4418" y="160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35" name="Picture 11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" y="1781"/>
              <a:ext cx="419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7" name="Rectangle 112"/>
            <p:cNvSpPr>
              <a:spLocks noChangeArrowheads="1"/>
            </p:cNvSpPr>
            <p:nvPr/>
          </p:nvSpPr>
          <p:spPr bwMode="auto">
            <a:xfrm>
              <a:off x="4544" y="2107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8" name="Rectangle 113"/>
            <p:cNvSpPr>
              <a:spLocks noChangeArrowheads="1"/>
            </p:cNvSpPr>
            <p:nvPr/>
          </p:nvSpPr>
          <p:spPr bwMode="auto">
            <a:xfrm>
              <a:off x="1749" y="1596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Rectangle 114"/>
            <p:cNvSpPr>
              <a:spLocks noChangeArrowheads="1"/>
            </p:cNvSpPr>
            <p:nvPr/>
          </p:nvSpPr>
          <p:spPr bwMode="auto">
            <a:xfrm>
              <a:off x="1752" y="1596"/>
              <a:ext cx="44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Rectangle 115"/>
            <p:cNvSpPr>
              <a:spLocks noChangeArrowheads="1"/>
            </p:cNvSpPr>
            <p:nvPr/>
          </p:nvSpPr>
          <p:spPr bwMode="auto">
            <a:xfrm>
              <a:off x="2197" y="1596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Rectangle 116"/>
            <p:cNvSpPr>
              <a:spLocks noChangeArrowheads="1"/>
            </p:cNvSpPr>
            <p:nvPr/>
          </p:nvSpPr>
          <p:spPr bwMode="auto">
            <a:xfrm>
              <a:off x="2199" y="1596"/>
              <a:ext cx="49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Rectangle 117"/>
            <p:cNvSpPr>
              <a:spLocks noChangeArrowheads="1"/>
            </p:cNvSpPr>
            <p:nvPr/>
          </p:nvSpPr>
          <p:spPr bwMode="auto">
            <a:xfrm>
              <a:off x="2694" y="1596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Rectangle 118"/>
            <p:cNvSpPr>
              <a:spLocks noChangeArrowheads="1"/>
            </p:cNvSpPr>
            <p:nvPr/>
          </p:nvSpPr>
          <p:spPr bwMode="auto">
            <a:xfrm>
              <a:off x="2697" y="1596"/>
              <a:ext cx="44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Rectangle 119"/>
            <p:cNvSpPr>
              <a:spLocks noChangeArrowheads="1"/>
            </p:cNvSpPr>
            <p:nvPr/>
          </p:nvSpPr>
          <p:spPr bwMode="auto">
            <a:xfrm>
              <a:off x="3141" y="1596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Rectangle 120"/>
            <p:cNvSpPr>
              <a:spLocks noChangeArrowheads="1"/>
            </p:cNvSpPr>
            <p:nvPr/>
          </p:nvSpPr>
          <p:spPr bwMode="auto">
            <a:xfrm>
              <a:off x="3144" y="1596"/>
              <a:ext cx="49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Rectangle 121"/>
            <p:cNvSpPr>
              <a:spLocks noChangeArrowheads="1"/>
            </p:cNvSpPr>
            <p:nvPr/>
          </p:nvSpPr>
          <p:spPr bwMode="auto">
            <a:xfrm>
              <a:off x="3638" y="1596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Rectangle 122"/>
            <p:cNvSpPr>
              <a:spLocks noChangeArrowheads="1"/>
            </p:cNvSpPr>
            <p:nvPr/>
          </p:nvSpPr>
          <p:spPr bwMode="auto">
            <a:xfrm>
              <a:off x="3640" y="1596"/>
              <a:ext cx="44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Rectangle 123"/>
            <p:cNvSpPr>
              <a:spLocks noChangeArrowheads="1"/>
            </p:cNvSpPr>
            <p:nvPr/>
          </p:nvSpPr>
          <p:spPr bwMode="auto">
            <a:xfrm>
              <a:off x="4085" y="1596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3" name="Rectangle 124"/>
            <p:cNvSpPr>
              <a:spLocks noChangeArrowheads="1"/>
            </p:cNvSpPr>
            <p:nvPr/>
          </p:nvSpPr>
          <p:spPr bwMode="auto">
            <a:xfrm>
              <a:off x="4087" y="1596"/>
              <a:ext cx="49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4" name="Rectangle 125"/>
            <p:cNvSpPr>
              <a:spLocks noChangeArrowheads="1"/>
            </p:cNvSpPr>
            <p:nvPr/>
          </p:nvSpPr>
          <p:spPr bwMode="auto">
            <a:xfrm>
              <a:off x="4581" y="1596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Rectangle 126"/>
            <p:cNvSpPr>
              <a:spLocks noChangeArrowheads="1"/>
            </p:cNvSpPr>
            <p:nvPr/>
          </p:nvSpPr>
          <p:spPr bwMode="auto">
            <a:xfrm>
              <a:off x="1749" y="1600"/>
              <a:ext cx="3" cy="6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Rectangle 127"/>
            <p:cNvSpPr>
              <a:spLocks noChangeArrowheads="1"/>
            </p:cNvSpPr>
            <p:nvPr/>
          </p:nvSpPr>
          <p:spPr bwMode="auto">
            <a:xfrm>
              <a:off x="2197" y="1600"/>
              <a:ext cx="2" cy="6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Rectangle 128"/>
            <p:cNvSpPr>
              <a:spLocks noChangeArrowheads="1"/>
            </p:cNvSpPr>
            <p:nvPr/>
          </p:nvSpPr>
          <p:spPr bwMode="auto">
            <a:xfrm>
              <a:off x="2694" y="1600"/>
              <a:ext cx="3" cy="6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Rectangle 129"/>
            <p:cNvSpPr>
              <a:spLocks noChangeArrowheads="1"/>
            </p:cNvSpPr>
            <p:nvPr/>
          </p:nvSpPr>
          <p:spPr bwMode="auto">
            <a:xfrm>
              <a:off x="3141" y="1600"/>
              <a:ext cx="3" cy="6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>
              <a:off x="3638" y="1600"/>
              <a:ext cx="2" cy="6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Rectangle 131"/>
            <p:cNvSpPr>
              <a:spLocks noChangeArrowheads="1"/>
            </p:cNvSpPr>
            <p:nvPr/>
          </p:nvSpPr>
          <p:spPr bwMode="auto">
            <a:xfrm>
              <a:off x="4085" y="1600"/>
              <a:ext cx="2" cy="6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Rectangle 132"/>
            <p:cNvSpPr>
              <a:spLocks noChangeArrowheads="1"/>
            </p:cNvSpPr>
            <p:nvPr/>
          </p:nvSpPr>
          <p:spPr bwMode="auto">
            <a:xfrm>
              <a:off x="4581" y="1600"/>
              <a:ext cx="3" cy="6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Rectangle 133"/>
            <p:cNvSpPr>
              <a:spLocks noChangeArrowheads="1"/>
            </p:cNvSpPr>
            <p:nvPr/>
          </p:nvSpPr>
          <p:spPr bwMode="auto">
            <a:xfrm>
              <a:off x="1890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3" name="Rectangle 134"/>
            <p:cNvSpPr>
              <a:spLocks noChangeArrowheads="1"/>
            </p:cNvSpPr>
            <p:nvPr/>
          </p:nvSpPr>
          <p:spPr bwMode="auto">
            <a:xfrm>
              <a:off x="1974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4" name="Rectangle 135"/>
            <p:cNvSpPr>
              <a:spLocks noChangeArrowheads="1"/>
            </p:cNvSpPr>
            <p:nvPr/>
          </p:nvSpPr>
          <p:spPr bwMode="auto">
            <a:xfrm>
              <a:off x="2058" y="227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60" name="Picture 13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2455"/>
              <a:ext cx="413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" name="Rectangle 137"/>
            <p:cNvSpPr>
              <a:spLocks noChangeArrowheads="1"/>
            </p:cNvSpPr>
            <p:nvPr/>
          </p:nvSpPr>
          <p:spPr bwMode="auto">
            <a:xfrm>
              <a:off x="2181" y="2769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6" name="Rectangle 138"/>
            <p:cNvSpPr>
              <a:spLocks noChangeArrowheads="1"/>
            </p:cNvSpPr>
            <p:nvPr/>
          </p:nvSpPr>
          <p:spPr bwMode="auto">
            <a:xfrm>
              <a:off x="2362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7" name="Rectangle 139"/>
            <p:cNvSpPr>
              <a:spLocks noChangeArrowheads="1"/>
            </p:cNvSpPr>
            <p:nvPr/>
          </p:nvSpPr>
          <p:spPr bwMode="auto">
            <a:xfrm>
              <a:off x="2446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8" name="Rectangle 140"/>
            <p:cNvSpPr>
              <a:spLocks noChangeArrowheads="1"/>
            </p:cNvSpPr>
            <p:nvPr/>
          </p:nvSpPr>
          <p:spPr bwMode="auto">
            <a:xfrm>
              <a:off x="2530" y="227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65" name="Picture 14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2456"/>
              <a:ext cx="41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9" name="Rectangle 142"/>
            <p:cNvSpPr>
              <a:spLocks noChangeArrowheads="1"/>
            </p:cNvSpPr>
            <p:nvPr/>
          </p:nvSpPr>
          <p:spPr bwMode="auto">
            <a:xfrm>
              <a:off x="2655" y="2770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0" name="Rectangle 143"/>
            <p:cNvSpPr>
              <a:spLocks noChangeArrowheads="1"/>
            </p:cNvSpPr>
            <p:nvPr/>
          </p:nvSpPr>
          <p:spPr bwMode="auto">
            <a:xfrm>
              <a:off x="2833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1" name="Rectangle 144"/>
            <p:cNvSpPr>
              <a:spLocks noChangeArrowheads="1"/>
            </p:cNvSpPr>
            <p:nvPr/>
          </p:nvSpPr>
          <p:spPr bwMode="auto">
            <a:xfrm>
              <a:off x="2917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69" name="Picture 14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" y="2447"/>
              <a:ext cx="41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2" name="Rectangle 146"/>
            <p:cNvSpPr>
              <a:spLocks noChangeArrowheads="1"/>
            </p:cNvSpPr>
            <p:nvPr/>
          </p:nvSpPr>
          <p:spPr bwMode="auto">
            <a:xfrm>
              <a:off x="3124" y="2706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3" name="Rectangle 147"/>
            <p:cNvSpPr>
              <a:spLocks noChangeArrowheads="1"/>
            </p:cNvSpPr>
            <p:nvPr/>
          </p:nvSpPr>
          <p:spPr bwMode="auto">
            <a:xfrm>
              <a:off x="3307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4" name="Rectangle 148"/>
            <p:cNvSpPr>
              <a:spLocks noChangeArrowheads="1"/>
            </p:cNvSpPr>
            <p:nvPr/>
          </p:nvSpPr>
          <p:spPr bwMode="auto">
            <a:xfrm>
              <a:off x="3391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5" name="Rectangle 149"/>
            <p:cNvSpPr>
              <a:spLocks noChangeArrowheads="1"/>
            </p:cNvSpPr>
            <p:nvPr/>
          </p:nvSpPr>
          <p:spPr bwMode="auto">
            <a:xfrm>
              <a:off x="3475" y="227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74" name="Picture 15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455"/>
              <a:ext cx="42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" name="Rectangle 151"/>
            <p:cNvSpPr>
              <a:spLocks noChangeArrowheads="1"/>
            </p:cNvSpPr>
            <p:nvPr/>
          </p:nvSpPr>
          <p:spPr bwMode="auto">
            <a:xfrm>
              <a:off x="3601" y="2776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7" name="Rectangle 152"/>
            <p:cNvSpPr>
              <a:spLocks noChangeArrowheads="1"/>
            </p:cNvSpPr>
            <p:nvPr/>
          </p:nvSpPr>
          <p:spPr bwMode="auto">
            <a:xfrm>
              <a:off x="3778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8" name="Rectangle 153"/>
            <p:cNvSpPr>
              <a:spLocks noChangeArrowheads="1"/>
            </p:cNvSpPr>
            <p:nvPr/>
          </p:nvSpPr>
          <p:spPr bwMode="auto">
            <a:xfrm>
              <a:off x="3862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17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9" name="Rectangle 154"/>
            <p:cNvSpPr>
              <a:spLocks noChangeArrowheads="1"/>
            </p:cNvSpPr>
            <p:nvPr/>
          </p:nvSpPr>
          <p:spPr bwMode="auto">
            <a:xfrm>
              <a:off x="3946" y="227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79" name="Picture 15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2456"/>
              <a:ext cx="40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0" name="Rectangle 156"/>
            <p:cNvSpPr>
              <a:spLocks noChangeArrowheads="1"/>
            </p:cNvSpPr>
            <p:nvPr/>
          </p:nvSpPr>
          <p:spPr bwMode="auto">
            <a:xfrm>
              <a:off x="4062" y="2769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2" name="Rectangle 157"/>
            <p:cNvSpPr>
              <a:spLocks noChangeArrowheads="1"/>
            </p:cNvSpPr>
            <p:nvPr/>
          </p:nvSpPr>
          <p:spPr bwMode="auto">
            <a:xfrm>
              <a:off x="4250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3" name="Rectangle 158"/>
            <p:cNvSpPr>
              <a:spLocks noChangeArrowheads="1"/>
            </p:cNvSpPr>
            <p:nvPr/>
          </p:nvSpPr>
          <p:spPr bwMode="auto">
            <a:xfrm>
              <a:off x="4334" y="2277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18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4" name="Rectangle 159"/>
            <p:cNvSpPr>
              <a:spLocks noChangeArrowheads="1"/>
            </p:cNvSpPr>
            <p:nvPr/>
          </p:nvSpPr>
          <p:spPr bwMode="auto">
            <a:xfrm>
              <a:off x="4418" y="227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184" name="Picture 16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" y="2455"/>
              <a:ext cx="43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5" name="Rectangle 161"/>
            <p:cNvSpPr>
              <a:spLocks noChangeArrowheads="1"/>
            </p:cNvSpPr>
            <p:nvPr/>
          </p:nvSpPr>
          <p:spPr bwMode="auto">
            <a:xfrm>
              <a:off x="4554" y="2776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7" name="Rectangle 162"/>
            <p:cNvSpPr>
              <a:spLocks noChangeArrowheads="1"/>
            </p:cNvSpPr>
            <p:nvPr/>
          </p:nvSpPr>
          <p:spPr bwMode="auto">
            <a:xfrm>
              <a:off x="1749" y="227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8" name="Rectangle 163"/>
            <p:cNvSpPr>
              <a:spLocks noChangeArrowheads="1"/>
            </p:cNvSpPr>
            <p:nvPr/>
          </p:nvSpPr>
          <p:spPr bwMode="auto">
            <a:xfrm>
              <a:off x="1752" y="2273"/>
              <a:ext cx="445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Rectangle 164"/>
            <p:cNvSpPr>
              <a:spLocks noChangeArrowheads="1"/>
            </p:cNvSpPr>
            <p:nvPr/>
          </p:nvSpPr>
          <p:spPr bwMode="auto">
            <a:xfrm>
              <a:off x="2197" y="2273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Rectangle 165"/>
            <p:cNvSpPr>
              <a:spLocks noChangeArrowheads="1"/>
            </p:cNvSpPr>
            <p:nvPr/>
          </p:nvSpPr>
          <p:spPr bwMode="auto">
            <a:xfrm>
              <a:off x="2199" y="2273"/>
              <a:ext cx="495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Rectangle 166"/>
            <p:cNvSpPr>
              <a:spLocks noChangeArrowheads="1"/>
            </p:cNvSpPr>
            <p:nvPr/>
          </p:nvSpPr>
          <p:spPr bwMode="auto">
            <a:xfrm>
              <a:off x="2694" y="227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Rectangle 167"/>
            <p:cNvSpPr>
              <a:spLocks noChangeArrowheads="1"/>
            </p:cNvSpPr>
            <p:nvPr/>
          </p:nvSpPr>
          <p:spPr bwMode="auto">
            <a:xfrm>
              <a:off x="2697" y="2273"/>
              <a:ext cx="444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Rectangle 168"/>
            <p:cNvSpPr>
              <a:spLocks noChangeArrowheads="1"/>
            </p:cNvSpPr>
            <p:nvPr/>
          </p:nvSpPr>
          <p:spPr bwMode="auto">
            <a:xfrm>
              <a:off x="3141" y="227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69"/>
            <p:cNvSpPr>
              <a:spLocks noChangeArrowheads="1"/>
            </p:cNvSpPr>
            <p:nvPr/>
          </p:nvSpPr>
          <p:spPr bwMode="auto">
            <a:xfrm>
              <a:off x="3144" y="2273"/>
              <a:ext cx="494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Rectangle 170"/>
            <p:cNvSpPr>
              <a:spLocks noChangeArrowheads="1"/>
            </p:cNvSpPr>
            <p:nvPr/>
          </p:nvSpPr>
          <p:spPr bwMode="auto">
            <a:xfrm>
              <a:off x="3638" y="2273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Rectangle 171"/>
            <p:cNvSpPr>
              <a:spLocks noChangeArrowheads="1"/>
            </p:cNvSpPr>
            <p:nvPr/>
          </p:nvSpPr>
          <p:spPr bwMode="auto">
            <a:xfrm>
              <a:off x="3640" y="2273"/>
              <a:ext cx="445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Rectangle 172"/>
            <p:cNvSpPr>
              <a:spLocks noChangeArrowheads="1"/>
            </p:cNvSpPr>
            <p:nvPr/>
          </p:nvSpPr>
          <p:spPr bwMode="auto">
            <a:xfrm>
              <a:off x="4085" y="2273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73"/>
            <p:cNvSpPr>
              <a:spLocks noChangeArrowheads="1"/>
            </p:cNvSpPr>
            <p:nvPr/>
          </p:nvSpPr>
          <p:spPr bwMode="auto">
            <a:xfrm>
              <a:off x="4087" y="2273"/>
              <a:ext cx="494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Rectangle 174"/>
            <p:cNvSpPr>
              <a:spLocks noChangeArrowheads="1"/>
            </p:cNvSpPr>
            <p:nvPr/>
          </p:nvSpPr>
          <p:spPr bwMode="auto">
            <a:xfrm>
              <a:off x="4581" y="227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Rectangle 175"/>
            <p:cNvSpPr>
              <a:spLocks noChangeArrowheads="1"/>
            </p:cNvSpPr>
            <p:nvPr/>
          </p:nvSpPr>
          <p:spPr bwMode="auto">
            <a:xfrm>
              <a:off x="1749" y="2277"/>
              <a:ext cx="3" cy="6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Rectangle 176"/>
            <p:cNvSpPr>
              <a:spLocks noChangeArrowheads="1"/>
            </p:cNvSpPr>
            <p:nvPr/>
          </p:nvSpPr>
          <p:spPr bwMode="auto">
            <a:xfrm>
              <a:off x="2197" y="2277"/>
              <a:ext cx="2" cy="6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Rectangle 177"/>
            <p:cNvSpPr>
              <a:spLocks noChangeArrowheads="1"/>
            </p:cNvSpPr>
            <p:nvPr/>
          </p:nvSpPr>
          <p:spPr bwMode="auto">
            <a:xfrm>
              <a:off x="2694" y="2277"/>
              <a:ext cx="3" cy="6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Rectangle 178"/>
            <p:cNvSpPr>
              <a:spLocks noChangeArrowheads="1"/>
            </p:cNvSpPr>
            <p:nvPr/>
          </p:nvSpPr>
          <p:spPr bwMode="auto">
            <a:xfrm>
              <a:off x="3141" y="2277"/>
              <a:ext cx="3" cy="6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Rectangle 179"/>
            <p:cNvSpPr>
              <a:spLocks noChangeArrowheads="1"/>
            </p:cNvSpPr>
            <p:nvPr/>
          </p:nvSpPr>
          <p:spPr bwMode="auto">
            <a:xfrm>
              <a:off x="3638" y="2277"/>
              <a:ext cx="2" cy="6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Rectangle 180"/>
            <p:cNvSpPr>
              <a:spLocks noChangeArrowheads="1"/>
            </p:cNvSpPr>
            <p:nvPr/>
          </p:nvSpPr>
          <p:spPr bwMode="auto">
            <a:xfrm>
              <a:off x="4085" y="2277"/>
              <a:ext cx="2" cy="6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Rectangle 181"/>
            <p:cNvSpPr>
              <a:spLocks noChangeArrowheads="1"/>
            </p:cNvSpPr>
            <p:nvPr/>
          </p:nvSpPr>
          <p:spPr bwMode="auto">
            <a:xfrm>
              <a:off x="4581" y="2277"/>
              <a:ext cx="3" cy="6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Rectangle 182"/>
            <p:cNvSpPr>
              <a:spLocks noChangeArrowheads="1"/>
            </p:cNvSpPr>
            <p:nvPr/>
          </p:nvSpPr>
          <p:spPr bwMode="auto">
            <a:xfrm>
              <a:off x="1890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2" name="Rectangle 183"/>
            <p:cNvSpPr>
              <a:spLocks noChangeArrowheads="1"/>
            </p:cNvSpPr>
            <p:nvPr/>
          </p:nvSpPr>
          <p:spPr bwMode="auto">
            <a:xfrm>
              <a:off x="1974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19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3" name="Rectangle 184"/>
            <p:cNvSpPr>
              <a:spLocks noChangeArrowheads="1"/>
            </p:cNvSpPr>
            <p:nvPr/>
          </p:nvSpPr>
          <p:spPr bwMode="auto">
            <a:xfrm>
              <a:off x="2058" y="2940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09" name="Picture 185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" y="3118"/>
              <a:ext cx="43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4" name="Rectangle 186"/>
            <p:cNvSpPr>
              <a:spLocks noChangeArrowheads="1"/>
            </p:cNvSpPr>
            <p:nvPr/>
          </p:nvSpPr>
          <p:spPr bwMode="auto">
            <a:xfrm>
              <a:off x="2191" y="3458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5" name="Rectangle 187"/>
            <p:cNvSpPr>
              <a:spLocks noChangeArrowheads="1"/>
            </p:cNvSpPr>
            <p:nvPr/>
          </p:nvSpPr>
          <p:spPr bwMode="auto">
            <a:xfrm>
              <a:off x="2362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6" name="Rectangle 188"/>
            <p:cNvSpPr>
              <a:spLocks noChangeArrowheads="1"/>
            </p:cNvSpPr>
            <p:nvPr/>
          </p:nvSpPr>
          <p:spPr bwMode="auto">
            <a:xfrm>
              <a:off x="2446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13" name="Picture 18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3105"/>
              <a:ext cx="41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" name="Rectangle 190"/>
            <p:cNvSpPr>
              <a:spLocks noChangeArrowheads="1"/>
            </p:cNvSpPr>
            <p:nvPr/>
          </p:nvSpPr>
          <p:spPr bwMode="auto">
            <a:xfrm>
              <a:off x="2652" y="3389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8" name="Rectangle 191"/>
            <p:cNvSpPr>
              <a:spLocks noChangeArrowheads="1"/>
            </p:cNvSpPr>
            <p:nvPr/>
          </p:nvSpPr>
          <p:spPr bwMode="auto">
            <a:xfrm>
              <a:off x="2833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9" name="Rectangle 192"/>
            <p:cNvSpPr>
              <a:spLocks noChangeArrowheads="1"/>
            </p:cNvSpPr>
            <p:nvPr/>
          </p:nvSpPr>
          <p:spPr bwMode="auto">
            <a:xfrm>
              <a:off x="2917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0" name="Rectangle 193"/>
            <p:cNvSpPr>
              <a:spLocks noChangeArrowheads="1"/>
            </p:cNvSpPr>
            <p:nvPr/>
          </p:nvSpPr>
          <p:spPr bwMode="auto">
            <a:xfrm>
              <a:off x="3001" y="2940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18" name="Picture 19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3119"/>
              <a:ext cx="419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1" name="Rectangle 195"/>
            <p:cNvSpPr>
              <a:spLocks noChangeArrowheads="1"/>
            </p:cNvSpPr>
            <p:nvPr/>
          </p:nvSpPr>
          <p:spPr bwMode="auto">
            <a:xfrm>
              <a:off x="3127" y="3460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2" name="Rectangle 196"/>
            <p:cNvSpPr>
              <a:spLocks noChangeArrowheads="1"/>
            </p:cNvSpPr>
            <p:nvPr/>
          </p:nvSpPr>
          <p:spPr bwMode="auto">
            <a:xfrm>
              <a:off x="3307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3" name="Rectangle 197"/>
            <p:cNvSpPr>
              <a:spLocks noChangeArrowheads="1"/>
            </p:cNvSpPr>
            <p:nvPr/>
          </p:nvSpPr>
          <p:spPr bwMode="auto">
            <a:xfrm>
              <a:off x="3391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22" name="Picture 198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3109"/>
              <a:ext cx="41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4" name="Rectangle 199"/>
            <p:cNvSpPr>
              <a:spLocks noChangeArrowheads="1"/>
            </p:cNvSpPr>
            <p:nvPr/>
          </p:nvSpPr>
          <p:spPr bwMode="auto">
            <a:xfrm>
              <a:off x="3600" y="3388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5" name="Rectangle 200"/>
            <p:cNvSpPr>
              <a:spLocks noChangeArrowheads="1"/>
            </p:cNvSpPr>
            <p:nvPr/>
          </p:nvSpPr>
          <p:spPr bwMode="auto">
            <a:xfrm>
              <a:off x="3778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6" name="Rectangle 201"/>
            <p:cNvSpPr>
              <a:spLocks noChangeArrowheads="1"/>
            </p:cNvSpPr>
            <p:nvPr/>
          </p:nvSpPr>
          <p:spPr bwMode="auto">
            <a:xfrm>
              <a:off x="3862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7" name="Rectangle 202"/>
            <p:cNvSpPr>
              <a:spLocks noChangeArrowheads="1"/>
            </p:cNvSpPr>
            <p:nvPr/>
          </p:nvSpPr>
          <p:spPr bwMode="auto">
            <a:xfrm>
              <a:off x="3946" y="2940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27" name="Picture 20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3118"/>
              <a:ext cx="406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8" name="Rectangle 204"/>
            <p:cNvSpPr>
              <a:spLocks noChangeArrowheads="1"/>
            </p:cNvSpPr>
            <p:nvPr/>
          </p:nvSpPr>
          <p:spPr bwMode="auto">
            <a:xfrm>
              <a:off x="4065" y="3464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9" name="Rectangle 205"/>
            <p:cNvSpPr>
              <a:spLocks noChangeArrowheads="1"/>
            </p:cNvSpPr>
            <p:nvPr/>
          </p:nvSpPr>
          <p:spPr bwMode="auto">
            <a:xfrm>
              <a:off x="4250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№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1" name="Rectangle 206"/>
            <p:cNvSpPr>
              <a:spLocks noChangeArrowheads="1"/>
            </p:cNvSpPr>
            <p:nvPr/>
          </p:nvSpPr>
          <p:spPr bwMode="auto">
            <a:xfrm>
              <a:off x="4334" y="2940"/>
              <a:ext cx="1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2" name="Rectangle 207"/>
            <p:cNvSpPr>
              <a:spLocks noChangeArrowheads="1"/>
            </p:cNvSpPr>
            <p:nvPr/>
          </p:nvSpPr>
          <p:spPr bwMode="auto">
            <a:xfrm>
              <a:off x="4418" y="2940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32" name="Picture 208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" y="3119"/>
              <a:ext cx="4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3" name="Rectangle 209"/>
            <p:cNvSpPr>
              <a:spLocks noChangeArrowheads="1"/>
            </p:cNvSpPr>
            <p:nvPr/>
          </p:nvSpPr>
          <p:spPr bwMode="auto">
            <a:xfrm>
              <a:off x="4554" y="3478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4" name="Rectangle 210"/>
            <p:cNvSpPr>
              <a:spLocks noChangeArrowheads="1"/>
            </p:cNvSpPr>
            <p:nvPr/>
          </p:nvSpPr>
          <p:spPr bwMode="auto">
            <a:xfrm>
              <a:off x="1749" y="2934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Rectangle 211"/>
            <p:cNvSpPr>
              <a:spLocks noChangeArrowheads="1"/>
            </p:cNvSpPr>
            <p:nvPr/>
          </p:nvSpPr>
          <p:spPr bwMode="auto">
            <a:xfrm>
              <a:off x="1752" y="2934"/>
              <a:ext cx="44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Rectangle 212"/>
            <p:cNvSpPr>
              <a:spLocks noChangeArrowheads="1"/>
            </p:cNvSpPr>
            <p:nvPr/>
          </p:nvSpPr>
          <p:spPr bwMode="auto">
            <a:xfrm>
              <a:off x="2197" y="2934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Rectangle 213"/>
            <p:cNvSpPr>
              <a:spLocks noChangeArrowheads="1"/>
            </p:cNvSpPr>
            <p:nvPr/>
          </p:nvSpPr>
          <p:spPr bwMode="auto">
            <a:xfrm>
              <a:off x="2199" y="2934"/>
              <a:ext cx="49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Rectangle 214"/>
            <p:cNvSpPr>
              <a:spLocks noChangeArrowheads="1"/>
            </p:cNvSpPr>
            <p:nvPr/>
          </p:nvSpPr>
          <p:spPr bwMode="auto">
            <a:xfrm>
              <a:off x="2694" y="2934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" name="Rectangle 215"/>
            <p:cNvSpPr>
              <a:spLocks noChangeArrowheads="1"/>
            </p:cNvSpPr>
            <p:nvPr/>
          </p:nvSpPr>
          <p:spPr bwMode="auto">
            <a:xfrm>
              <a:off x="2697" y="2934"/>
              <a:ext cx="44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" name="Rectangle 216"/>
            <p:cNvSpPr>
              <a:spLocks noChangeArrowheads="1"/>
            </p:cNvSpPr>
            <p:nvPr/>
          </p:nvSpPr>
          <p:spPr bwMode="auto">
            <a:xfrm>
              <a:off x="3141" y="2934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3" name="Rectangle 217"/>
            <p:cNvSpPr>
              <a:spLocks noChangeArrowheads="1"/>
            </p:cNvSpPr>
            <p:nvPr/>
          </p:nvSpPr>
          <p:spPr bwMode="auto">
            <a:xfrm>
              <a:off x="3144" y="2934"/>
              <a:ext cx="49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5" name="Rectangle 218"/>
            <p:cNvSpPr>
              <a:spLocks noChangeArrowheads="1"/>
            </p:cNvSpPr>
            <p:nvPr/>
          </p:nvSpPr>
          <p:spPr bwMode="auto">
            <a:xfrm>
              <a:off x="3638" y="2934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6" name="Rectangle 219"/>
            <p:cNvSpPr>
              <a:spLocks noChangeArrowheads="1"/>
            </p:cNvSpPr>
            <p:nvPr/>
          </p:nvSpPr>
          <p:spPr bwMode="auto">
            <a:xfrm>
              <a:off x="3640" y="2934"/>
              <a:ext cx="44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7" name="Rectangle 220"/>
            <p:cNvSpPr>
              <a:spLocks noChangeArrowheads="1"/>
            </p:cNvSpPr>
            <p:nvPr/>
          </p:nvSpPr>
          <p:spPr bwMode="auto">
            <a:xfrm>
              <a:off x="4085" y="2934"/>
              <a:ext cx="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8" name="Rectangle 221"/>
            <p:cNvSpPr>
              <a:spLocks noChangeArrowheads="1"/>
            </p:cNvSpPr>
            <p:nvPr/>
          </p:nvSpPr>
          <p:spPr bwMode="auto">
            <a:xfrm>
              <a:off x="4087" y="2934"/>
              <a:ext cx="49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0" name="Rectangle 222"/>
            <p:cNvSpPr>
              <a:spLocks noChangeArrowheads="1"/>
            </p:cNvSpPr>
            <p:nvPr/>
          </p:nvSpPr>
          <p:spPr bwMode="auto">
            <a:xfrm>
              <a:off x="4581" y="2934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1" name="Rectangle 223"/>
            <p:cNvSpPr>
              <a:spLocks noChangeArrowheads="1"/>
            </p:cNvSpPr>
            <p:nvPr/>
          </p:nvSpPr>
          <p:spPr bwMode="auto">
            <a:xfrm>
              <a:off x="1749" y="2938"/>
              <a:ext cx="3" cy="6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2" name="Rectangle 224"/>
            <p:cNvSpPr>
              <a:spLocks noChangeArrowheads="1"/>
            </p:cNvSpPr>
            <p:nvPr/>
          </p:nvSpPr>
          <p:spPr bwMode="auto">
            <a:xfrm>
              <a:off x="1749" y="363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3" name="Rectangle 225"/>
            <p:cNvSpPr>
              <a:spLocks noChangeArrowheads="1"/>
            </p:cNvSpPr>
            <p:nvPr/>
          </p:nvSpPr>
          <p:spPr bwMode="auto">
            <a:xfrm>
              <a:off x="1749" y="363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5" name="Rectangle 226"/>
            <p:cNvSpPr>
              <a:spLocks noChangeArrowheads="1"/>
            </p:cNvSpPr>
            <p:nvPr/>
          </p:nvSpPr>
          <p:spPr bwMode="auto">
            <a:xfrm>
              <a:off x="1752" y="3635"/>
              <a:ext cx="44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6" name="Rectangle 227"/>
            <p:cNvSpPr>
              <a:spLocks noChangeArrowheads="1"/>
            </p:cNvSpPr>
            <p:nvPr/>
          </p:nvSpPr>
          <p:spPr bwMode="auto">
            <a:xfrm>
              <a:off x="2197" y="2938"/>
              <a:ext cx="2" cy="6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7" name="Rectangle 228"/>
            <p:cNvSpPr>
              <a:spLocks noChangeArrowheads="1"/>
            </p:cNvSpPr>
            <p:nvPr/>
          </p:nvSpPr>
          <p:spPr bwMode="auto">
            <a:xfrm>
              <a:off x="2197" y="3635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8" name="Rectangle 229"/>
            <p:cNvSpPr>
              <a:spLocks noChangeArrowheads="1"/>
            </p:cNvSpPr>
            <p:nvPr/>
          </p:nvSpPr>
          <p:spPr bwMode="auto">
            <a:xfrm>
              <a:off x="2199" y="3635"/>
              <a:ext cx="49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9" name="Rectangle 230"/>
            <p:cNvSpPr>
              <a:spLocks noChangeArrowheads="1"/>
            </p:cNvSpPr>
            <p:nvPr/>
          </p:nvSpPr>
          <p:spPr bwMode="auto">
            <a:xfrm>
              <a:off x="2694" y="2938"/>
              <a:ext cx="3" cy="6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0" name="Rectangle 231"/>
            <p:cNvSpPr>
              <a:spLocks noChangeArrowheads="1"/>
            </p:cNvSpPr>
            <p:nvPr/>
          </p:nvSpPr>
          <p:spPr bwMode="auto">
            <a:xfrm>
              <a:off x="2694" y="363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1" name="Rectangle 232"/>
            <p:cNvSpPr>
              <a:spLocks noChangeArrowheads="1"/>
            </p:cNvSpPr>
            <p:nvPr/>
          </p:nvSpPr>
          <p:spPr bwMode="auto">
            <a:xfrm>
              <a:off x="2697" y="3635"/>
              <a:ext cx="44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2" name="Rectangle 233"/>
            <p:cNvSpPr>
              <a:spLocks noChangeArrowheads="1"/>
            </p:cNvSpPr>
            <p:nvPr/>
          </p:nvSpPr>
          <p:spPr bwMode="auto">
            <a:xfrm>
              <a:off x="3141" y="2938"/>
              <a:ext cx="3" cy="6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3" name="Rectangle 234"/>
            <p:cNvSpPr>
              <a:spLocks noChangeArrowheads="1"/>
            </p:cNvSpPr>
            <p:nvPr/>
          </p:nvSpPr>
          <p:spPr bwMode="auto">
            <a:xfrm>
              <a:off x="3141" y="363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4" name="Rectangle 235"/>
            <p:cNvSpPr>
              <a:spLocks noChangeArrowheads="1"/>
            </p:cNvSpPr>
            <p:nvPr/>
          </p:nvSpPr>
          <p:spPr bwMode="auto">
            <a:xfrm>
              <a:off x="3144" y="3635"/>
              <a:ext cx="49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5" name="Rectangle 236"/>
            <p:cNvSpPr>
              <a:spLocks noChangeArrowheads="1"/>
            </p:cNvSpPr>
            <p:nvPr/>
          </p:nvSpPr>
          <p:spPr bwMode="auto">
            <a:xfrm>
              <a:off x="3638" y="2938"/>
              <a:ext cx="2" cy="6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6" name="Rectangle 237"/>
            <p:cNvSpPr>
              <a:spLocks noChangeArrowheads="1"/>
            </p:cNvSpPr>
            <p:nvPr/>
          </p:nvSpPr>
          <p:spPr bwMode="auto">
            <a:xfrm>
              <a:off x="3638" y="3635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7" name="Rectangle 238"/>
            <p:cNvSpPr>
              <a:spLocks noChangeArrowheads="1"/>
            </p:cNvSpPr>
            <p:nvPr/>
          </p:nvSpPr>
          <p:spPr bwMode="auto">
            <a:xfrm>
              <a:off x="3640" y="3635"/>
              <a:ext cx="44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8" name="Rectangle 239"/>
            <p:cNvSpPr>
              <a:spLocks noChangeArrowheads="1"/>
            </p:cNvSpPr>
            <p:nvPr/>
          </p:nvSpPr>
          <p:spPr bwMode="auto">
            <a:xfrm>
              <a:off x="4085" y="2938"/>
              <a:ext cx="2" cy="6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9" name="Rectangle 240"/>
            <p:cNvSpPr>
              <a:spLocks noChangeArrowheads="1"/>
            </p:cNvSpPr>
            <p:nvPr/>
          </p:nvSpPr>
          <p:spPr bwMode="auto">
            <a:xfrm>
              <a:off x="4085" y="3635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0" name="Rectangle 241"/>
            <p:cNvSpPr>
              <a:spLocks noChangeArrowheads="1"/>
            </p:cNvSpPr>
            <p:nvPr/>
          </p:nvSpPr>
          <p:spPr bwMode="auto">
            <a:xfrm>
              <a:off x="4087" y="3635"/>
              <a:ext cx="49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1" name="Rectangle 242"/>
            <p:cNvSpPr>
              <a:spLocks noChangeArrowheads="1"/>
            </p:cNvSpPr>
            <p:nvPr/>
          </p:nvSpPr>
          <p:spPr bwMode="auto">
            <a:xfrm>
              <a:off x="4581" y="2938"/>
              <a:ext cx="3" cy="6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2" name="Rectangle 243"/>
            <p:cNvSpPr>
              <a:spLocks noChangeArrowheads="1"/>
            </p:cNvSpPr>
            <p:nvPr/>
          </p:nvSpPr>
          <p:spPr bwMode="auto">
            <a:xfrm>
              <a:off x="4581" y="363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3" name="Rectangle 244"/>
            <p:cNvSpPr>
              <a:spLocks noChangeArrowheads="1"/>
            </p:cNvSpPr>
            <p:nvPr/>
          </p:nvSpPr>
          <p:spPr bwMode="auto">
            <a:xfrm>
              <a:off x="4581" y="363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4" name="Rectangle 245"/>
            <p:cNvSpPr>
              <a:spLocks noChangeArrowheads="1"/>
            </p:cNvSpPr>
            <p:nvPr/>
          </p:nvSpPr>
          <p:spPr bwMode="auto">
            <a:xfrm>
              <a:off x="3325" y="363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5" name="Rectangle 246"/>
            <p:cNvSpPr>
              <a:spLocks noChangeArrowheads="1"/>
            </p:cNvSpPr>
            <p:nvPr/>
          </p:nvSpPr>
          <p:spPr bwMode="auto">
            <a:xfrm>
              <a:off x="3346" y="363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6" name="Rectangle 247"/>
            <p:cNvSpPr>
              <a:spLocks noChangeArrowheads="1"/>
            </p:cNvSpPr>
            <p:nvPr/>
          </p:nvSpPr>
          <p:spPr bwMode="auto">
            <a:xfrm>
              <a:off x="2818" y="373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7" name="Rectangle 248"/>
            <p:cNvSpPr>
              <a:spLocks noChangeArrowheads="1"/>
            </p:cNvSpPr>
            <p:nvPr/>
          </p:nvSpPr>
          <p:spPr bwMode="auto">
            <a:xfrm>
              <a:off x="3346" y="373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8" name="Rectangle 249"/>
            <p:cNvSpPr>
              <a:spLocks noChangeArrowheads="1"/>
            </p:cNvSpPr>
            <p:nvPr/>
          </p:nvSpPr>
          <p:spPr bwMode="auto">
            <a:xfrm>
              <a:off x="3852" y="373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0" name="Rectangle 250"/>
            <p:cNvSpPr>
              <a:spLocks noChangeArrowheads="1"/>
            </p:cNvSpPr>
            <p:nvPr/>
          </p:nvSpPr>
          <p:spPr bwMode="auto">
            <a:xfrm>
              <a:off x="1612" y="3916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77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214290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 концу работы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беспланшетном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периоде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дети-члены клуба «КрохаСофт» достигли видимых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результатов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освоили работу на игровом поле из сочленяемых ковриков, закрепили ориентировку в пространстве с помощью стрелок-указателей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9DC59786-2A23-4BA3-9D38-7C8A5BBC5BB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5429288" cy="37672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69A663-097F-4A30-A430-9BEC6C9365E0 (1).jpeg"/>
          <p:cNvPicPr/>
          <p:nvPr/>
        </p:nvPicPr>
        <p:blipFill>
          <a:blip r:embed="rId2" cstate="print"/>
          <a:srcRect l="14835" t="17608" r="11942" b="13108"/>
          <a:stretch>
            <a:fillRect/>
          </a:stretch>
        </p:blipFill>
        <p:spPr>
          <a:xfrm rot="5400000">
            <a:off x="178562" y="892952"/>
            <a:ext cx="3714777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CE3FA049-8F32-479C-A5CD-D380C92EDD41.jpeg"/>
          <p:cNvPicPr/>
          <p:nvPr/>
        </p:nvPicPr>
        <p:blipFill>
          <a:blip r:embed="rId3" cstate="print"/>
          <a:srcRect l="18839" t="11523"/>
          <a:stretch>
            <a:fillRect/>
          </a:stretch>
        </p:blipFill>
        <p:spPr>
          <a:xfrm rot="5400000">
            <a:off x="4919357" y="2653015"/>
            <a:ext cx="3966221" cy="3232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4572008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примерили на себя роль Робота Двунога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642918"/>
            <a:ext cx="33575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познакомились с новыми роботами Вертуном,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Двигуном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Тягуном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256"/>
            <a:ext cx="32147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изучили команды для роботов, научились выстраивать программу для каждого робота с помощью пиктограмм  команд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42852"/>
            <a:ext cx="37862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научились выполнять команды  по шагам и находить ошибки</a:t>
            </a:r>
            <a:endParaRPr lang="ru-RU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освоили навыки работы в паре, работы в команде</a:t>
            </a:r>
            <a:endParaRPr lang="ru-RU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Рисунок 3" descr="IMG-20230502-WA0010.jpg"/>
          <p:cNvPicPr/>
          <p:nvPr/>
        </p:nvPicPr>
        <p:blipFill>
          <a:blip r:embed="rId2"/>
          <a:srcRect t="9311" b="8803"/>
          <a:stretch>
            <a:fillRect/>
          </a:stretch>
        </p:blipFill>
        <p:spPr>
          <a:xfrm>
            <a:off x="428596" y="285729"/>
            <a:ext cx="3071834" cy="37862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20230523-WA0019.jpg"/>
          <p:cNvPicPr/>
          <p:nvPr/>
        </p:nvPicPr>
        <p:blipFill>
          <a:blip r:embed="rId3"/>
          <a:srcRect t="20132"/>
          <a:stretch>
            <a:fillRect/>
          </a:stretch>
        </p:blipFill>
        <p:spPr>
          <a:xfrm>
            <a:off x="5357818" y="2571744"/>
            <a:ext cx="3286148" cy="38763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245922C-5E6C-42AE-822B-797BE7BEC58B.jpeg"/>
          <p:cNvPicPr/>
          <p:nvPr/>
        </p:nvPicPr>
        <p:blipFill>
          <a:blip r:embed="rId2" cstate="print"/>
          <a:srcRect l="11095"/>
          <a:stretch>
            <a:fillRect/>
          </a:stretch>
        </p:blipFill>
        <p:spPr>
          <a:xfrm>
            <a:off x="285720" y="928670"/>
            <a:ext cx="4286280" cy="2484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8F90197D-A784-4863-B40C-9B5ACB84D69C.jpeg"/>
          <p:cNvPicPr/>
          <p:nvPr/>
        </p:nvPicPr>
        <p:blipFill>
          <a:blip r:embed="rId3" cstate="print"/>
          <a:srcRect b="19310"/>
          <a:stretch>
            <a:fillRect/>
          </a:stretch>
        </p:blipFill>
        <p:spPr>
          <a:xfrm>
            <a:off x="285721" y="3786190"/>
            <a:ext cx="4286279" cy="2696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14546" y="214290"/>
            <a:ext cx="5793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Период работы с планшетами</a:t>
            </a:r>
            <a:r>
              <a:rPr lang="ru-RU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2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214942" y="1500174"/>
            <a:ext cx="3571900" cy="41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 начале работы для того, чтобы проверить и закрепить усвоенные знания я предлагаю детям различные задания в печатном варианте, где необходимо соотнести роботов, игровые поля, команды и т.п.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A3DFFB-A772-47B5-8C5E-102E3ADDEF9B.jpeg"/>
          <p:cNvPicPr>
            <a:picLocks noChangeAspect="1"/>
          </p:cNvPicPr>
          <p:nvPr/>
        </p:nvPicPr>
        <p:blipFill>
          <a:blip r:embed="rId2" cstate="print"/>
          <a:srcRect l="22656" t="10342" r="17969" b="6250"/>
          <a:stretch>
            <a:fillRect/>
          </a:stretch>
        </p:blipFill>
        <p:spPr>
          <a:xfrm rot="5400000">
            <a:off x="571473" y="2071677"/>
            <a:ext cx="4000527" cy="4000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099148DD-405F-4A5B-B524-8C7B9B139DFD.jpeg"/>
          <p:cNvPicPr>
            <a:picLocks noChangeAspect="1"/>
          </p:cNvPicPr>
          <p:nvPr/>
        </p:nvPicPr>
        <p:blipFill>
          <a:blip r:embed="rId3" cstate="print"/>
          <a:srcRect l="14224" t="8620" r="14655" b="6897"/>
          <a:stretch>
            <a:fillRect/>
          </a:stretch>
        </p:blipFill>
        <p:spPr>
          <a:xfrm rot="5400000">
            <a:off x="4714877" y="2214553"/>
            <a:ext cx="4000526" cy="37147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Непосредственная пошаговая работа с планшетом. Запуск Игры цифровой среды «ПиктоМир»</a:t>
            </a:r>
            <a:endParaRPr lang="ru-RU" sz="2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857356" y="285728"/>
            <a:ext cx="5072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Промежуточные результаты работы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215370" cy="430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развитие моторики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координации рук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развитие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грубой моторики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координации движений всего тела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создание условий для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социализации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развития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коммуникативных навыков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у детей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индивидуальное развитие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каждого ребенка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дифференцированное обучение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возможность развивать свою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творческую и фантазийную мысль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6426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Итоги и перспективы работы</a:t>
            </a:r>
            <a:endParaRPr lang="ru-RU" sz="32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71472" y="1214422"/>
            <a:ext cx="807249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ети  будут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ЗНАТЬ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: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1. основные термины алгоритмизации и программирования;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2. основные принципы процедурного программирования;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3. будут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УМЕТЬ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: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- конкретизировать алгоритм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- использовать планшет/компьютер  для построения  алгоритма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- работать в среде «ПиктоМир»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- представлять алгоритм в виде блок-схемы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- самостоятельно составлять алгоритм решения задачи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35716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Что дает детям обучение программированию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 в дошкольном детстве :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7"/>
            <a:ext cx="7929618" cy="553997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Развитие логического мышления и аналитических способностей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Развитие творческого мышления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Развитие гибкости и навыков решения проблем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Понимание технологического мира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Подготовка к будущей профессии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    Основная </a:t>
            </a:r>
            <a:r>
              <a:rPr lang="ru-RU" sz="2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- не просто научить детей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алгоритмике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и программированию, а научить ребенка </a:t>
            </a: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</a:rPr>
              <a:t>логически мыслить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</a:rPr>
              <a:t>подготовить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к любой задаче</a:t>
            </a:r>
            <a:r>
              <a:rPr lang="ru-RU" sz="2400" dirty="0" smtClean="0"/>
              <a:t>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819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Перспективы работы с родителями 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34" y="1857364"/>
            <a:ext cx="807249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обогащение предметно-развивающей среды силами родителей (изготовление поделок в виде роботов)</a:t>
            </a: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проведение открытых занятий и мастер-классов для родителей;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родителями игр в домашних условиях «Домашний помощник-робот Двуног» (на примере игры, созданной мной с моей дочерью)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214554"/>
            <a:ext cx="760817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Спасибо за внимание!</a:t>
            </a:r>
            <a:endParaRPr lang="ru-RU" sz="5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«ПиктоМир»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- это особый метод обучения программированию, разработанный специально для детей дошкольного возраста. Он основан на использовании изображений и символьного языка программирования, что позволяет детям легко и интересно изучать основы информатики. Более того, «ПиктоМир» позволяет развивать важные компетенции, такие как логическое мышление, аналитические способности и творческое мышление.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 descr="slide-8.jpg"/>
          <p:cNvPicPr>
            <a:picLocks noChangeAspect="1"/>
          </p:cNvPicPr>
          <p:nvPr/>
        </p:nvPicPr>
        <p:blipFill>
          <a:blip r:embed="rId2"/>
          <a:srcRect t="16387" b="16387"/>
          <a:stretch>
            <a:fillRect/>
          </a:stretch>
        </p:blipFill>
        <p:spPr>
          <a:xfrm>
            <a:off x="1571604" y="4143380"/>
            <a:ext cx="6000792" cy="2450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60452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Особенности использования: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1439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Простота использования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Визуальное представление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Развитие логического мышления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Адаптированность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к возрасту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Возможность создания детьми собственных игр 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анимаций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       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гровой подход к обучению в «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ПиктоМире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 позволяет детям учиться самостоятельно, исследуя мир вокруг себя. Они могут экспериментировать, делать ошибки и учиться на них. Это помогает развивать у детей самостоятельность, инициативу и творческое мышление.</a:t>
            </a:r>
          </a:p>
          <a:p>
            <a:pPr algn="just">
              <a:lnSpc>
                <a:spcPct val="15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лия\Desktop\п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64" y="500042"/>
            <a:ext cx="8525441" cy="5825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вивающая среда ПиктоМир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800475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среда в подготов.гр..jpg"/>
          <p:cNvPicPr/>
          <p:nvPr/>
        </p:nvPicPr>
        <p:blipFill>
          <a:blip r:embed="rId3" cstate="print"/>
          <a:srcRect l="18525" r="7547" b="12734"/>
          <a:stretch>
            <a:fillRect/>
          </a:stretch>
        </p:blipFill>
        <p:spPr>
          <a:xfrm>
            <a:off x="4786314" y="1500174"/>
            <a:ext cx="379095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14480" y="357166"/>
            <a:ext cx="6665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Предметно-развивающая среда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илия\Desktop\пк4.jpg"/>
          <p:cNvPicPr>
            <a:picLocks noChangeAspect="1" noChangeArrowheads="1"/>
          </p:cNvPicPr>
          <p:nvPr/>
        </p:nvPicPr>
        <p:blipFill>
          <a:blip r:embed="rId2"/>
          <a:srcRect b="19659"/>
          <a:stretch>
            <a:fillRect/>
          </a:stretch>
        </p:blipFill>
        <p:spPr bwMode="auto">
          <a:xfrm>
            <a:off x="857224" y="1285860"/>
            <a:ext cx="750099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Робототехнический образовательный набор «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ПиктоМир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7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ОВА-Д.А.-жанр.jpg"/>
          <p:cNvPicPr>
            <a:picLocks noChangeAspect="1"/>
          </p:cNvPicPr>
          <p:nvPr/>
        </p:nvPicPr>
        <p:blipFill>
          <a:blip r:embed="rId2" cstate="print"/>
          <a:srcRect t="11660" b="2053"/>
          <a:stretch>
            <a:fillRect/>
          </a:stretch>
        </p:blipFill>
        <p:spPr>
          <a:xfrm>
            <a:off x="1785918" y="928670"/>
            <a:ext cx="5191897" cy="52864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71604" y="285728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Члены клуба «КрохаСофт»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CB1706-056C-4FF4-A7F9-6A5F5F3C4061.jpeg"/>
          <p:cNvPicPr/>
          <p:nvPr/>
        </p:nvPicPr>
        <p:blipFill>
          <a:blip r:embed="rId2" cstate="print"/>
          <a:srcRect l="17061" t="5998" r="5095" b="9080"/>
          <a:stretch>
            <a:fillRect/>
          </a:stretch>
        </p:blipFill>
        <p:spPr>
          <a:xfrm rot="5400000">
            <a:off x="260664" y="2382486"/>
            <a:ext cx="4154476" cy="3389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Методика проведения занятия в клубе «КрохаСофт».</a:t>
            </a:r>
            <a:r>
              <a:rPr lang="ru-RU" dirty="0" smtClean="0"/>
              <a:t> </a:t>
            </a:r>
          </a:p>
        </p:txBody>
      </p:sp>
      <p:pic>
        <p:nvPicPr>
          <p:cNvPr id="5" name="Рисунок 4" descr="790EB64E-AF1E-4215-B111-6D71256E4EC2.jpeg"/>
          <p:cNvPicPr/>
          <p:nvPr/>
        </p:nvPicPr>
        <p:blipFill>
          <a:blip r:embed="rId3" cstate="print"/>
          <a:srcRect l="12479" t="3319" r="10761" b="14574"/>
          <a:stretch>
            <a:fillRect/>
          </a:stretch>
        </p:blipFill>
        <p:spPr>
          <a:xfrm rot="5400000">
            <a:off x="4750594" y="2321712"/>
            <a:ext cx="4143405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57620" y="1357298"/>
            <a:ext cx="1935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Приветствие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505</TotalTime>
  <Words>617</Words>
  <Application>Microsoft Office PowerPoint</Application>
  <PresentationFormat>Экран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Тема работы:  Апробация и внедрение основ алгоритмизации и программирования для дошкольников и младших школьников в цифровой образовательной среде «ПиктоМир»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Sergey</cp:lastModifiedBy>
  <cp:revision>50</cp:revision>
  <dcterms:created xsi:type="dcterms:W3CDTF">2022-04-18T15:10:29Z</dcterms:created>
  <dcterms:modified xsi:type="dcterms:W3CDTF">2023-12-28T16:15:54Z</dcterms:modified>
</cp:coreProperties>
</file>