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400"/>
    <a:srgbClr val="281602"/>
    <a:srgbClr val="45260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15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655-88D6-4FCA-B5B1-29D95047AB91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A226-87D2-4DEB-915C-DB0FF8456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892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655-88D6-4FCA-B5B1-29D95047AB91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A226-87D2-4DEB-915C-DB0FF8456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806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655-88D6-4FCA-B5B1-29D95047AB91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A226-87D2-4DEB-915C-DB0FF8456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531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655-88D6-4FCA-B5B1-29D95047AB91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A226-87D2-4DEB-915C-DB0FF8456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652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655-88D6-4FCA-B5B1-29D95047AB91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A226-87D2-4DEB-915C-DB0FF8456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506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655-88D6-4FCA-B5B1-29D95047AB91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A226-87D2-4DEB-915C-DB0FF8456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36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655-88D6-4FCA-B5B1-29D95047AB91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A226-87D2-4DEB-915C-DB0FF8456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663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655-88D6-4FCA-B5B1-29D95047AB91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A226-87D2-4DEB-915C-DB0FF8456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445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655-88D6-4FCA-B5B1-29D95047AB91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A226-87D2-4DEB-915C-DB0FF8456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55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655-88D6-4FCA-B5B1-29D95047AB91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A226-87D2-4DEB-915C-DB0FF8456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53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655-88D6-4FCA-B5B1-29D95047AB91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A226-87D2-4DEB-915C-DB0FF8456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387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C2655-88D6-4FCA-B5B1-29D95047AB91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3A226-87D2-4DEB-915C-DB0FF8456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48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2295" y="236621"/>
            <a:ext cx="4265153" cy="4511842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281602"/>
                </a:solidFill>
                <a:latin typeface="Gabriola" panose="04040605051002020D02" pitchFamily="82" charset="0"/>
              </a:rPr>
              <a:t>Виртуальная книжная</a:t>
            </a:r>
            <a:br>
              <a:rPr lang="ru-RU" sz="4000" b="1" dirty="0">
                <a:solidFill>
                  <a:srgbClr val="281602"/>
                </a:solidFill>
                <a:latin typeface="Gabriola" panose="04040605051002020D02" pitchFamily="82" charset="0"/>
              </a:rPr>
            </a:br>
            <a:r>
              <a:rPr lang="ru-RU" sz="4000" b="1" dirty="0">
                <a:solidFill>
                  <a:srgbClr val="281602"/>
                </a:solidFill>
                <a:latin typeface="Gabriola" panose="04040605051002020D02" pitchFamily="82" charset="0"/>
              </a:rPr>
              <a:t> выставка</a:t>
            </a:r>
            <a:br>
              <a:rPr lang="ru-RU" sz="4000" b="1" dirty="0">
                <a:solidFill>
                  <a:srgbClr val="281602"/>
                </a:solidFill>
                <a:latin typeface="Gabriola" panose="04040605051002020D02" pitchFamily="82" charset="0"/>
              </a:rPr>
            </a:br>
            <a:r>
              <a:rPr lang="ru-RU" sz="4000" b="1" dirty="0" smtClean="0">
                <a:solidFill>
                  <a:srgbClr val="281602"/>
                </a:solidFill>
                <a:latin typeface="Gabriola" panose="04040605051002020D02" pitchFamily="82" charset="0"/>
              </a:rPr>
              <a:t>к 200 -летию </a:t>
            </a:r>
            <a:br>
              <a:rPr lang="ru-RU" sz="4000" b="1" dirty="0" smtClean="0">
                <a:solidFill>
                  <a:srgbClr val="281602"/>
                </a:solidFill>
                <a:latin typeface="Gabriola" panose="04040605051002020D02" pitchFamily="82" charset="0"/>
              </a:rPr>
            </a:br>
            <a:r>
              <a:rPr lang="ru-RU" sz="4000" b="1" dirty="0" smtClean="0">
                <a:solidFill>
                  <a:srgbClr val="281602"/>
                </a:solidFill>
                <a:latin typeface="Gabriola" panose="04040605051002020D02" pitchFamily="82" charset="0"/>
              </a:rPr>
              <a:t>со дня рождения</a:t>
            </a:r>
            <a:br>
              <a:rPr lang="ru-RU" sz="4000" b="1" dirty="0" smtClean="0">
                <a:solidFill>
                  <a:srgbClr val="281602"/>
                </a:solidFill>
                <a:latin typeface="Gabriola" panose="04040605051002020D02" pitchFamily="82" charset="0"/>
              </a:rPr>
            </a:br>
            <a:r>
              <a:rPr lang="ru-RU" sz="4000" b="1" dirty="0" smtClean="0">
                <a:solidFill>
                  <a:srgbClr val="281602"/>
                </a:solidFill>
                <a:latin typeface="Gabriola" panose="04040605051002020D02" pitchFamily="82" charset="0"/>
              </a:rPr>
              <a:t> Федора Михайловича </a:t>
            </a:r>
            <a:br>
              <a:rPr lang="ru-RU" sz="4000" b="1" dirty="0" smtClean="0">
                <a:solidFill>
                  <a:srgbClr val="281602"/>
                </a:solidFill>
                <a:latin typeface="Gabriola" panose="04040605051002020D02" pitchFamily="82" charset="0"/>
              </a:rPr>
            </a:br>
            <a:r>
              <a:rPr lang="ru-RU" sz="4000" b="1" dirty="0" smtClean="0">
                <a:solidFill>
                  <a:srgbClr val="281602"/>
                </a:solidFill>
                <a:latin typeface="Gabriola" panose="04040605051002020D02" pitchFamily="82" charset="0"/>
              </a:rPr>
              <a:t>Достоевского</a:t>
            </a:r>
            <a:br>
              <a:rPr lang="ru-RU" sz="4000" b="1" dirty="0" smtClean="0">
                <a:solidFill>
                  <a:srgbClr val="281602"/>
                </a:solidFill>
                <a:latin typeface="Gabriola" panose="04040605051002020D02" pitchFamily="82" charset="0"/>
              </a:rPr>
            </a:br>
            <a:r>
              <a:rPr lang="ru-RU" sz="4000" b="1" dirty="0" smtClean="0">
                <a:solidFill>
                  <a:srgbClr val="281602"/>
                </a:solidFill>
                <a:latin typeface="Gabriola" panose="04040605051002020D02" pitchFamily="82" charset="0"/>
              </a:rPr>
              <a:t>(1821-1881)</a:t>
            </a:r>
            <a:r>
              <a:rPr lang="ru-RU" sz="4000" b="1" dirty="0" smtClean="0">
                <a:solidFill>
                  <a:srgbClr val="452603"/>
                </a:solidFill>
                <a:latin typeface="Gabriola" panose="04040605051002020D02" pitchFamily="82" charset="0"/>
              </a:rPr>
              <a:t/>
            </a:r>
            <a:br>
              <a:rPr lang="ru-RU" sz="4000" b="1" dirty="0" smtClean="0">
                <a:solidFill>
                  <a:srgbClr val="452603"/>
                </a:solidFill>
                <a:latin typeface="Gabriola" panose="04040605051002020D02" pitchFamily="82" charset="0"/>
              </a:rPr>
            </a:br>
            <a:r>
              <a:rPr lang="ru-RU" sz="2800" b="1" dirty="0" smtClean="0">
                <a:solidFill>
                  <a:srgbClr val="452603"/>
                </a:solidFill>
                <a:latin typeface="Gabriola" panose="04040605051002020D02" pitchFamily="82" charset="0"/>
              </a:rPr>
              <a:t/>
            </a:r>
            <a:br>
              <a:rPr lang="ru-RU" sz="2800" b="1" dirty="0" smtClean="0">
                <a:solidFill>
                  <a:srgbClr val="452603"/>
                </a:solidFill>
                <a:latin typeface="Gabriola" panose="04040605051002020D02" pitchFamily="82" charset="0"/>
              </a:rPr>
            </a:br>
            <a:endParaRPr lang="ru-RU" sz="2400" b="1" dirty="0">
              <a:solidFill>
                <a:srgbClr val="452603"/>
              </a:solidFill>
              <a:latin typeface="Gabriola" panose="04040605051002020D02" pitchFamily="82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3537869"/>
            <a:ext cx="8919410" cy="3320131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6600" b="1" dirty="0" smtClean="0">
                <a:solidFill>
                  <a:srgbClr val="281602"/>
                </a:solidFill>
                <a:latin typeface="Gabriola" panose="04040605051002020D02" pitchFamily="82" charset="0"/>
              </a:rPr>
              <a:t>«Гений русской </a:t>
            </a:r>
            <a:r>
              <a:rPr lang="ru-RU" sz="6600" b="1" dirty="0">
                <a:solidFill>
                  <a:srgbClr val="281602"/>
                </a:solidFill>
                <a:latin typeface="Gabriola" panose="04040605051002020D02" pitchFamily="82" charset="0"/>
              </a:rPr>
              <a:t>литературы» </a:t>
            </a:r>
            <a:br>
              <a:rPr lang="ru-RU" sz="6600" b="1" dirty="0">
                <a:solidFill>
                  <a:srgbClr val="281602"/>
                </a:solidFill>
                <a:latin typeface="Gabriola" panose="04040605051002020D02" pitchFamily="82" charset="0"/>
              </a:rPr>
            </a:br>
            <a:r>
              <a:rPr lang="ru-RU" sz="3200" b="1" dirty="0" smtClean="0">
                <a:solidFill>
                  <a:srgbClr val="281602"/>
                </a:solidFill>
                <a:latin typeface="Gabriola" panose="04040605051002020D02" pitchFamily="82" charset="0"/>
              </a:rPr>
              <a:t>Составила педагог-библиотекарь </a:t>
            </a:r>
            <a:endParaRPr lang="ru-RU" sz="3200" b="1" dirty="0" smtClean="0">
              <a:solidFill>
                <a:srgbClr val="281602"/>
              </a:solidFill>
              <a:latin typeface="Gabriola" panose="04040605051002020D02" pitchFamily="82" charset="0"/>
            </a:endParaRPr>
          </a:p>
          <a:p>
            <a:r>
              <a:rPr lang="ru-RU" sz="3200" b="1" dirty="0" smtClean="0">
                <a:solidFill>
                  <a:srgbClr val="281602"/>
                </a:solidFill>
                <a:latin typeface="Gabriola" panose="04040605051002020D02" pitchFamily="82" charset="0"/>
              </a:rPr>
              <a:t>МБОУ КГО «СШ </a:t>
            </a:r>
            <a:r>
              <a:rPr lang="ru-RU" sz="3200" b="1" dirty="0" err="1" smtClean="0">
                <a:solidFill>
                  <a:srgbClr val="281602"/>
                </a:solidFill>
                <a:latin typeface="Gabriola" panose="04040605051002020D02" pitchFamily="82" charset="0"/>
              </a:rPr>
              <a:t>п.Эльбрусский</a:t>
            </a:r>
            <a:r>
              <a:rPr lang="ru-RU" sz="3200" b="1" dirty="0" smtClean="0">
                <a:solidFill>
                  <a:srgbClr val="281602"/>
                </a:solidFill>
                <a:latin typeface="Gabriola" panose="04040605051002020D02" pitchFamily="82" charset="0"/>
              </a:rPr>
              <a:t>»</a:t>
            </a:r>
          </a:p>
          <a:p>
            <a:r>
              <a:rPr lang="ru-RU" sz="3200" b="1" dirty="0" err="1" smtClean="0">
                <a:solidFill>
                  <a:srgbClr val="281602"/>
                </a:solidFill>
                <a:latin typeface="Gabriola" panose="04040605051002020D02" pitchFamily="82" charset="0"/>
              </a:rPr>
              <a:t>Узденова</a:t>
            </a:r>
            <a:r>
              <a:rPr lang="ru-RU" sz="3200" b="1" dirty="0" smtClean="0">
                <a:solidFill>
                  <a:srgbClr val="281602"/>
                </a:solidFill>
                <a:latin typeface="Gabriola" panose="04040605051002020D02" pitchFamily="82" charset="0"/>
              </a:rPr>
              <a:t> Л.Х.</a:t>
            </a:r>
            <a:endParaRPr lang="ru-RU" sz="3200" dirty="0">
              <a:solidFill>
                <a:srgbClr val="281602"/>
              </a:solidFill>
              <a:latin typeface="Gabriola" panose="04040605051002020D02" pitchFamily="8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33" y="365542"/>
            <a:ext cx="3967678" cy="3837489"/>
          </a:xfrm>
          <a:prstGeom prst="rect">
            <a:avLst/>
          </a:prstGeom>
        </p:spPr>
      </p:pic>
      <p:pic>
        <p:nvPicPr>
          <p:cNvPr id="2" name="camerata-antonio-lucio-the-four-seasons-concerto-no-4-in-f-minor-op-8-rv-297-linverno-winter-ii-larg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95" y="82032"/>
            <a:ext cx="245351" cy="24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86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390" y="401053"/>
            <a:ext cx="824564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Удивительный в своей </a:t>
            </a:r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простоте</a:t>
            </a: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– никакой словесной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витиеватости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– </a:t>
            </a:r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дневник</a:t>
            </a: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пребывания Достоевского на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каторге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. В качестве </a:t>
            </a:r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героя</a:t>
            </a: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выбран другой персонаж,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бывший заключённый</a:t>
            </a: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Александр </a:t>
            </a:r>
            <a:r>
              <a:rPr lang="ru-RU" sz="2400" b="1" dirty="0" err="1">
                <a:solidFill>
                  <a:srgbClr val="080400"/>
                </a:solidFill>
                <a:latin typeface="Gabriola" panose="04040605051002020D02" pitchFamily="82" charset="0"/>
              </a:rPr>
              <a:t>Горянчиков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,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осуждённый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за убийство жены.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Но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мы-то всё понимаем.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В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книге есть быт и нравы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заключённых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, чем они живут</a:t>
            </a:r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,</a:t>
            </a: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о чём думают и мечтают. Высшее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общество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того времени высоко оценило «Записки из Мёртвого дома» – ещё бы, прямой репортаж о жизни простого народа. Но и сейчас читается очень увлекательно</a:t>
            </a:r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.</a:t>
            </a:r>
            <a:endParaRPr lang="ru-RU" sz="2400" b="1" dirty="0">
              <a:solidFill>
                <a:srgbClr val="080400"/>
              </a:solidFill>
              <a:latin typeface="Gabriola" panose="04040605051002020D02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458" y="401053"/>
            <a:ext cx="3265057" cy="444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23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7095" y="481263"/>
            <a:ext cx="848627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52626"/>
                </a:solidFill>
                <a:latin typeface="Gabriola" panose="04040605051002020D02" pitchFamily="82" charset="0"/>
              </a:rPr>
              <a:t>«Униженные и оскорблённые» </a:t>
            </a:r>
            <a:r>
              <a:rPr lang="ru-RU" sz="2400" b="1" dirty="0" smtClean="0">
                <a:solidFill>
                  <a:srgbClr val="252626"/>
                </a:solidFill>
                <a:latin typeface="Gabriola" panose="04040605051002020D02" pitchFamily="82" charset="0"/>
              </a:rPr>
              <a:t>–</a:t>
            </a:r>
          </a:p>
          <a:p>
            <a:r>
              <a:rPr lang="ru-RU" sz="2400" b="1" dirty="0" smtClean="0">
                <a:solidFill>
                  <a:srgbClr val="252626"/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>
                <a:solidFill>
                  <a:srgbClr val="252626"/>
                </a:solidFill>
                <a:latin typeface="Gabriola" panose="04040605051002020D02" pitchFamily="82" charset="0"/>
              </a:rPr>
              <a:t>самый лёгкий, по-хорошему </a:t>
            </a:r>
            <a:endParaRPr lang="ru-RU" sz="2400" b="1" dirty="0" smtClean="0">
              <a:solidFill>
                <a:srgbClr val="252626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252626"/>
                </a:solidFill>
                <a:latin typeface="Gabriola" panose="04040605051002020D02" pitchFamily="82" charset="0"/>
              </a:rPr>
              <a:t>бытовой </a:t>
            </a:r>
            <a:r>
              <a:rPr lang="ru-RU" sz="2400" b="1" dirty="0">
                <a:solidFill>
                  <a:srgbClr val="252626"/>
                </a:solidFill>
                <a:latin typeface="Gabriola" panose="04040605051002020D02" pitchFamily="82" charset="0"/>
              </a:rPr>
              <a:t>роман Достоевского</a:t>
            </a:r>
            <a:r>
              <a:rPr lang="ru-RU" sz="2400" b="1" dirty="0" smtClean="0">
                <a:solidFill>
                  <a:srgbClr val="252626"/>
                </a:solidFill>
                <a:latin typeface="Gabriola" panose="04040605051002020D02" pitchFamily="82" charset="0"/>
              </a:rPr>
              <a:t>.</a:t>
            </a:r>
          </a:p>
          <a:p>
            <a:r>
              <a:rPr lang="ru-RU" sz="2400" b="1" dirty="0" smtClean="0">
                <a:solidFill>
                  <a:srgbClr val="252626"/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>
                <a:solidFill>
                  <a:srgbClr val="252626"/>
                </a:solidFill>
                <a:latin typeface="Gabriola" panose="04040605051002020D02" pitchFamily="82" charset="0"/>
              </a:rPr>
              <a:t>Это связано с тем, что Фёдор </a:t>
            </a:r>
            <a:endParaRPr lang="ru-RU" sz="2400" b="1" dirty="0" smtClean="0">
              <a:solidFill>
                <a:srgbClr val="252626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252626"/>
                </a:solidFill>
                <a:latin typeface="Gabriola" panose="04040605051002020D02" pitchFamily="82" charset="0"/>
              </a:rPr>
              <a:t>Михайлович </a:t>
            </a:r>
            <a:r>
              <a:rPr lang="ru-RU" sz="2400" b="1" dirty="0">
                <a:solidFill>
                  <a:srgbClr val="252626"/>
                </a:solidFill>
                <a:latin typeface="Gabriola" panose="04040605051002020D02" pitchFamily="82" charset="0"/>
              </a:rPr>
              <a:t>задумал его, чтобы </a:t>
            </a:r>
            <a:endParaRPr lang="ru-RU" sz="2400" b="1" dirty="0" smtClean="0">
              <a:solidFill>
                <a:srgbClr val="252626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252626"/>
                </a:solidFill>
                <a:latin typeface="Gabriola" panose="04040605051002020D02" pitchFamily="82" charset="0"/>
              </a:rPr>
              <a:t>увеличить </a:t>
            </a:r>
            <a:r>
              <a:rPr lang="ru-RU" sz="2400" b="1" dirty="0">
                <a:solidFill>
                  <a:srgbClr val="252626"/>
                </a:solidFill>
                <a:latin typeface="Gabriola" panose="04040605051002020D02" pitchFamily="82" charset="0"/>
              </a:rPr>
              <a:t>тиражи </a:t>
            </a:r>
            <a:r>
              <a:rPr lang="ru-RU" sz="2400" b="1" dirty="0" smtClean="0">
                <a:solidFill>
                  <a:srgbClr val="252626"/>
                </a:solidFill>
                <a:latin typeface="Gabriola" panose="04040605051002020D02" pitchFamily="82" charset="0"/>
              </a:rPr>
              <a:t>выпускаемого</a:t>
            </a:r>
          </a:p>
          <a:p>
            <a:r>
              <a:rPr lang="ru-RU" sz="2400" b="1" dirty="0" smtClean="0">
                <a:solidFill>
                  <a:srgbClr val="252626"/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>
                <a:solidFill>
                  <a:srgbClr val="252626"/>
                </a:solidFill>
                <a:latin typeface="Gabriola" panose="04040605051002020D02" pitchFamily="82" charset="0"/>
              </a:rPr>
              <a:t>на пару с братом журнала «Время</a:t>
            </a:r>
            <a:r>
              <a:rPr lang="ru-RU" sz="2400" b="1" dirty="0" smtClean="0">
                <a:solidFill>
                  <a:srgbClr val="252626"/>
                </a:solidFill>
                <a:latin typeface="Gabriola" panose="04040605051002020D02" pitchFamily="82" charset="0"/>
              </a:rPr>
              <a:t>».</a:t>
            </a:r>
          </a:p>
          <a:p>
            <a:r>
              <a:rPr lang="ru-RU" sz="2400" b="1" dirty="0" smtClean="0">
                <a:solidFill>
                  <a:srgbClr val="252626"/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>
                <a:solidFill>
                  <a:srgbClr val="252626"/>
                </a:solidFill>
                <a:latin typeface="Gabriola" panose="04040605051002020D02" pitchFamily="82" charset="0"/>
              </a:rPr>
              <a:t>Роман печатался частями и </a:t>
            </a:r>
            <a:endParaRPr lang="ru-RU" sz="2400" b="1" dirty="0" smtClean="0">
              <a:solidFill>
                <a:srgbClr val="252626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252626"/>
                </a:solidFill>
                <a:latin typeface="Gabriola" panose="04040605051002020D02" pitchFamily="82" charset="0"/>
              </a:rPr>
              <a:t>в </a:t>
            </a:r>
            <a:r>
              <a:rPr lang="ru-RU" sz="2400" b="1" dirty="0">
                <a:solidFill>
                  <a:srgbClr val="252626"/>
                </a:solidFill>
                <a:latin typeface="Gabriola" panose="04040605051002020D02" pitchFamily="82" charset="0"/>
              </a:rPr>
              <a:t>каждом номере заканчивался </a:t>
            </a:r>
            <a:endParaRPr lang="ru-RU" sz="2400" b="1" dirty="0" smtClean="0">
              <a:solidFill>
                <a:srgbClr val="252626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252626"/>
                </a:solidFill>
                <a:latin typeface="Gabriola" panose="04040605051002020D02" pitchFamily="82" charset="0"/>
              </a:rPr>
              <a:t>на </a:t>
            </a:r>
            <a:r>
              <a:rPr lang="ru-RU" sz="2400" b="1" dirty="0">
                <a:solidFill>
                  <a:srgbClr val="252626"/>
                </a:solidFill>
                <a:latin typeface="Gabriola" panose="04040605051002020D02" pitchFamily="82" charset="0"/>
              </a:rPr>
              <a:t>самом интересном месте. </a:t>
            </a:r>
            <a:endParaRPr lang="ru-RU" sz="2400" b="1" dirty="0" smtClean="0">
              <a:solidFill>
                <a:srgbClr val="252626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252626"/>
                </a:solidFill>
                <a:latin typeface="Gabriola" panose="04040605051002020D02" pitchFamily="82" charset="0"/>
              </a:rPr>
              <a:t>«</a:t>
            </a:r>
            <a:r>
              <a:rPr lang="ru-RU" sz="2400" b="1" dirty="0">
                <a:solidFill>
                  <a:srgbClr val="252626"/>
                </a:solidFill>
                <a:latin typeface="Gabriola" panose="04040605051002020D02" pitchFamily="82" charset="0"/>
              </a:rPr>
              <a:t>Униженные и оскорблённые» </a:t>
            </a:r>
            <a:endParaRPr lang="ru-RU" sz="2400" b="1" dirty="0" smtClean="0">
              <a:solidFill>
                <a:srgbClr val="252626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252626"/>
                </a:solidFill>
                <a:latin typeface="Gabriola" panose="04040605051002020D02" pitchFamily="82" charset="0"/>
              </a:rPr>
              <a:t>увлекательно </a:t>
            </a:r>
            <a:r>
              <a:rPr lang="ru-RU" sz="2400" b="1" dirty="0">
                <a:solidFill>
                  <a:srgbClr val="252626"/>
                </a:solidFill>
                <a:latin typeface="Gabriola" panose="04040605051002020D02" pitchFamily="82" charset="0"/>
              </a:rPr>
              <a:t>читать, но в то </a:t>
            </a:r>
            <a:r>
              <a:rPr lang="ru-RU" sz="2400" b="1" dirty="0" smtClean="0">
                <a:solidFill>
                  <a:srgbClr val="252626"/>
                </a:solidFill>
                <a:latin typeface="Gabriola" panose="04040605051002020D02" pitchFamily="82" charset="0"/>
              </a:rPr>
              <a:t>же</a:t>
            </a:r>
          </a:p>
          <a:p>
            <a:r>
              <a:rPr lang="ru-RU" sz="2400" b="1" dirty="0" smtClean="0">
                <a:solidFill>
                  <a:srgbClr val="252626"/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>
                <a:solidFill>
                  <a:srgbClr val="252626"/>
                </a:solidFill>
                <a:latin typeface="Gabriola" panose="04040605051002020D02" pitchFamily="82" charset="0"/>
              </a:rPr>
              <a:t>время не тянет поскорее заглянуть в конец. Всё-таки это хоть и лёгкий, но Достоевский, и его изюминка – в содержательных монологах героев. Влюблённый в дочь своего воспитателя Наташу рассказчик Ваня понимает: его избранница любит другого. Он готов на всё, лишь бы Наташе было хорошо. </a:t>
            </a:r>
            <a:endParaRPr lang="ru-RU" sz="2400" b="1" dirty="0">
              <a:latin typeface="Gabriola" panose="04040605051002020D02" pitchFamily="8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547" y="320843"/>
            <a:ext cx="3441113" cy="453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18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7095" y="256674"/>
            <a:ext cx="851835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Крупная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работа, не </a:t>
            </a:r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включенная</a:t>
            </a: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критиками в "</a:t>
            </a:r>
            <a:r>
              <a:rPr lang="ru-RU" sz="2400" b="1" dirty="0" err="1">
                <a:solidFill>
                  <a:srgbClr val="080400"/>
                </a:solidFill>
                <a:latin typeface="Gabriola" panose="04040605051002020D02" pitchFamily="82" charset="0"/>
              </a:rPr>
              <a:t>пятикнижие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" </a:t>
            </a:r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– </a:t>
            </a: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"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Игрок". Впрочем, нельзя сказать,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что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этот роман </a:t>
            </a:r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испытывает</a:t>
            </a: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недостаток внимания со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стороны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читателей. Все-таки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тема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азарта российской публике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всегда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была близка и интересна</a:t>
            </a:r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.</a:t>
            </a: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История создания </a:t>
            </a:r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произведения</a:t>
            </a: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анекдотична - "Игрок" </a:t>
            </a:r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был</a:t>
            </a: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написан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вдрызг </a:t>
            </a:r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проигравшимся</a:t>
            </a: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Достоевским для того, чтобы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покрыть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долги. И хотя автору от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читателя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трудно было укрыть, что книга писалась в спешке и для выполнения срочного контракта, описание психологии азартного игрока самим же азартным игроком, обладающим литературным даром и проницательностью Достоевского - настоящее сокровище.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4" y="256674"/>
            <a:ext cx="3441032" cy="482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98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60422"/>
            <a:ext cx="8839200" cy="6515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"Записки из подполья" входят в число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произведений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Достоевского, с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которыми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следует </a:t>
            </a:r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познакомиться</a:t>
            </a: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сразу после прочтения "великого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err="1" smtClean="0">
                <a:solidFill>
                  <a:srgbClr val="080400"/>
                </a:solidFill>
                <a:latin typeface="Gabriola" panose="04040605051002020D02" pitchFamily="82" charset="0"/>
              </a:rPr>
              <a:t>пятикнижия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". Недаром эту повесть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называют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"прологом" к нему и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считают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предвестницей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экзистенциализма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. Проблема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"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подполья", в которое загоняет себя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рефлексирующий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петербургский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чиновник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, остается актуальной и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понятной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многим из наших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современников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. Рефлексия и бездействие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как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результат экзистенциального </a:t>
            </a:r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отчаяния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провоцируют упадочничество, и здесь уже возникает опасность привычки к жестокости и полноценного морального уродства - и, что самое страшное, сам персонаж это все, разумеется, прекрасно понимает. Настоящая "достоевщина" начинается именно здесь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252" y="433136"/>
            <a:ext cx="3158474" cy="436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73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5642" y="288758"/>
            <a:ext cx="7972926" cy="5840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3333"/>
                </a:solidFill>
                <a:latin typeface="Gabriola" panose="04040605051002020D02" pitchFamily="82" charset="0"/>
              </a:rPr>
              <a:t>Голядкин — </a:t>
            </a:r>
            <a:r>
              <a:rPr lang="ru-RU" sz="2400" b="1" dirty="0" smtClean="0">
                <a:solidFill>
                  <a:srgbClr val="333333"/>
                </a:solidFill>
                <a:latin typeface="Gabriola" panose="04040605051002020D02" pitchFamily="82" charset="0"/>
              </a:rPr>
              <a:t>герой</a:t>
            </a:r>
          </a:p>
          <a:p>
            <a:r>
              <a:rPr lang="ru-RU" sz="2400" b="1" dirty="0" smtClean="0">
                <a:solidFill>
                  <a:srgbClr val="333333"/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>
                <a:solidFill>
                  <a:srgbClr val="333333"/>
                </a:solidFill>
                <a:latin typeface="Gabriola" panose="04040605051002020D02" pitchFamily="82" charset="0"/>
              </a:rPr>
              <a:t>«петербургской поэмы» </a:t>
            </a:r>
            <a:endParaRPr lang="ru-RU" sz="2400" b="1" dirty="0" smtClean="0">
              <a:solidFill>
                <a:srgbClr val="333333"/>
              </a:solidFill>
              <a:latin typeface="Gabriola" panose="04040605051002020D02" pitchFamily="82" charset="0"/>
            </a:endParaRPr>
          </a:p>
          <a:p>
            <a:r>
              <a:rPr lang="ru-RU" sz="2400" b="1" dirty="0" err="1" smtClean="0">
                <a:solidFill>
                  <a:srgbClr val="333333"/>
                </a:solidFill>
                <a:latin typeface="Gabriola" panose="04040605051002020D02" pitchFamily="82" charset="0"/>
              </a:rPr>
              <a:t>Ф.М.Достоевского</a:t>
            </a:r>
            <a:r>
              <a:rPr lang="ru-RU" sz="2400" b="1" dirty="0" smtClean="0">
                <a:solidFill>
                  <a:srgbClr val="333333"/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>
                <a:solidFill>
                  <a:srgbClr val="333333"/>
                </a:solidFill>
                <a:latin typeface="Gabriola" panose="04040605051002020D02" pitchFamily="82" charset="0"/>
              </a:rPr>
              <a:t>«Двойник</a:t>
            </a:r>
            <a:r>
              <a:rPr lang="ru-RU" sz="2400" b="1" dirty="0" smtClean="0">
                <a:solidFill>
                  <a:srgbClr val="333333"/>
                </a:solidFill>
                <a:latin typeface="Gabriola" panose="04040605051002020D02" pitchFamily="82" charset="0"/>
              </a:rPr>
              <a:t>»</a:t>
            </a:r>
          </a:p>
          <a:p>
            <a:r>
              <a:rPr lang="ru-RU" sz="2400" b="1" dirty="0" smtClean="0">
                <a:solidFill>
                  <a:srgbClr val="333333"/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>
                <a:solidFill>
                  <a:srgbClr val="333333"/>
                </a:solidFill>
                <a:latin typeface="Gabriola" panose="04040605051002020D02" pitchFamily="82" charset="0"/>
              </a:rPr>
              <a:t>(1846), титулярный советник </a:t>
            </a:r>
            <a:endParaRPr lang="ru-RU" sz="2400" b="1" dirty="0" smtClean="0">
              <a:solidFill>
                <a:srgbClr val="333333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333333"/>
                </a:solidFill>
                <a:latin typeface="Gabriola" panose="04040605051002020D02" pitchFamily="82" charset="0"/>
              </a:rPr>
              <a:t>средних </a:t>
            </a:r>
            <a:r>
              <a:rPr lang="ru-RU" sz="2400" b="1" dirty="0">
                <a:solidFill>
                  <a:srgbClr val="333333"/>
                </a:solidFill>
                <a:latin typeface="Gabriola" panose="04040605051002020D02" pitchFamily="82" charset="0"/>
              </a:rPr>
              <a:t>лет, неказистой </a:t>
            </a:r>
            <a:endParaRPr lang="ru-RU" sz="2400" b="1" dirty="0" smtClean="0">
              <a:solidFill>
                <a:srgbClr val="333333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333333"/>
                </a:solidFill>
                <a:latin typeface="Gabriola" panose="04040605051002020D02" pitchFamily="82" charset="0"/>
              </a:rPr>
              <a:t>наружности</a:t>
            </a:r>
            <a:r>
              <a:rPr lang="ru-RU" sz="2400" b="1" dirty="0">
                <a:solidFill>
                  <a:srgbClr val="333333"/>
                </a:solidFill>
                <a:latin typeface="Gabriola" panose="04040605051002020D02" pitchFamily="82" charset="0"/>
              </a:rPr>
              <a:t>, служащий в </a:t>
            </a:r>
            <a:endParaRPr lang="ru-RU" sz="2400" b="1" dirty="0" smtClean="0">
              <a:solidFill>
                <a:srgbClr val="333333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333333"/>
                </a:solidFill>
                <a:latin typeface="Gabriola" panose="04040605051002020D02" pitchFamily="82" charset="0"/>
              </a:rPr>
              <a:t>одном </a:t>
            </a:r>
            <a:r>
              <a:rPr lang="ru-RU" sz="2400" b="1" dirty="0">
                <a:solidFill>
                  <a:srgbClr val="333333"/>
                </a:solidFill>
                <a:latin typeface="Gabriola" panose="04040605051002020D02" pitchFamily="82" charset="0"/>
              </a:rPr>
              <a:t>из петербургских ведомств</a:t>
            </a:r>
            <a:r>
              <a:rPr lang="ru-RU" sz="2400" b="1" dirty="0" smtClean="0">
                <a:solidFill>
                  <a:srgbClr val="333333"/>
                </a:solidFill>
                <a:latin typeface="Gabriola" panose="04040605051002020D02" pitchFamily="82" charset="0"/>
              </a:rPr>
              <a:t>.</a:t>
            </a:r>
          </a:p>
          <a:p>
            <a:r>
              <a:rPr lang="ru-RU" sz="2400" b="1" dirty="0" smtClean="0">
                <a:solidFill>
                  <a:srgbClr val="333333"/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>
                <a:solidFill>
                  <a:srgbClr val="333333"/>
                </a:solidFill>
                <a:latin typeface="Gabriola" panose="04040605051002020D02" pitchFamily="82" charset="0"/>
              </a:rPr>
              <a:t>Душевное одиночество, полная </a:t>
            </a:r>
            <a:endParaRPr lang="ru-RU" sz="2400" b="1" dirty="0" smtClean="0">
              <a:solidFill>
                <a:srgbClr val="333333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333333"/>
                </a:solidFill>
                <a:latin typeface="Gabriola" panose="04040605051002020D02" pitchFamily="82" charset="0"/>
              </a:rPr>
              <a:t>зависимость </a:t>
            </a:r>
            <a:r>
              <a:rPr lang="ru-RU" sz="2400" b="1" dirty="0">
                <a:solidFill>
                  <a:srgbClr val="333333"/>
                </a:solidFill>
                <a:latin typeface="Gabriola" panose="04040605051002020D02" pitchFamily="82" charset="0"/>
              </a:rPr>
              <a:t>от вышестоящих, </a:t>
            </a:r>
            <a:endParaRPr lang="ru-RU" sz="2400" b="1" dirty="0" smtClean="0">
              <a:solidFill>
                <a:srgbClr val="333333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333333"/>
                </a:solidFill>
                <a:latin typeface="Gabriola" panose="04040605051002020D02" pitchFamily="82" charset="0"/>
              </a:rPr>
              <a:t>страх </a:t>
            </a:r>
            <a:r>
              <a:rPr lang="ru-RU" sz="2400" b="1" dirty="0">
                <a:solidFill>
                  <a:srgbClr val="333333"/>
                </a:solidFill>
                <a:latin typeface="Gabriola" panose="04040605051002020D02" pitchFamily="82" charset="0"/>
              </a:rPr>
              <a:t>перед жизнью — </a:t>
            </a:r>
            <a:r>
              <a:rPr lang="ru-RU" sz="2400" b="1" dirty="0" smtClean="0">
                <a:solidFill>
                  <a:srgbClr val="333333"/>
                </a:solidFill>
                <a:latin typeface="Gabriola" panose="04040605051002020D02" pitchFamily="82" charset="0"/>
              </a:rPr>
              <a:t>такова</a:t>
            </a:r>
          </a:p>
          <a:p>
            <a:r>
              <a:rPr lang="ru-RU" sz="2400" b="1" dirty="0" smtClean="0">
                <a:solidFill>
                  <a:srgbClr val="333333"/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>
                <a:solidFill>
                  <a:srgbClr val="333333"/>
                </a:solidFill>
                <a:latin typeface="Gabriola" panose="04040605051002020D02" pitchFamily="82" charset="0"/>
              </a:rPr>
              <a:t>психологическая атмосфера </a:t>
            </a:r>
            <a:endParaRPr lang="ru-RU" sz="2400" b="1" dirty="0" smtClean="0">
              <a:solidFill>
                <a:srgbClr val="333333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333333"/>
                </a:solidFill>
                <a:latin typeface="Gabriola" panose="04040605051002020D02" pitchFamily="82" charset="0"/>
              </a:rPr>
              <a:t>бюрократического </a:t>
            </a:r>
            <a:r>
              <a:rPr lang="ru-RU" sz="2400" b="1" dirty="0">
                <a:solidFill>
                  <a:srgbClr val="333333"/>
                </a:solidFill>
                <a:latin typeface="Gabriola" panose="04040605051002020D02" pitchFamily="82" charset="0"/>
              </a:rPr>
              <a:t>Петербурга, </a:t>
            </a:r>
            <a:endParaRPr lang="ru-RU" sz="2400" b="1" dirty="0" smtClean="0">
              <a:solidFill>
                <a:srgbClr val="333333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333333"/>
                </a:solidFill>
                <a:latin typeface="Gabriola" panose="04040605051002020D02" pitchFamily="82" charset="0"/>
              </a:rPr>
              <a:t>т </a:t>
            </a:r>
            <a:r>
              <a:rPr lang="ru-RU" sz="2400" b="1" dirty="0">
                <a:solidFill>
                  <a:srgbClr val="333333"/>
                </a:solidFill>
                <a:latin typeface="Gabriola" panose="04040605051002020D02" pitchFamily="82" charset="0"/>
              </a:rPr>
              <a:t>которой страдает </a:t>
            </a:r>
            <a:endParaRPr lang="ru-RU" sz="2400" b="1" dirty="0" smtClean="0">
              <a:solidFill>
                <a:srgbClr val="333333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333333"/>
                </a:solidFill>
                <a:latin typeface="Gabriola" panose="04040605051002020D02" pitchFamily="82" charset="0"/>
              </a:rPr>
              <a:t>«</a:t>
            </a:r>
            <a:r>
              <a:rPr lang="ru-RU" sz="2400" b="1" dirty="0">
                <a:solidFill>
                  <a:srgbClr val="333333"/>
                </a:solidFill>
                <a:latin typeface="Gabriola" panose="04040605051002020D02" pitchFamily="82" charset="0"/>
              </a:rPr>
              <a:t>маленький человек» </a:t>
            </a:r>
            <a:endParaRPr lang="ru-RU" sz="2400" b="1" dirty="0" smtClean="0">
              <a:solidFill>
                <a:srgbClr val="333333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333333"/>
                </a:solidFill>
                <a:latin typeface="Gabriola" panose="04040605051002020D02" pitchFamily="82" charset="0"/>
              </a:rPr>
              <a:t>раннего </a:t>
            </a:r>
            <a:r>
              <a:rPr lang="ru-RU" sz="2400" b="1" dirty="0">
                <a:solidFill>
                  <a:srgbClr val="333333"/>
                </a:solidFill>
                <a:latin typeface="Gabriola" panose="04040605051002020D02" pitchFamily="82" charset="0"/>
              </a:rPr>
              <a:t>Достоевского.</a:t>
            </a:r>
            <a:endParaRPr lang="ru-RU" sz="2400" b="1" dirty="0">
              <a:latin typeface="Gabriola" panose="04040605051002020D02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727" y="497306"/>
            <a:ext cx="3127649" cy="490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74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842" y="368968"/>
            <a:ext cx="8390020" cy="6208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656565"/>
                </a:solidFill>
                <a:latin typeface="verdana" panose="020B0604030504040204" pitchFamily="34" charset="0"/>
              </a:rPr>
              <a:t>«</a:t>
            </a:r>
            <a:r>
              <a:rPr lang="ru-RU" sz="4000" b="1" dirty="0">
                <a:solidFill>
                  <a:srgbClr val="080400"/>
                </a:solidFill>
                <a:latin typeface="Gabriola" panose="04040605051002020D02" pitchFamily="82" charset="0"/>
              </a:rPr>
              <a:t>Достоевский не просто сильно повлиял на меня, я получаю огромное удовольствие, перечитывая его, и я по-прежнему перечитываю его примерно каждый год. Его мастерство, проникновение в человеческую душу, способность к состраданию делает его писателем, к которому хотели бы приблизиться многие, если бы могли. Он был одним из тех, кому поистине удалось сказать: “Я был в этом мире”».</a:t>
            </a:r>
          </a:p>
          <a:p>
            <a:pPr algn="just"/>
            <a:r>
              <a:rPr lang="ru-RU" sz="40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                                                              Уильям </a:t>
            </a:r>
            <a:r>
              <a:rPr lang="ru-RU" sz="4000" b="1" dirty="0">
                <a:solidFill>
                  <a:srgbClr val="080400"/>
                </a:solidFill>
                <a:latin typeface="Gabriola" panose="04040605051002020D02" pitchFamily="82" charset="0"/>
              </a:rPr>
              <a:t>Фолкнер</a:t>
            </a:r>
            <a:endParaRPr lang="ru-RU" sz="4000" b="1" i="0" dirty="0">
              <a:solidFill>
                <a:srgbClr val="080400"/>
              </a:solidFill>
              <a:effectLst/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019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87" y="176463"/>
            <a:ext cx="8742949" cy="646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88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912853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49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«</a:t>
            </a:r>
            <a:r>
              <a:rPr lang="ru-RU" sz="4900" b="1" dirty="0">
                <a:solidFill>
                  <a:srgbClr val="080400"/>
                </a:solidFill>
                <a:latin typeface="Gabriola" panose="04040605051002020D02" pitchFamily="82" charset="0"/>
              </a:rPr>
              <a:t>Человек есть тайна. Её надо разгадать, и ежели будешь её разгадывать всю жизнь, то не говори, что потерял время; я занимаюсь этой тайной, ибо хочу быть человеком». </a:t>
            </a:r>
            <a:r>
              <a:rPr lang="ru-RU" sz="49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/>
            </a:r>
            <a:br>
              <a:rPr lang="ru-RU" sz="49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</a:br>
            <a:r>
              <a:rPr lang="ru-RU" sz="4000" b="1" dirty="0">
                <a:solidFill>
                  <a:srgbClr val="080400"/>
                </a:solidFill>
                <a:latin typeface="Gabriola" panose="04040605051002020D02" pitchFamily="82" charset="0"/>
              </a:rPr>
              <a:t> </a:t>
            </a:r>
            <a:r>
              <a:rPr lang="ru-RU" sz="40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                                                              Достоевский </a:t>
            </a:r>
            <a:r>
              <a:rPr lang="ru-RU" sz="4000" b="1" dirty="0">
                <a:solidFill>
                  <a:srgbClr val="080400"/>
                </a:solidFill>
                <a:latin typeface="Gabriola" panose="04040605051002020D02" pitchFamily="82" charset="0"/>
              </a:rPr>
              <a:t>Ф.М</a:t>
            </a:r>
            <a:r>
              <a:rPr lang="ru-RU" sz="40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.</a:t>
            </a:r>
            <a:br>
              <a:rPr lang="ru-RU" sz="40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</a:br>
            <a:r>
              <a:rPr lang="ru-RU" sz="4000" b="1" dirty="0">
                <a:solidFill>
                  <a:srgbClr val="080400"/>
                </a:solidFill>
                <a:latin typeface="Gabriola" panose="04040605051002020D02" pitchFamily="82" charset="0"/>
              </a:rPr>
              <a:t>Русский писатель, мыслитель, философ и публицист. Член-корреспондент Петербургской академии наук с 1877 года. Классик мировой литературы, по данным ЮНЕСКО, один из самых читаемых писателей в мире.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650" y="6226743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614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674" y="304801"/>
            <a:ext cx="8212956" cy="237423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Gabriola" panose="04040605051002020D02" pitchFamily="82" charset="0"/>
              </a:rPr>
              <a:t/>
            </a:r>
            <a:br>
              <a:rPr lang="ru-RU" sz="2000" b="1" dirty="0" smtClean="0">
                <a:latin typeface="Gabriola" panose="04040605051002020D02" pitchFamily="82" charset="0"/>
              </a:rPr>
            </a:br>
            <a:r>
              <a:rPr lang="ru-RU" sz="2000" b="1" dirty="0">
                <a:latin typeface="Gabriola" panose="04040605051002020D02" pitchFamily="82" charset="0"/>
              </a:rPr>
              <a:t/>
            </a:r>
            <a:br>
              <a:rPr lang="ru-RU" sz="2000" b="1" dirty="0">
                <a:latin typeface="Gabriola" panose="04040605051002020D02" pitchFamily="82" charset="0"/>
              </a:rPr>
            </a:br>
            <a:r>
              <a:rPr lang="ru-RU" sz="2000" b="1" dirty="0" smtClean="0">
                <a:latin typeface="Gabriola" panose="04040605051002020D02" pitchFamily="82" charset="0"/>
              </a:rPr>
              <a:t/>
            </a:r>
            <a:br>
              <a:rPr lang="ru-RU" sz="2000" b="1" dirty="0" smtClean="0">
                <a:latin typeface="Gabriola" panose="04040605051002020D02" pitchFamily="82" charset="0"/>
              </a:rPr>
            </a:br>
            <a:r>
              <a:rPr lang="ru-RU" sz="2000" b="1" dirty="0">
                <a:latin typeface="Gabriola" panose="04040605051002020D02" pitchFamily="82" charset="0"/>
              </a:rPr>
              <a:t/>
            </a:r>
            <a:br>
              <a:rPr lang="ru-RU" sz="2000" b="1" dirty="0">
                <a:latin typeface="Gabriola" panose="04040605051002020D02" pitchFamily="82" charset="0"/>
              </a:rPr>
            </a:br>
            <a:r>
              <a:rPr lang="ru-RU" sz="2000" b="1" dirty="0" smtClean="0">
                <a:latin typeface="Gabriola" panose="04040605051002020D02" pitchFamily="82" charset="0"/>
              </a:rPr>
              <a:t/>
            </a:r>
            <a:br>
              <a:rPr lang="ru-RU" sz="2000" b="1" dirty="0" smtClean="0">
                <a:latin typeface="Gabriola" panose="04040605051002020D02" pitchFamily="82" charset="0"/>
              </a:rPr>
            </a:br>
            <a:r>
              <a:rPr lang="ru-RU" sz="2000" b="1" dirty="0" smtClean="0">
                <a:latin typeface="Gabriola" panose="04040605051002020D02" pitchFamily="82" charset="0"/>
              </a:rPr>
              <a:t/>
            </a:r>
            <a:br>
              <a:rPr lang="ru-RU" sz="2000" b="1" dirty="0" smtClean="0">
                <a:latin typeface="Gabriola" panose="04040605051002020D02" pitchFamily="82" charset="0"/>
              </a:rPr>
            </a:br>
            <a:r>
              <a:rPr lang="ru-RU" sz="2000" b="1" dirty="0">
                <a:latin typeface="Gabriola" panose="04040605051002020D02" pitchFamily="82" charset="0"/>
              </a:rPr>
              <a:t/>
            </a:r>
            <a:br>
              <a:rPr lang="ru-RU" sz="2000" b="1" dirty="0">
                <a:latin typeface="Gabriola" panose="04040605051002020D02" pitchFamily="82" charset="0"/>
              </a:rPr>
            </a:br>
            <a:r>
              <a:rPr lang="ru-RU" sz="2000" b="1" dirty="0" smtClean="0">
                <a:latin typeface="Gabriola" panose="04040605051002020D02" pitchFamily="82" charset="0"/>
              </a:rPr>
              <a:t/>
            </a:r>
            <a:br>
              <a:rPr lang="ru-RU" sz="2000" b="1" dirty="0" smtClean="0">
                <a:latin typeface="Gabriola" panose="04040605051002020D02" pitchFamily="82" charset="0"/>
              </a:rPr>
            </a:br>
            <a:r>
              <a:rPr lang="ru-RU" sz="2000" b="1" dirty="0">
                <a:latin typeface="Gabriola" panose="04040605051002020D02" pitchFamily="82" charset="0"/>
              </a:rPr>
              <a:t/>
            </a:r>
            <a:br>
              <a:rPr lang="ru-RU" sz="2000" b="1" dirty="0">
                <a:latin typeface="Gabriola" panose="04040605051002020D02" pitchFamily="82" charset="0"/>
              </a:rPr>
            </a:br>
            <a:r>
              <a:rPr lang="ru-RU" sz="2000" b="1" dirty="0" smtClean="0">
                <a:latin typeface="Gabriola" panose="04040605051002020D02" pitchFamily="82" charset="0"/>
              </a:rPr>
              <a:t/>
            </a:r>
            <a:br>
              <a:rPr lang="ru-RU" sz="2000" b="1" dirty="0" smtClean="0">
                <a:latin typeface="Gabriola" panose="04040605051002020D02" pitchFamily="82" charset="0"/>
              </a:rPr>
            </a:br>
            <a:r>
              <a:rPr lang="ru-RU" sz="2000" b="1" dirty="0">
                <a:latin typeface="Gabriola" panose="04040605051002020D02" pitchFamily="82" charset="0"/>
              </a:rPr>
              <a:t/>
            </a:r>
            <a:br>
              <a:rPr lang="ru-RU" sz="2000" b="1" dirty="0">
                <a:latin typeface="Gabriola" panose="04040605051002020D02" pitchFamily="82" charset="0"/>
              </a:rPr>
            </a:br>
            <a:r>
              <a:rPr lang="ru-RU" sz="2000" b="1" dirty="0" smtClean="0">
                <a:latin typeface="Gabriola" panose="04040605051002020D02" pitchFamily="82" charset="0"/>
              </a:rPr>
              <a:t/>
            </a:r>
            <a:br>
              <a:rPr lang="ru-RU" sz="2000" b="1" dirty="0" smtClean="0">
                <a:latin typeface="Gabriola" panose="04040605051002020D02" pitchFamily="82" charset="0"/>
              </a:rPr>
            </a:br>
            <a:r>
              <a:rPr lang="ru-RU" sz="2000" b="1" dirty="0">
                <a:latin typeface="Gabriola" panose="04040605051002020D02" pitchFamily="82" charset="0"/>
              </a:rPr>
              <a:t/>
            </a:r>
            <a:br>
              <a:rPr lang="ru-RU" sz="2000" b="1" dirty="0">
                <a:latin typeface="Gabriola" panose="04040605051002020D02" pitchFamily="82" charset="0"/>
              </a:rPr>
            </a:br>
            <a:r>
              <a:rPr lang="ru-RU" sz="2000" b="1" dirty="0" smtClean="0">
                <a:latin typeface="Gabriola" panose="04040605051002020D02" pitchFamily="82" charset="0"/>
              </a:rPr>
              <a:t/>
            </a:r>
            <a:br>
              <a:rPr lang="ru-RU" sz="2000" b="1" dirty="0" smtClean="0">
                <a:latin typeface="Gabriola" panose="04040605051002020D02" pitchFamily="82" charset="0"/>
              </a:rPr>
            </a:br>
            <a:r>
              <a:rPr lang="ru-RU" sz="2000" b="1" dirty="0">
                <a:latin typeface="Gabriola" panose="04040605051002020D02" pitchFamily="82" charset="0"/>
              </a:rPr>
              <a:t/>
            </a:r>
            <a:br>
              <a:rPr lang="ru-RU" sz="2000" b="1" dirty="0">
                <a:latin typeface="Gabriola" panose="04040605051002020D02" pitchFamily="82" charset="0"/>
              </a:rPr>
            </a:br>
            <a:r>
              <a:rPr lang="ru-RU" sz="27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Роман </a:t>
            </a:r>
            <a:r>
              <a:rPr lang="ru-RU" sz="2700" b="1" dirty="0">
                <a:solidFill>
                  <a:srgbClr val="080400"/>
                </a:solidFill>
                <a:latin typeface="Gabriola" panose="04040605051002020D02" pitchFamily="82" charset="0"/>
              </a:rPr>
              <a:t>об одном преступлении. </a:t>
            </a:r>
            <a:r>
              <a:rPr lang="ru-RU" sz="27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/>
            </a:r>
            <a:br>
              <a:rPr lang="ru-RU" sz="27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</a:br>
            <a:r>
              <a:rPr lang="ru-RU" sz="27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Двойное </a:t>
            </a:r>
            <a:r>
              <a:rPr lang="ru-RU" sz="2700" b="1" dirty="0">
                <a:solidFill>
                  <a:srgbClr val="080400"/>
                </a:solidFill>
                <a:latin typeface="Gabriola" panose="04040605051002020D02" pitchFamily="82" charset="0"/>
              </a:rPr>
              <a:t>убийство, совершенное </a:t>
            </a:r>
            <a:r>
              <a:rPr lang="ru-RU" sz="27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/>
            </a:r>
            <a:br>
              <a:rPr lang="ru-RU" sz="27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</a:br>
            <a:r>
              <a:rPr lang="ru-RU" sz="27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бедным </a:t>
            </a:r>
            <a:r>
              <a:rPr lang="ru-RU" sz="2700" b="1" dirty="0">
                <a:solidFill>
                  <a:srgbClr val="080400"/>
                </a:solidFill>
                <a:latin typeface="Gabriola" panose="04040605051002020D02" pitchFamily="82" charset="0"/>
              </a:rPr>
              <a:t>студентом из-за денег. </a:t>
            </a:r>
            <a:r>
              <a:rPr lang="ru-RU" sz="27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/>
            </a:r>
            <a:br>
              <a:rPr lang="ru-RU" sz="27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</a:br>
            <a:r>
              <a:rPr lang="ru-RU" sz="27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Трудно </a:t>
            </a:r>
            <a:r>
              <a:rPr lang="ru-RU" sz="2700" b="1" dirty="0">
                <a:solidFill>
                  <a:srgbClr val="080400"/>
                </a:solidFill>
                <a:latin typeface="Gabriola" panose="04040605051002020D02" pitchFamily="82" charset="0"/>
              </a:rPr>
              <a:t>найти фабулу проще, но </a:t>
            </a:r>
            <a:r>
              <a:rPr lang="ru-RU" sz="27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/>
            </a:r>
            <a:br>
              <a:rPr lang="ru-RU" sz="27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</a:br>
            <a:r>
              <a:rPr lang="ru-RU" sz="27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интеллектуальное </a:t>
            </a:r>
            <a:r>
              <a:rPr lang="ru-RU" sz="2700" b="1" dirty="0">
                <a:solidFill>
                  <a:srgbClr val="080400"/>
                </a:solidFill>
                <a:latin typeface="Gabriola" panose="04040605051002020D02" pitchFamily="82" charset="0"/>
              </a:rPr>
              <a:t>и душевное </a:t>
            </a:r>
            <a:r>
              <a:rPr lang="ru-RU" sz="27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/>
            </a:r>
            <a:br>
              <a:rPr lang="ru-RU" sz="27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</a:br>
            <a:r>
              <a:rPr lang="ru-RU" sz="2700" b="1" dirty="0">
                <a:solidFill>
                  <a:srgbClr val="080400"/>
                </a:solidFill>
                <a:latin typeface="Gabriola" panose="04040605051002020D02" pitchFamily="82" charset="0"/>
              </a:rPr>
              <a:t>п</a:t>
            </a:r>
            <a:r>
              <a:rPr lang="ru-RU" sz="27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отрясение</a:t>
            </a:r>
            <a:r>
              <a:rPr lang="ru-RU" sz="2700" b="1" dirty="0">
                <a:solidFill>
                  <a:srgbClr val="080400"/>
                </a:solidFill>
                <a:latin typeface="Gabriola" panose="04040605051002020D02" pitchFamily="82" charset="0"/>
              </a:rPr>
              <a:t>, которое </a:t>
            </a:r>
            <a:r>
              <a:rPr lang="ru-RU" sz="27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производит</a:t>
            </a:r>
            <a:br>
              <a:rPr lang="ru-RU" sz="27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</a:br>
            <a:r>
              <a:rPr lang="ru-RU" sz="27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 </a:t>
            </a:r>
            <a:r>
              <a:rPr lang="ru-RU" sz="2700" b="1" dirty="0">
                <a:solidFill>
                  <a:srgbClr val="080400"/>
                </a:solidFill>
                <a:latin typeface="Gabriola" panose="04040605051002020D02" pitchFamily="82" charset="0"/>
              </a:rPr>
              <a:t>роман, — неизгладимо. В чем здесь </a:t>
            </a:r>
            <a:r>
              <a:rPr lang="ru-RU" sz="27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/>
            </a:r>
            <a:br>
              <a:rPr lang="ru-RU" sz="27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</a:br>
            <a:r>
              <a:rPr lang="ru-RU" sz="27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загадка</a:t>
            </a:r>
            <a:r>
              <a:rPr lang="ru-RU" sz="2700" b="1" dirty="0">
                <a:solidFill>
                  <a:srgbClr val="080400"/>
                </a:solidFill>
                <a:latin typeface="Gabriola" panose="04040605051002020D02" pitchFamily="82" charset="0"/>
              </a:rPr>
              <a:t>? Кроме простого </a:t>
            </a:r>
            <a:r>
              <a:rPr lang="ru-RU" sz="27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и</a:t>
            </a:r>
            <a:br>
              <a:rPr lang="ru-RU" sz="27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</a:br>
            <a:r>
              <a:rPr lang="ru-RU" sz="2700" b="1" dirty="0">
                <a:solidFill>
                  <a:srgbClr val="080400"/>
                </a:solidFill>
                <a:latin typeface="Gabriola" panose="04040605051002020D02" pitchFamily="82" charset="0"/>
              </a:rPr>
              <a:t> </a:t>
            </a:r>
            <a:r>
              <a:rPr lang="ru-RU" sz="27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очевидного ответа</a:t>
            </a:r>
            <a:r>
              <a:rPr lang="ru-RU" sz="2700" b="1" dirty="0">
                <a:solidFill>
                  <a:srgbClr val="080400"/>
                </a:solidFill>
                <a:latin typeface="Gabriola" panose="04040605051002020D02" pitchFamily="82" charset="0"/>
              </a:rPr>
              <a:t> — «в гениальности </a:t>
            </a:r>
            <a:r>
              <a:rPr lang="ru-RU" sz="27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/>
            </a:r>
            <a:br>
              <a:rPr lang="ru-RU" sz="27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</a:br>
            <a:r>
              <a:rPr lang="ru-RU" sz="27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Достоевского</a:t>
            </a:r>
            <a:r>
              <a:rPr lang="ru-RU" sz="2700" b="1" dirty="0">
                <a:solidFill>
                  <a:srgbClr val="080400"/>
                </a:solidFill>
                <a:latin typeface="Gabriola" panose="04040605051002020D02" pitchFamily="82" charset="0"/>
              </a:rPr>
              <a:t>» — возможно, </a:t>
            </a:r>
            <a:r>
              <a:rPr lang="ru-RU" sz="27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/>
            </a:r>
            <a:br>
              <a:rPr lang="ru-RU" sz="27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</a:br>
            <a:r>
              <a:rPr lang="ru-RU" sz="27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существует </a:t>
            </a:r>
            <a:r>
              <a:rPr lang="ru-RU" sz="2700" b="1" dirty="0">
                <a:solidFill>
                  <a:srgbClr val="080400"/>
                </a:solidFill>
                <a:latin typeface="Gabriola" panose="04040605051002020D02" pitchFamily="82" charset="0"/>
              </a:rPr>
              <a:t>как минимум еще один: </a:t>
            </a:r>
            <a:r>
              <a:rPr lang="ru-RU" sz="27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/>
            </a:r>
            <a:br>
              <a:rPr lang="ru-RU" sz="27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</a:br>
            <a:r>
              <a:rPr lang="ru-RU" sz="27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«</a:t>
            </a:r>
            <a:r>
              <a:rPr lang="ru-RU" sz="2700" b="1" dirty="0">
                <a:solidFill>
                  <a:srgbClr val="080400"/>
                </a:solidFill>
                <a:latin typeface="Gabriola" panose="04040605051002020D02" pitchFamily="82" charset="0"/>
              </a:rPr>
              <a:t>проклятые» вопросы не имеют </a:t>
            </a:r>
            <a:r>
              <a:rPr lang="ru-RU" sz="27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/>
            </a:r>
            <a:br>
              <a:rPr lang="ru-RU" sz="27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</a:br>
            <a:r>
              <a:rPr lang="ru-RU" sz="27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простых </a:t>
            </a:r>
            <a:r>
              <a:rPr lang="ru-RU" sz="2700" b="1" dirty="0">
                <a:solidFill>
                  <a:srgbClr val="080400"/>
                </a:solidFill>
                <a:latin typeface="Gabriola" panose="04040605051002020D02" pitchFamily="82" charset="0"/>
              </a:rPr>
              <a:t>и положительных ответов</a:t>
            </a:r>
            <a:r>
              <a:rPr lang="ru-RU" sz="27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.</a:t>
            </a:r>
            <a:br>
              <a:rPr lang="ru-RU" sz="27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</a:br>
            <a:r>
              <a:rPr lang="ru-RU" sz="27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 </a:t>
            </a:r>
            <a:r>
              <a:rPr lang="ru-RU" sz="2700" b="1" dirty="0">
                <a:solidFill>
                  <a:srgbClr val="080400"/>
                </a:solidFill>
                <a:latin typeface="Gabriola" panose="04040605051002020D02" pitchFamily="82" charset="0"/>
              </a:rPr>
              <a:t>Нищета, собственные страдания и </a:t>
            </a:r>
            <a:r>
              <a:rPr lang="ru-RU" sz="27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/>
            </a:r>
            <a:br>
              <a:rPr lang="ru-RU" sz="27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</a:br>
            <a:r>
              <a:rPr lang="ru-RU" sz="27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страдания </a:t>
            </a:r>
            <a:r>
              <a:rPr lang="ru-RU" sz="2700" b="1" dirty="0">
                <a:solidFill>
                  <a:srgbClr val="080400"/>
                </a:solidFill>
                <a:latin typeface="Gabriola" panose="04040605051002020D02" pitchFamily="82" charset="0"/>
              </a:rPr>
              <a:t>близких всегда ставили и будут </a:t>
            </a:r>
            <a:r>
              <a:rPr lang="ru-RU" sz="27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/>
            </a:r>
            <a:br>
              <a:rPr lang="ru-RU" sz="27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</a:br>
            <a:r>
              <a:rPr lang="ru-RU" sz="27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ставить </a:t>
            </a:r>
            <a:r>
              <a:rPr lang="ru-RU" sz="2700" b="1" dirty="0">
                <a:solidFill>
                  <a:srgbClr val="080400"/>
                </a:solidFill>
                <a:latin typeface="Gabriola" panose="04040605051002020D02" pitchFamily="82" charset="0"/>
              </a:rPr>
              <a:t>человека перед выбором: имею ли </a:t>
            </a:r>
            <a:r>
              <a:rPr lang="ru-RU" sz="27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я</a:t>
            </a:r>
            <a:br>
              <a:rPr lang="ru-RU" sz="27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</a:br>
            <a:r>
              <a:rPr lang="ru-RU" sz="2700" b="1" dirty="0">
                <a:solidFill>
                  <a:srgbClr val="080400"/>
                </a:solidFill>
                <a:latin typeface="Gabriola" panose="04040605051002020D02" pitchFamily="82" charset="0"/>
              </a:rPr>
              <a:t> право преступить любой нравственный закон, чтобы потом стать спасителем униженных и утешителем слабых; должен ли я сперва возлюбить себя, а только потом, став сильным, возлюбить ближнего своего? Это вечные вопросы.</a:t>
            </a:r>
          </a:p>
        </p:txBody>
      </p:sp>
      <p:pic>
        <p:nvPicPr>
          <p:cNvPr id="18" name="Объект 1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13" y="3136367"/>
            <a:ext cx="46037" cy="64566"/>
          </a:xfr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566" y="304801"/>
            <a:ext cx="3711784" cy="489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28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337" y="0"/>
            <a:ext cx="8742947" cy="694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Роман, в котором Достоевский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  <a:cs typeface="Gautami" panose="020B0502040204020203" pitchFamily="34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впервые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с подлинной страстью,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  <a:cs typeface="Gautami" panose="020B0502040204020203" pitchFamily="34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ярко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и полно воплотил </a:t>
            </a:r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образ</a:t>
            </a: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положительного героя, </a:t>
            </a:r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каким</a:t>
            </a: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он его представлял.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  <a:cs typeface="Gautami" panose="020B0502040204020203" pitchFamily="34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В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 князе Мышкине </a:t>
            </a:r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соединились</a:t>
            </a: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черты образа Христа и 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  <a:cs typeface="Gautami" panose="020B0502040204020203" pitchFamily="34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одновременно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ребенка,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  <a:cs typeface="Gautami" panose="020B0502040204020203" pitchFamily="34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умиротворенность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,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  <a:cs typeface="Gautami" panose="020B0502040204020203" pitchFamily="34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граничащая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с беспечностью,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  <a:cs typeface="Gautami" panose="020B0502040204020203" pitchFamily="34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и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 невозможность пройти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  <a:cs typeface="Gautami" panose="020B0502040204020203" pitchFamily="34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мимо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беды ближнего.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  <a:cs typeface="Gautami" panose="020B0502040204020203" pitchFamily="34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В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 обществе «нормальных» </a:t>
            </a:r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людей,</a:t>
            </a: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одержимых корыстью </a:t>
            </a:r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и</a:t>
            </a: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разрушительными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страстями, </a:t>
            </a:r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князь </a:t>
            </a: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Мышкин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 — идиот. В мире, где красота замутнена нечистыми помыслами людей, такой </a:t>
            </a:r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герой беспомощен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, хотя и прекрасен. Но «красота спасет мир!», утверждает Достоевский устами князя Мышкина, и в мире становится светлей.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88" y="336885"/>
            <a:ext cx="3594764" cy="503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45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7094" y="336884"/>
            <a:ext cx="821355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Роман-предостережение и </a:t>
            </a:r>
            <a:endParaRPr lang="ru-RU" sz="2800" b="1" dirty="0" smtClean="0">
              <a:solidFill>
                <a:srgbClr val="080400"/>
              </a:solidFill>
              <a:latin typeface="Gabriola" panose="04040605051002020D02" pitchFamily="82" charset="0"/>
              <a:cs typeface="Gautami" panose="020B0502040204020203" pitchFamily="34" charset="0"/>
            </a:endParaRPr>
          </a:p>
          <a:p>
            <a:r>
              <a:rPr lang="ru-RU" sz="28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роман-пророчество,</a:t>
            </a:r>
          </a:p>
          <a:p>
            <a:r>
              <a:rPr lang="ru-RU" sz="28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в</a:t>
            </a:r>
            <a:r>
              <a:rPr lang="ru-RU" sz="2800" b="1" dirty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 котором великий </a:t>
            </a:r>
            <a:endParaRPr lang="ru-RU" sz="2800" b="1" dirty="0" smtClean="0">
              <a:solidFill>
                <a:srgbClr val="080400"/>
              </a:solidFill>
              <a:latin typeface="Gabriola" panose="04040605051002020D02" pitchFamily="82" charset="0"/>
              <a:cs typeface="Gautami" panose="020B0502040204020203" pitchFamily="34" charset="0"/>
            </a:endParaRPr>
          </a:p>
          <a:p>
            <a:r>
              <a:rPr lang="ru-RU" sz="28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писатель </a:t>
            </a:r>
            <a:r>
              <a:rPr lang="ru-RU" sz="2800" b="1" dirty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и мыслитель </a:t>
            </a:r>
            <a:endParaRPr lang="ru-RU" sz="2800" b="1" dirty="0" smtClean="0">
              <a:solidFill>
                <a:srgbClr val="080400"/>
              </a:solidFill>
              <a:latin typeface="Gabriola" panose="04040605051002020D02" pitchFamily="82" charset="0"/>
              <a:cs typeface="Gautami" panose="020B0502040204020203" pitchFamily="34" charset="0"/>
            </a:endParaRPr>
          </a:p>
          <a:p>
            <a:r>
              <a:rPr lang="ru-RU" sz="28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указывает </a:t>
            </a:r>
            <a:r>
              <a:rPr lang="ru-RU" sz="2800" b="1" dirty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на грядущие </a:t>
            </a:r>
            <a:endParaRPr lang="ru-RU" sz="2800" b="1" dirty="0" smtClean="0">
              <a:solidFill>
                <a:srgbClr val="080400"/>
              </a:solidFill>
              <a:latin typeface="Gabriola" panose="04040605051002020D02" pitchFamily="82" charset="0"/>
              <a:cs typeface="Gautami" panose="020B0502040204020203" pitchFamily="34" charset="0"/>
            </a:endParaRPr>
          </a:p>
          <a:p>
            <a:r>
              <a:rPr lang="ru-RU" sz="28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социальные </a:t>
            </a:r>
            <a:r>
              <a:rPr lang="ru-RU" sz="2800" b="1" dirty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катастрофы</a:t>
            </a:r>
            <a:r>
              <a:rPr lang="ru-RU" sz="28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.</a:t>
            </a:r>
          </a:p>
          <a:p>
            <a:r>
              <a:rPr lang="ru-RU" sz="28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 </a:t>
            </a:r>
            <a:r>
              <a:rPr lang="ru-RU" sz="2800" b="1" dirty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История </a:t>
            </a:r>
            <a:r>
              <a:rPr lang="ru-RU" sz="28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подтвердила</a:t>
            </a:r>
          </a:p>
          <a:p>
            <a:r>
              <a:rPr lang="ru-RU" sz="28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 </a:t>
            </a:r>
            <a:r>
              <a:rPr lang="ru-RU" sz="2800" b="1" dirty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правоту Достоевского</a:t>
            </a:r>
            <a:r>
              <a:rPr lang="ru-RU" sz="28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,</a:t>
            </a:r>
          </a:p>
          <a:p>
            <a:r>
              <a:rPr lang="ru-RU" sz="28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 </a:t>
            </a:r>
            <a:r>
              <a:rPr lang="ru-RU" sz="2800" b="1" dirty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и неоднократно. </a:t>
            </a:r>
            <a:endParaRPr lang="ru-RU" sz="2800" b="1" dirty="0" smtClean="0">
              <a:solidFill>
                <a:srgbClr val="080400"/>
              </a:solidFill>
              <a:latin typeface="Gabriola" panose="04040605051002020D02" pitchFamily="82" charset="0"/>
              <a:cs typeface="Gautami" panose="020B0502040204020203" pitchFamily="34" charset="0"/>
            </a:endParaRPr>
          </a:p>
          <a:p>
            <a:r>
              <a:rPr lang="ru-RU" sz="28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Кровавая </a:t>
            </a:r>
            <a:r>
              <a:rPr lang="ru-RU" sz="2800" b="1" dirty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русская революция</a:t>
            </a:r>
            <a:r>
              <a:rPr lang="ru-RU" sz="28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,</a:t>
            </a:r>
          </a:p>
          <a:p>
            <a:r>
              <a:rPr lang="ru-RU" sz="28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 </a:t>
            </a:r>
            <a:r>
              <a:rPr lang="ru-RU" sz="2800" b="1" dirty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деспотические режимы Гитлера и </a:t>
            </a:r>
            <a:endParaRPr lang="ru-RU" sz="2800" b="1" dirty="0" smtClean="0">
              <a:solidFill>
                <a:srgbClr val="080400"/>
              </a:solidFill>
              <a:latin typeface="Gabriola" panose="04040605051002020D02" pitchFamily="82" charset="0"/>
              <a:cs typeface="Gautami" panose="020B0502040204020203" pitchFamily="34" charset="0"/>
            </a:endParaRPr>
          </a:p>
          <a:p>
            <a:r>
              <a:rPr lang="ru-RU" sz="28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Сталина</a:t>
            </a:r>
            <a:r>
              <a:rPr lang="ru-RU" sz="2800" b="1" dirty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 — страшные и точные </a:t>
            </a:r>
            <a:endParaRPr lang="ru-RU" sz="2800" b="1" dirty="0" smtClean="0">
              <a:solidFill>
                <a:srgbClr val="080400"/>
              </a:solidFill>
              <a:latin typeface="Gabriola" panose="04040605051002020D02" pitchFamily="82" charset="0"/>
              <a:cs typeface="Gautami" panose="020B0502040204020203" pitchFamily="34" charset="0"/>
            </a:endParaRPr>
          </a:p>
          <a:p>
            <a:r>
              <a:rPr lang="ru-RU" sz="28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подтверждения </a:t>
            </a:r>
            <a:r>
              <a:rPr lang="ru-RU" sz="2800" b="1" dirty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идеи о том, что ждет общество, в котором партийная мораль замещает человеческую.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924" y="336884"/>
            <a:ext cx="3341055" cy="492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00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925" y="160420"/>
            <a:ext cx="856648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Gautami" panose="020B0502040204020203" pitchFamily="34" charset="0"/>
              </a:rPr>
              <a:t> </a:t>
            </a:r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Развитие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отношений, большей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  <a:cs typeface="Gautami" panose="020B0502040204020203" pitchFamily="34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частью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, происходит между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  <a:cs typeface="Gautami" panose="020B0502040204020203" pitchFamily="34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двумя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героями – это подросток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  <a:cs typeface="Gautami" panose="020B0502040204020203" pitchFamily="34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Аркадий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Макарович </a:t>
            </a:r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Долгорукий</a:t>
            </a: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(фамилия у Аркадия была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  <a:cs typeface="Gautami" panose="020B0502040204020203" pitchFamily="34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его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формального отца) и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  <a:cs typeface="Gautami" panose="020B0502040204020203" pitchFamily="34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его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отец Андрей Петрович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  <a:cs typeface="Gautami" panose="020B0502040204020203" pitchFamily="34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Версилов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. Главному герою –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  <a:cs typeface="Gautami" panose="020B0502040204020203" pitchFamily="34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подростку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Аркадию –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  <a:cs typeface="Gautami" panose="020B0502040204020203" pitchFamily="34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девятнадцать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лет. По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  <a:cs typeface="Gautami" panose="020B0502040204020203" pitchFamily="34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современным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меркам в таком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  <a:cs typeface="Gautami" panose="020B0502040204020203" pitchFamily="34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возрасте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люди </a:t>
            </a:r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причисляются</a:t>
            </a: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уже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к юношеской поре своих лет</a:t>
            </a:r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,</a:t>
            </a: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а не подростковой.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  <a:cs typeface="Gautami" panose="020B0502040204020203" pitchFamily="34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Но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Ф.М.Достоевский видит его подростком вполне обоснованно, ведь все окружающие считали Аркадия таковым. Он по этому поводу очень возмущался говоря: «Какой я подросток! Разве растут в девятнадцать лет?»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512" y="320842"/>
            <a:ext cx="3368332" cy="497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79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1263" y="160421"/>
            <a:ext cx="84702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Итоговый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роман Федора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Достоевского,</a:t>
            </a: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в нем сконцентрировались </a:t>
            </a:r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вся</a:t>
            </a: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художественная мощь писателя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и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 глубина прозрений религиозного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мыслителя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. «Братья Карамазовы» 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—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это произведение, в котором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испепеляющая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страсть, борьба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за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 наследство, </a:t>
            </a:r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богоискательство</a:t>
            </a: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выводят на глобальные вопросы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о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 самой сущности человека, о его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природе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. Каждый характер,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как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 бы сложен он ни был, у Достоевского предстает некой частью одной, почти безграничной картины — это картина многогранной человеческой души, и в этой душе идет нескончаемая битва добра и зла.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842" y="288758"/>
            <a:ext cx="3311649" cy="459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67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421" y="497305"/>
            <a:ext cx="898357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Это история любви двух «</a:t>
            </a:r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маленьких</a:t>
            </a: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людей», нищего Макара Девушкина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и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его не менее нищей избранницы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Вареньки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. Они не могут быть вместе</a:t>
            </a:r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,</a:t>
            </a: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и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всё, что им остается, – искать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утешения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в полных дрожащей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нежности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письмах. Над ними плачут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даже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самые отъявленные циники.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Достоевскому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к моменту написания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романа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в письмах «Бедные люди» </a:t>
            </a:r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было</a:t>
            </a: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24 года, и никто не мог в это поверить.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Матёрые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писатели отмечали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глубинные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познания автора о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«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маленьких людях» и «больших душах», цитаты из писем Макара Девушкина милому другу Вареньке кусками читали вслух в литературных салонах</a:t>
            </a:r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.</a:t>
            </a:r>
            <a:endParaRPr lang="ru-RU" sz="2400" b="1" dirty="0">
              <a:solidFill>
                <a:srgbClr val="080400"/>
              </a:solidFill>
              <a:latin typeface="Gabriola" panose="04040605051002020D02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463" y="256674"/>
            <a:ext cx="3403684" cy="489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92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674" y="529389"/>
            <a:ext cx="830981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Продолжаем подступаться к большой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прозе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Достоевского через </a:t>
            </a:r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его</a:t>
            </a: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маленькие произведения.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«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Белые ночи» в чём-то </a:t>
            </a:r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продолжают</a:t>
            </a: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традицию «Бедных людей».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Перед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нами снова история любви,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но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не драма, а романтика. Это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история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случайностей, контрастов</a:t>
            </a:r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,</a:t>
            </a: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полных незамутнённого счастья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встреч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в разгар лета. «Белые ночи»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–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ода непередаваемой словами эйфории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первой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любви. Но у Достоевского, как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вы 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понимаете, не бывает хеппи-эндов. </a:t>
            </a:r>
            <a:endParaRPr lang="ru-RU" sz="2400" b="1" dirty="0" smtClean="0">
              <a:solidFill>
                <a:srgbClr val="08040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080400"/>
                </a:solidFill>
                <a:latin typeface="Gabriola" panose="04040605051002020D02" pitchFamily="82" charset="0"/>
              </a:rPr>
              <a:t>Увы</a:t>
            </a:r>
            <a: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  <a:t>, история заканчивается быстро, но читатели уверены: герой будет каждый вечер заново проживать своё приключение всю оставшуюся жизнь. И радоваться тому, что оно у него было.</a:t>
            </a:r>
            <a:br>
              <a:rPr lang="ru-RU" sz="2400" b="1" dirty="0">
                <a:solidFill>
                  <a:srgbClr val="080400"/>
                </a:solidFill>
                <a:latin typeface="Gabriola" panose="04040605051002020D02" pitchFamily="82" charset="0"/>
              </a:rPr>
            </a:br>
            <a:endParaRPr lang="ru-RU" sz="2400" b="1" dirty="0">
              <a:solidFill>
                <a:srgbClr val="080400"/>
              </a:solidFill>
              <a:latin typeface="Gabriola" panose="04040605051002020D02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944" y="352926"/>
            <a:ext cx="3166074" cy="470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27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</TotalTime>
  <Words>1457</Words>
  <Application>Microsoft Office PowerPoint</Application>
  <PresentationFormat>Экран (4:3)</PresentationFormat>
  <Paragraphs>165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Gabriola</vt:lpstr>
      <vt:lpstr>Gautami</vt:lpstr>
      <vt:lpstr>verdana</vt:lpstr>
      <vt:lpstr>Тема Office</vt:lpstr>
      <vt:lpstr>Виртуальная книжная  выставка к 200 -летию  со дня рождения  Федора Михайловича  Достоевского (1821-1881)  </vt:lpstr>
      <vt:lpstr>       «Человек есть тайна. Её надо разгадать, и ежели будешь её разгадывать всю жизнь, то не говори, что потерял время; я занимаюсь этой тайной, ибо хочу быть человеком».                                                                 Достоевский Ф.М. Русский писатель, мыслитель, философ и публицист. Член-корреспондент Петербургской академии наук с 1877 года. Классик мировой литературы, по данным ЮНЕСКО, один из самых читаемых писателей в мире.</vt:lpstr>
      <vt:lpstr>               Роман об одном преступлении.  Двойное убийство, совершенное  бедным студентом из-за денег.  Трудно найти фабулу проще, но  интеллектуальное и душевное  потрясение, которое производит  роман, — неизгладимо. В чем здесь  загадка? Кроме простого и  очевидного ответа — «в гениальности  Достоевского» — возможно,  существует как минимум еще один:  «проклятые» вопросы не имеют  простых и положительных ответов.  Нищета, собственные страдания и  страдания близких всегда ставили и будут  ставить человека перед выбором: имею ли я  право преступить любой нравственный закон, чтобы потом стать спасителем униженных и утешителем слабых; должен ли я сперва возлюбить себя, а только потом, став сильным, возлюбить ближнего своего? Это вечные вопросы.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27</cp:revision>
  <dcterms:created xsi:type="dcterms:W3CDTF">2021-11-13T19:04:47Z</dcterms:created>
  <dcterms:modified xsi:type="dcterms:W3CDTF">2023-12-06T18:39:37Z</dcterms:modified>
</cp:coreProperties>
</file>