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75" r:id="rId4"/>
    <p:sldId id="274" r:id="rId5"/>
    <p:sldId id="260" r:id="rId6"/>
    <p:sldId id="269" r:id="rId7"/>
    <p:sldId id="261" r:id="rId8"/>
    <p:sldId id="262" r:id="rId9"/>
    <p:sldId id="264" r:id="rId10"/>
    <p:sldId id="277" r:id="rId11"/>
    <p:sldId id="272" r:id="rId12"/>
    <p:sldId id="265" r:id="rId13"/>
    <p:sldId id="266" r:id="rId14"/>
    <p:sldId id="267" r:id="rId15"/>
    <p:sldId id="276" r:id="rId16"/>
    <p:sldId id="268" r:id="rId17"/>
    <p:sldId id="270" r:id="rId18"/>
    <p:sldId id="271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6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593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976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005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2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002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5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02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24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74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34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23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1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15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1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10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8C505-5BFB-4DB8-8EF9-106CFAD8005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2F48AF1-D161-4AFB-80A8-1EC7D551C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69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0792" y="852459"/>
            <a:ext cx="9357450" cy="4609877"/>
          </a:xfrm>
        </p:spPr>
        <p:txBody>
          <a:bodyPr/>
          <a:lstStyle/>
          <a:p>
            <a:pPr algn="ctr"/>
            <a:r>
              <a:rPr lang="ru-RU" b="1" i="1" dirty="0" smtClean="0"/>
              <a:t>Ритмическая гимнастика, </a:t>
            </a:r>
            <a:br>
              <a:rPr lang="ru-RU" b="1" i="1" dirty="0" smtClean="0"/>
            </a:br>
            <a:r>
              <a:rPr lang="ru-RU" b="1" i="1" dirty="0" smtClean="0"/>
              <a:t>как одно из эффективных средств достижения цели и задач в физическом воспитании детей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838281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220385"/>
            <a:ext cx="4177739" cy="3133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89" y="3584609"/>
            <a:ext cx="4359979" cy="3273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17" y="220385"/>
            <a:ext cx="4166482" cy="3128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71" y="3521414"/>
            <a:ext cx="4444152" cy="33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9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70" y="3439654"/>
            <a:ext cx="4557794" cy="34183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0" y="3424112"/>
            <a:ext cx="4578517" cy="3433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77585"/>
            <a:ext cx="4099515" cy="30746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19" y="163074"/>
            <a:ext cx="4115433" cy="308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8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811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0316" y="0"/>
            <a:ext cx="10371221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8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вою работу я условно делю на 3 этапа</a:t>
            </a:r>
            <a:endParaRPr lang="ru-RU" sz="2800" b="1" i="1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</a:t>
            </a:r>
            <a:r>
              <a:rPr lang="ru-RU" sz="2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этапа </a:t>
            </a:r>
            <a:r>
              <a:rPr lang="ru-RU" sz="24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лежит способность детей к подражанию, </a:t>
            </a:r>
            <a:endParaRPr lang="ru-RU" sz="24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 выражена в дошкольном возрасте. </a:t>
            </a:r>
            <a:endParaRPr lang="ru-RU" sz="24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i="1" u="sng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показа на данном этапе: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показ  выразителен и артистичен и оказывать как бы гипнотическое воздействие,</a:t>
            </a:r>
            <a:endParaRPr lang="ru-RU" sz="24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Мой показ  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опережающий», 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т.е. на доли секунды движения опережают музыку. Это необходимо для того, чтобы дети успели «перевести» зрительное восприятие   в двигательную  активность.  Если  такого  опережения  не  будет  в показе, то движения детей все время будут чуть-чуть запаздывать по отношению к музыке, что затруднит формирование музыкально-ритмических навыков, которые в дальнейшем  способствуют совершенствованию 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двигательных навыков.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показ  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«зеркальном» отражении, поскольку дети повторяют все движения автоматически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ru-RU" sz="24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000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01944"/>
            <a:ext cx="990199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</a:t>
            </a: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развитие самостоятельности детей, </a:t>
            </a:r>
            <a:endParaRPr lang="ru-RU" sz="28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композиций и других упражнений. </a:t>
            </a:r>
            <a:endParaRPr lang="ru-RU" sz="28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этапе </a:t>
            </a:r>
            <a:r>
              <a:rPr lang="ru-RU" sz="28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использую следующие приемы:</a:t>
            </a:r>
            <a:endParaRPr lang="ru-RU" sz="2800" b="1" i="1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исполнения композиции детьми («маленький тренер»);</a:t>
            </a:r>
          </a:p>
          <a:p>
            <a:pPr algn="ctr"/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показ упражнения условными жестами, мимикой;</a:t>
            </a:r>
          </a:p>
          <a:p>
            <a:pPr algn="ctr"/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словесные указания;</a:t>
            </a:r>
          </a:p>
          <a:p>
            <a:pPr algn="ctr"/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«провокация», т.е. специальные ошибки педагога при показе с целью активизации внимания детей и побуждения к тому, чтобы они заметили и исправили ошибку.</a:t>
            </a:r>
          </a:p>
          <a:p>
            <a:pPr algn="ctr"/>
            <a:endParaRPr lang="ru-RU" sz="24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основная  </a:t>
            </a:r>
            <a:r>
              <a:rPr lang="ru-RU" sz="2400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накопить двигательный опыт, сформировать навыки и умения, а для этого нужно много двигаться, и этот этап работы является интенсивным тренингом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74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9389" y="274104"/>
            <a:ext cx="89996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</a:t>
            </a:r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творческое самовыражение </a:t>
            </a:r>
          </a:p>
          <a:p>
            <a:pPr algn="ctr"/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движении под музыку. </a:t>
            </a:r>
            <a:endParaRPr lang="ru-RU" sz="28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1211726"/>
            <a:ext cx="5013838" cy="3764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b="11273"/>
          <a:stretch/>
        </p:blipFill>
        <p:spPr>
          <a:xfrm>
            <a:off x="6050280" y="1211726"/>
            <a:ext cx="4686916" cy="37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7" r="7919" b="12217"/>
          <a:stretch/>
        </p:blipFill>
        <p:spPr>
          <a:xfrm>
            <a:off x="4102768" y="4467456"/>
            <a:ext cx="4535905" cy="23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0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184" y="310896"/>
            <a:ext cx="9400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ритмической гимнастики в спортивных праздниках и развлечениях </a:t>
            </a:r>
          </a:p>
          <a:p>
            <a:pPr algn="ctr"/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оздает благоприятный эмоциональный тонус и настроение!</a:t>
            </a:r>
          </a:p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если дети выполняют гимнастику вместе с родителями</a:t>
            </a:r>
          </a:p>
          <a:p>
            <a:pPr algn="ctr"/>
            <a:endParaRPr lang="ru-RU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2670048"/>
            <a:ext cx="4145280" cy="310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96" y="3364992"/>
            <a:ext cx="4657344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4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49191" y="139033"/>
            <a:ext cx="87830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Эмиль Жак-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Далькроз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писал:  «Когда все, что касается ритма и техники перейдет в категорию автоматического - все внимание освободится для передачи облегченного в ритм и звуки чувства». </a:t>
            </a:r>
            <a:endParaRPr lang="ru-RU" sz="24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достигая  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каких-то результатов, 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провожу большую 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скурпулезную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двигательными навыками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сам процесс этой технической работы 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стараюсь делать 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привлекательным, игровым и творческим. </a:t>
            </a:r>
            <a:endParaRPr lang="ru-RU" sz="24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90396">
            <a:off x="3015893" y="2831980"/>
            <a:ext cx="5287886" cy="431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96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Мы не знаем более могущественного и более благоприятного средства воздействия на жизнь и процветания  всего организма, чем чувство радости…занятие ритмической гимнастики должно приносить детям радость, иначе оно теряет половину своей цели» Жак </a:t>
            </a:r>
            <a:r>
              <a:rPr lang="ru-RU" sz="24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Далькроз</a:t>
            </a:r>
            <a:endParaRPr lang="ru-RU" sz="24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48" y="2677656"/>
            <a:ext cx="5329952" cy="39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5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457200" y="723192"/>
            <a:ext cx="1120139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2400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литературы:</a:t>
            </a:r>
            <a:endParaRPr lang="ru-RU" sz="2400" i="1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Буренина А.И. Ритмическая гимнастика. – СПб., 1994.  </a:t>
            </a: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Викулов</a:t>
            </a: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А.Д., </a:t>
            </a:r>
            <a:r>
              <a:rPr lang="ru-RU" sz="20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Бутин</a:t>
            </a: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И.М. Развитие физических способностей детей. –  Ярославль, 1996</a:t>
            </a:r>
            <a:r>
              <a:rPr lang="ru-RU" sz="2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Глазырина Л.Д. Физическая культура дошкольникам – М., 1999. </a:t>
            </a: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Глазырина Л.Д., </a:t>
            </a:r>
            <a:r>
              <a:rPr lang="ru-RU" sz="20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Овсянкин</a:t>
            </a: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В.А. Методика физического воспитания детей дошкольного возраста. – М., 1999.  </a:t>
            </a: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Голицына Н.С. Нетрадиционные занятия физкультурой в дошкольном образовательном учреждении. – М., 2006</a:t>
            </a:r>
            <a:r>
              <a:rPr lang="ru-RU" sz="2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Колодицкий</a:t>
            </a: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Г.А. Музыкальные игры, ритмические упражнения и танцы для детей. – М., 1997. </a:t>
            </a: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Мавромати Д. Упражнения художественной гимнастики. – М., 1972.  </a:t>
            </a: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Максимова Н.Н., Комарова О.Ф. и др. Хочу быть здоровым. –  Вологда, 1999. </a:t>
            </a: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Рунова</a:t>
            </a: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М.А. Двигательная активность ребенка в детском саду. М., 2000.  </a:t>
            </a: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Сайкина Е.Г., </a:t>
            </a:r>
            <a:r>
              <a:rPr lang="ru-RU" sz="20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Фирилева</a:t>
            </a: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Ж.Е. </a:t>
            </a:r>
            <a:r>
              <a:rPr lang="ru-RU" sz="20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-Фи-</a:t>
            </a:r>
            <a:r>
              <a:rPr lang="ru-RU" sz="20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Дансе</a:t>
            </a: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СПБ., 2000.  </a:t>
            </a:r>
          </a:p>
          <a:p>
            <a:pPr algn="ctr"/>
            <a:r>
              <a:rPr lang="ru-RU" sz="2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 </a:t>
            </a: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Р.И. Физкультура для дошкольников. – М.,  2007</a:t>
            </a:r>
            <a:r>
              <a:rPr lang="ru-RU" sz="2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Шебеко</a:t>
            </a: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В.Н., Шишкина В.А., Ермак Н.Н. Методика физического воспитания в дошкольных учреждениях. – Минск., 1998.</a:t>
            </a:r>
          </a:p>
          <a:p>
            <a:pPr algn="ctr"/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Шустова А.И. Физическое воспитание детей дошкольного возраста. – М., 1982</a:t>
            </a:r>
            <a:r>
              <a:rPr lang="ru-RU" sz="2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Интернетисточники</a:t>
            </a:r>
            <a:r>
              <a:rPr lang="ru-RU" sz="2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757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717112">
            <a:off x="204538" y="830178"/>
            <a:ext cx="5451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6" t="18771" r="36308" b="11579"/>
          <a:stretch/>
        </p:blipFill>
        <p:spPr>
          <a:xfrm rot="20760707">
            <a:off x="3249970" y="1087292"/>
            <a:ext cx="4828010" cy="54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1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96252"/>
            <a:ext cx="1094873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Ритмическая</a:t>
            </a: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-это традиционный вид гимнастики оздоровительно-развивающей направленности, основанный на подчинении двигательных действий задающему ритм и темп музыкальному 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сопровождению.</a:t>
            </a:r>
          </a:p>
          <a:p>
            <a:pPr algn="ctr"/>
            <a:endParaRPr lang="ru-RU" sz="24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7" y="1515230"/>
            <a:ext cx="4599648" cy="34533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816" y="3406140"/>
            <a:ext cx="460248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9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0" y="120309"/>
            <a:ext cx="3445579" cy="2586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674818" y="4262749"/>
            <a:ext cx="3456734" cy="2595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12" y="229476"/>
            <a:ext cx="3706368" cy="27797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54" y="3902274"/>
            <a:ext cx="3647049" cy="2735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83" y="1934464"/>
            <a:ext cx="3847915" cy="28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2821" y="12032"/>
            <a:ext cx="11732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2"/>
                </a:solidFill>
                <a:latin typeface="Constantia" pitchFamily="18" charset="0"/>
              </a:rPr>
              <a:t>В процессе занятий </a:t>
            </a:r>
            <a:r>
              <a:rPr lang="ru-RU" sz="2800" b="1" i="1" dirty="0" smtClean="0">
                <a:solidFill>
                  <a:schemeClr val="accent2"/>
                </a:solidFill>
                <a:latin typeface="Constantia" pitchFamily="18" charset="0"/>
              </a:rPr>
              <a:t>ритмической </a:t>
            </a:r>
            <a:r>
              <a:rPr lang="ru-RU" sz="2800" b="1" i="1" dirty="0">
                <a:solidFill>
                  <a:schemeClr val="accent2"/>
                </a:solidFill>
                <a:latin typeface="Constantia" pitchFamily="18" charset="0"/>
              </a:rPr>
              <a:t>гимнастикой</a:t>
            </a:r>
          </a:p>
          <a:p>
            <a:pPr algn="ctr"/>
            <a:r>
              <a:rPr lang="ru-RU" sz="2800" b="1" i="1" dirty="0">
                <a:solidFill>
                  <a:schemeClr val="accent2"/>
                </a:solidFill>
                <a:latin typeface="Constantia" pitchFamily="18" charset="0"/>
              </a:rPr>
              <a:t> решаются основные задачи: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8316" y="957242"/>
            <a:ext cx="907262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chemeClr val="accent2"/>
                </a:solidFill>
                <a:latin typeface="Constantia" pitchFamily="18" charset="0"/>
              </a:rPr>
              <a:t>Образовательные</a:t>
            </a:r>
            <a:r>
              <a:rPr lang="ru-RU" sz="3200" b="1" i="1" dirty="0">
                <a:solidFill>
                  <a:schemeClr val="accent2"/>
                </a:solidFill>
                <a:latin typeface="Constantia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>
                <a:solidFill>
                  <a:schemeClr val="accent2"/>
                </a:solidFill>
                <a:latin typeface="Constantia" pitchFamily="18" charset="0"/>
              </a:rPr>
              <a:t> </a:t>
            </a: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развивать и совершенствовать двигательные навыки и умения;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 развивать двигательные качества:</a:t>
            </a:r>
          </a:p>
          <a:p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                 быстроту, силу, ловкость, координацию движений; 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 обогащать двигательный опыт разнообразными видами движений.</a:t>
            </a:r>
          </a:p>
          <a:p>
            <a:pPr>
              <a:buFont typeface="Wingdings" pitchFamily="2" charset="2"/>
              <a:buChar char="Ø"/>
            </a:pPr>
            <a:r>
              <a:rPr lang="ru-RU" sz="3200" b="1" i="1" dirty="0">
                <a:solidFill>
                  <a:schemeClr val="accent2"/>
                </a:solidFill>
                <a:latin typeface="Constantia" pitchFamily="18" charset="0"/>
              </a:rPr>
              <a:t> Воспитательные: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 воспитывать гигиенические навыки;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 воспитывать выносливость;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Формировать чувство такта и культурных привычек</a:t>
            </a:r>
          </a:p>
          <a:p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                                        в процессе группового общения с детьми и взрослыми.</a:t>
            </a:r>
          </a:p>
          <a:p>
            <a:pPr>
              <a:buFont typeface="Wingdings" pitchFamily="2" charset="2"/>
              <a:buChar char="Ø"/>
            </a:pPr>
            <a:r>
              <a:rPr lang="ru-RU" sz="3200" b="1" i="1" dirty="0">
                <a:solidFill>
                  <a:schemeClr val="accent2"/>
                </a:solidFill>
                <a:latin typeface="Constantia" pitchFamily="18" charset="0"/>
              </a:rPr>
              <a:t>Развивающие: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 развивать музыкальные способности;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 развивать творческие способности;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Развивать творческое воображение и память;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Развивать и тренировать психические процессы.</a:t>
            </a:r>
          </a:p>
          <a:p>
            <a:pPr>
              <a:buFont typeface="Wingdings" pitchFamily="2" charset="2"/>
              <a:buChar char="Ø"/>
            </a:pPr>
            <a:r>
              <a:rPr lang="ru-RU" sz="3200" b="1" i="1" dirty="0">
                <a:solidFill>
                  <a:schemeClr val="accent2"/>
                </a:solidFill>
                <a:latin typeface="Constantia" pitchFamily="18" charset="0"/>
              </a:rPr>
              <a:t>Оздоровительные: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 формировать принципы здорового образа жизни;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Способствовать снижению </a:t>
            </a:r>
            <a:r>
              <a:rPr lang="ru-RU" b="1" i="1" dirty="0" smtClean="0">
                <a:solidFill>
                  <a:schemeClr val="accent2"/>
                </a:solidFill>
                <a:latin typeface="Constantia" pitchFamily="18" charset="0"/>
              </a:rPr>
              <a:t>заболеваемости</a:t>
            </a:r>
            <a:r>
              <a:rPr lang="ru-RU" b="1" i="1" dirty="0">
                <a:solidFill>
                  <a:schemeClr val="accent2"/>
                </a:solidFill>
                <a:latin typeface="Constantia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ru-RU" b="1" i="1" dirty="0">
              <a:solidFill>
                <a:srgbClr val="002060"/>
              </a:solidFill>
              <a:latin typeface="Constantia" pitchFamily="18" charset="0"/>
            </a:endParaRPr>
          </a:p>
          <a:p>
            <a:endParaRPr lang="ru-RU" sz="3200" b="1" i="1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1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44843"/>
            <a:ext cx="10134120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Ритмическая гимнастика</a:t>
            </a:r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-одно из наиболее </a:t>
            </a:r>
          </a:p>
          <a:p>
            <a:pPr algn="ctr"/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доступных, эффективных и эмоциональных видов </a:t>
            </a:r>
          </a:p>
          <a:p>
            <a:pPr algn="ctr"/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ритмопластических направлений.</a:t>
            </a:r>
          </a:p>
          <a:p>
            <a:pPr algn="ctr"/>
            <a:endParaRPr lang="ru-RU" sz="24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основывается на простых общеразвивающих упражнениях. </a:t>
            </a:r>
          </a:p>
          <a:p>
            <a:pPr algn="ctr"/>
            <a:endParaRPr lang="ru-RU" sz="24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ее разностороннем воздействии на </a:t>
            </a: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опорно-двигательный аппарат, сердечно-сосудистую, </a:t>
            </a: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дыхательную и нервную систему человека.</a:t>
            </a:r>
          </a:p>
          <a:p>
            <a:pPr algn="ctr"/>
            <a:endParaRPr lang="ru-RU" sz="24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Эмоциональность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достигается не только музыкальным сопровождением </a:t>
            </a: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элементами танца, входящими в упражнения гимнастики, </a:t>
            </a: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и образными упражнениями, сюжетными композициями,</a:t>
            </a: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которые отвечают возрастным особенностям дошкольников, </a:t>
            </a: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склонных к подражанию, </a:t>
            </a: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копированию действий человека и животных.</a:t>
            </a:r>
            <a:endParaRPr lang="ru-RU" sz="24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6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6654" y="541420"/>
            <a:ext cx="90179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ритмической гимнастики требует </a:t>
            </a:r>
          </a:p>
          <a:p>
            <a:pPr algn="ctr"/>
            <a:r>
              <a:rPr lang="ru-RU" sz="2800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координационных способностей, поэтому я ее использую </a:t>
            </a:r>
          </a:p>
          <a:p>
            <a:pPr algn="ctr"/>
            <a:r>
              <a:rPr lang="ru-RU" sz="2800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кружковой работе</a:t>
            </a:r>
          </a:p>
          <a:p>
            <a:pPr algn="ctr"/>
            <a:endParaRPr lang="ru-RU" sz="24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19" y="2944369"/>
            <a:ext cx="5218174" cy="3913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4" y="2167730"/>
            <a:ext cx="5175405" cy="388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0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75596" y="-32556"/>
            <a:ext cx="8804462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является обязательным элементом, так как</a:t>
            </a:r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4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ривлекает детей к занятиям физической культуры,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ритм и темп движений,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стимулирует выполнение движений,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моторную плотность занятия,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овышает эмоциональность,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омогает детям запомнить движения и </a:t>
            </a: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передать выразительно ее характер.</a:t>
            </a:r>
          </a:p>
          <a:p>
            <a:endParaRPr lang="ru-RU" sz="24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13860" r="10087" b="10876"/>
          <a:stretch/>
        </p:blipFill>
        <p:spPr>
          <a:xfrm>
            <a:off x="8434138" y="542409"/>
            <a:ext cx="3501188" cy="2974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0" t="19473" r="20482" b="23509"/>
          <a:stretch/>
        </p:blipFill>
        <p:spPr>
          <a:xfrm>
            <a:off x="5327557" y="3594524"/>
            <a:ext cx="4071330" cy="3128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80" y="3650865"/>
            <a:ext cx="4095668" cy="30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4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67" y="264695"/>
            <a:ext cx="10965309" cy="6832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Музыку я подбираю так, чтобы она была:</a:t>
            </a:r>
          </a:p>
          <a:p>
            <a:endParaRPr lang="ru-RU" sz="2400" i="1" u="sng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по объему (от 1,5 м. для малышей и разнообразной, быстрой, </a:t>
            </a:r>
          </a:p>
          <a:p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медленной, с ускорением и с замедлением для старших);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2-х или 3-х частной (каждая часть музыки контрастна по звучанию, с четкой,</a:t>
            </a:r>
          </a:p>
          <a:p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ясной фразировкой для малышей и разнообразной по форме для старших детей);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Понятна по музыкальному образу, характеру, настроению произведения;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Удобна для выполнения упражнений и доступна восприятию ребенка.</a:t>
            </a:r>
          </a:p>
          <a:p>
            <a:endParaRPr lang="ru-RU" sz="24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ритмической гимнастике движения должны соответствовать музыке</a:t>
            </a:r>
            <a:r>
              <a:rPr lang="ru-RU" sz="2400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поэтому я подбираю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доступные 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двигательным возможностям детей (с точки зрения </a:t>
            </a:r>
            <a:endParaRPr lang="ru-RU" sz="24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координации движений, ловкости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точности, пластичности);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разнообразные, нестереотипные, 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включающими  разные исходные </a:t>
            </a:r>
            <a:endParaRPr lang="ru-RU" sz="24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(стоя, сидя, 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лежа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четвереньках, на коленях и пр.);</a:t>
            </a:r>
          </a:p>
          <a:p>
            <a:endParaRPr lang="ru-RU" sz="24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391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552" y="180555"/>
            <a:ext cx="745303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предметов в ритмической гимнастике: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Обручи,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 разной величины,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флажки,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кубики,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гимнастические палки,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ленты разной длинны</a:t>
            </a:r>
          </a:p>
          <a:p>
            <a:pPr algn="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52845" y="1568958"/>
            <a:ext cx="739959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помогают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Разнообразить общеразвивающие упражнения,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эмоциональный фон занятия,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интерес к физическим упражнениям,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упражнения точно,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Выработать правильный мышечный тонус,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«ручной умелости</a:t>
            </a:r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перекладывание предметов из одной руки в другую),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правильную осанку,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пространственной точности движений,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силовых способностей и гибкости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2" y="3781541"/>
            <a:ext cx="3893293" cy="291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2350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562</TotalTime>
  <Words>771</Words>
  <Application>Microsoft Office PowerPoint</Application>
  <PresentationFormat>Широкоэкранный</PresentationFormat>
  <Paragraphs>135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Constantia</vt:lpstr>
      <vt:lpstr>Times New Roman</vt:lpstr>
      <vt:lpstr>Trebuchet MS</vt:lpstr>
      <vt:lpstr>Wingdings</vt:lpstr>
      <vt:lpstr>Wingdings 3</vt:lpstr>
      <vt:lpstr>Аспект</vt:lpstr>
      <vt:lpstr>Ритмическая гимнастика,  как одно из эффективных средств достижения цели и задач в физическом воспитании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Ритмическая гимнастика  как одно из эффективных средств достижения цели и задач в физическом воспитании детей</dc:title>
  <dc:creator>леново</dc:creator>
  <cp:lastModifiedBy>леново</cp:lastModifiedBy>
  <cp:revision>51</cp:revision>
  <dcterms:created xsi:type="dcterms:W3CDTF">2022-12-07T10:04:43Z</dcterms:created>
  <dcterms:modified xsi:type="dcterms:W3CDTF">2023-03-28T21:19:01Z</dcterms:modified>
</cp:coreProperties>
</file>