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</p:sldMasterIdLst>
  <p:notesMasterIdLst>
    <p:notesMasterId r:id="rId61"/>
  </p:notesMasterIdLst>
  <p:sldIdLst>
    <p:sldId id="256" r:id="rId10"/>
    <p:sldId id="257" r:id="rId11"/>
    <p:sldId id="258" r:id="rId12"/>
    <p:sldId id="259" r:id="rId13"/>
    <p:sldId id="277" r:id="rId14"/>
    <p:sldId id="283" r:id="rId15"/>
    <p:sldId id="260" r:id="rId16"/>
    <p:sldId id="261" r:id="rId17"/>
    <p:sldId id="282" r:id="rId18"/>
    <p:sldId id="279" r:id="rId19"/>
    <p:sldId id="286" r:id="rId20"/>
    <p:sldId id="280" r:id="rId21"/>
    <p:sldId id="285" r:id="rId22"/>
    <p:sldId id="287" r:id="rId23"/>
    <p:sldId id="290" r:id="rId24"/>
    <p:sldId id="301" r:id="rId25"/>
    <p:sldId id="291" r:id="rId26"/>
    <p:sldId id="293" r:id="rId27"/>
    <p:sldId id="295" r:id="rId28"/>
    <p:sldId id="296" r:id="rId29"/>
    <p:sldId id="288" r:id="rId30"/>
    <p:sldId id="302" r:id="rId31"/>
    <p:sldId id="303" r:id="rId32"/>
    <p:sldId id="305" r:id="rId33"/>
    <p:sldId id="297" r:id="rId34"/>
    <p:sldId id="299" r:id="rId35"/>
    <p:sldId id="298" r:id="rId36"/>
    <p:sldId id="284" r:id="rId37"/>
    <p:sldId id="266" r:id="rId38"/>
    <p:sldId id="289" r:id="rId39"/>
    <p:sldId id="314" r:id="rId40"/>
    <p:sldId id="315" r:id="rId41"/>
    <p:sldId id="306" r:id="rId42"/>
    <p:sldId id="267" r:id="rId43"/>
    <p:sldId id="316" r:id="rId44"/>
    <p:sldId id="317" r:id="rId45"/>
    <p:sldId id="307" r:id="rId46"/>
    <p:sldId id="309" r:id="rId47"/>
    <p:sldId id="310" r:id="rId48"/>
    <p:sldId id="311" r:id="rId49"/>
    <p:sldId id="312" r:id="rId50"/>
    <p:sldId id="313" r:id="rId51"/>
    <p:sldId id="269" r:id="rId52"/>
    <p:sldId id="308" r:id="rId53"/>
    <p:sldId id="270" r:id="rId54"/>
    <p:sldId id="271" r:id="rId55"/>
    <p:sldId id="272" r:id="rId56"/>
    <p:sldId id="273" r:id="rId57"/>
    <p:sldId id="274" r:id="rId58"/>
    <p:sldId id="300" r:id="rId59"/>
    <p:sldId id="276" r:id="rId6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8C93-CE20-4621-9DDC-587611F0DFB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7015-7DAB-4F83-B8F5-9E78AE3DF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AF762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8C93-CE20-4621-9DDC-587611F0DFB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7015-7DAB-4F83-B8F5-9E78AE3DF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8C93-CE20-4621-9DDC-587611F0DFB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7015-7DAB-4F83-B8F5-9E78AE3DF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 rot="5400000">
            <a:off x="2385219" y="-526257"/>
            <a:ext cx="4525962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4FFA8-88E6-4926-BD41-EE7DA432F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8C93-CE20-4621-9DDC-587611F0DFB4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7015-7DAB-4F83-B8F5-9E78AE3DF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7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3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3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70" r:id="rId2"/>
    <p:sldLayoutId id="214748367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9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9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9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1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3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15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🞩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  <a:defRPr sz="1200" b="0" i="0" u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ctrTitle" idx="4294967295"/>
          </p:nvPr>
        </p:nvSpPr>
        <p:spPr>
          <a:xfrm>
            <a:off x="500034" y="428605"/>
            <a:ext cx="8339166" cy="4429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41F"/>
              </a:buClr>
              <a:buSzPts val="5400"/>
              <a:buFont typeface="Corsiva"/>
              <a:buNone/>
            </a:pPr>
            <a:r>
              <a:rPr lang="ru-RU" b="1" i="0" u="none" strike="noStrike" cap="none" dirty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СОВРЕМЕННЫЕ ОБРАЗОВАТЕЛЬНЫЕ ТЕХНОЛОГИИ  </a:t>
            </a:r>
            <a:r>
              <a:rPr lang="ru-RU" b="1" dirty="0" smtClean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И МЕТОДИКИ </a:t>
            </a:r>
            <a:br>
              <a:rPr lang="ru-RU" b="1" dirty="0" smtClean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b="1" dirty="0" smtClean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В ОБУЧЕНИИ И ВОСПИТАНИИ </a:t>
            </a:r>
            <a:br>
              <a:rPr lang="ru-RU" b="1" dirty="0" smtClean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b="1" dirty="0" smtClean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В УСЛОВИЯХ РЕАЛИЗАЦИИ </a:t>
            </a:r>
            <a:br>
              <a:rPr lang="ru-RU" b="1" dirty="0" smtClean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b="1" dirty="0" smtClean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И ПЕРЕХОДА НА НОВЫЕ ОБРАЗОВАТЕЛЬНЫЕ СТАНДАРТЫ</a:t>
            </a:r>
            <a:endParaRPr b="0" i="0" u="none" strike="noStrike" cap="none">
              <a:solidFill>
                <a:srgbClr val="00206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"/>
          </p:nvPr>
        </p:nvSpPr>
        <p:spPr>
          <a:xfrm>
            <a:off x="428625" y="5214937"/>
            <a:ext cx="85296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2000" b="1" i="0" u="none" dirty="0" smtClean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Селянских Л.Н.</a:t>
            </a:r>
            <a:r>
              <a:rPr lang="ru-RU" sz="20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ru-RU" sz="20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20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учитель математики и физики </a:t>
            </a:r>
            <a:br>
              <a:rPr lang="ru-RU" sz="20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2000" b="1" i="0" u="none" dirty="0" smtClean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МБОУ  «</a:t>
            </a:r>
            <a:r>
              <a:rPr lang="ru-RU" sz="2000" b="1" dirty="0" smtClean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Актюбинская</a:t>
            </a:r>
            <a:r>
              <a:rPr lang="ru-RU" sz="2000" b="1" i="0" u="none" dirty="0" smtClean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СОШ</a:t>
            </a:r>
            <a:r>
              <a:rPr lang="ru-RU" sz="20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»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uookn-kursk.ru/wp-content/uploads/a/c/0/ac0f464350d781e0409a28bcab076edb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48" y="436097"/>
            <a:ext cx="8764172" cy="60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xn----8sbfklga1asckj6a.xn--p1ai/800/600/http/mostransgas.ru/studies-raw/img/8443.ph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21" y="436098"/>
            <a:ext cx="8637563" cy="595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uookn-kursk.ru/wp-content/uploads/c/9/9/c99c6436c7347cc0ccce22a9c7e7748e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151" y="478301"/>
            <a:ext cx="8904849" cy="588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cf.ppt-online.org/files/slide/b/bMpiH9nEYvoerazyJB3QFLt12OhPSAGx8RlX5I/slide-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7" y="351692"/>
            <a:ext cx="8651631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uookn-kursk.ru/wp-content/uploads/c/d/1/cd1c382d2f32ea21bc170ebc04399d4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309489"/>
            <a:ext cx="8764173" cy="6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cf2.ppt-online.org/files2/slide/e/eLn3tcvh6K8s12krWQUywIFCmOYgxz9TEHiJlpZSV/slide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26" y="478302"/>
            <a:ext cx="8609426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s0.slide-share.ru/s_slide/d36c53ec607a2e8abe2e05e2ba3a9b5a/8137c17b-384d-4e58-8280-3fb7ccf6526e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86" y="492370"/>
            <a:ext cx="8679766" cy="583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506413"/>
            <a:ext cx="713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Аспекты технологии уровневой дифференциации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38200" y="1392702"/>
            <a:ext cx="5867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Учет индивидуальных (типологических и личностных) особенностей учащихся.</a:t>
            </a:r>
          </a:p>
          <a:p>
            <a:pPr>
              <a:buFontTx/>
              <a:buChar char="•"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Группирование учеников на основании индивидуально-типологических особенностей.</a:t>
            </a:r>
          </a:p>
          <a:p>
            <a:pPr>
              <a:buFontTx/>
              <a:buChar char="•"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Организация учебной деятельности в группах на разных уровнях для овладения единым программным материалом.</a:t>
            </a:r>
          </a:p>
        </p:txBody>
      </p:sp>
      <p:pic>
        <p:nvPicPr>
          <p:cNvPr id="8198" name="Picture 6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114800"/>
            <a:ext cx="2243138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371600" y="366713"/>
            <a:ext cx="44630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 учащихся</a:t>
            </a:r>
          </a:p>
        </p:txBody>
      </p:sp>
      <p:pic>
        <p:nvPicPr>
          <p:cNvPr id="14343" name="Picture 7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343400"/>
            <a:ext cx="2133600" cy="2933700"/>
          </a:xfrm>
          <a:prstGeom prst="rect">
            <a:avLst/>
          </a:prstGeom>
          <a:noFill/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5800" y="1524000"/>
            <a:ext cx="795655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69875"/>
            <a:r>
              <a:rPr lang="ru-RU" dirty="0"/>
              <a:t>  </a:t>
            </a:r>
          </a:p>
          <a:p>
            <a:pPr indent="269875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 группа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обучающиеся с хорошим уровнем знаний </a:t>
            </a:r>
          </a:p>
          <a:p>
            <a:pPr indent="269875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(высокая степень </a:t>
            </a:r>
            <a:r>
              <a:rPr lang="ru-RU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), осознанной мотивацией, </a:t>
            </a:r>
          </a:p>
          <a:p>
            <a:pPr indent="269875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высоким темпом усвоения знаний, высоким потенциалом развития;</a:t>
            </a:r>
          </a:p>
          <a:p>
            <a:pPr indent="269875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группа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обучающиеся, усвоившие материал на базовом уровне, </a:t>
            </a:r>
          </a:p>
          <a:p>
            <a:pPr indent="269875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мотивацией, не имеющей четкого определения или далекой</a:t>
            </a:r>
          </a:p>
          <a:p>
            <a:pPr indent="269875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от усвоения учебного материала, средним темпом усвоения знаний, </a:t>
            </a:r>
          </a:p>
          <a:p>
            <a:pPr indent="269875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хорошим потенциалом развития;</a:t>
            </a:r>
          </a:p>
          <a:p>
            <a:pPr indent="269875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 группа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 обучающиеся, слабо усваивающие материал, </a:t>
            </a:r>
          </a:p>
          <a:p>
            <a:pPr indent="269875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 отсутствием мотивации к обучению, средним или низким</a:t>
            </a:r>
          </a:p>
          <a:p>
            <a:pPr indent="269875"/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потенциалом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267200"/>
            <a:ext cx="2133600" cy="2933700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62000" y="487363"/>
            <a:ext cx="76851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для дифференциации в обучении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23888" y="1663700"/>
            <a:ext cx="757757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    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Создание атмосферы, благоприятной для учащихся. </a:t>
            </a:r>
            <a:b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    Активное  общение с учащимися, для того, чтобы учебный процесс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мотивирован; чтобы ребенок учился согласно своим возможностям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способностям; чтобы имел представление о том, чего от него ждут. </a:t>
            </a:r>
            <a:b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    Обучающимся различных уровней предлагается усвоить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соответствующую их возможностям программу </a:t>
            </a:r>
          </a:p>
          <a:p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(каждому "взять” столько, сколько он может).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8E27"/>
              </a:buClr>
              <a:buSzPts val="1200"/>
              <a:buFont typeface="Libre Franklin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D38E2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8E27"/>
                </a:buClr>
                <a:buSzPts val="1200"/>
                <a:buFont typeface="Libre Franklin"/>
                <a:buNone/>
              </a:pPr>
              <a:t>2</a:t>
            </a:fld>
            <a:endParaRPr/>
          </a:p>
        </p:txBody>
      </p:sp>
      <p:sp>
        <p:nvSpPr>
          <p:cNvPr id="153" name="Google Shape;153;p22"/>
          <p:cNvSpPr txBox="1"/>
          <p:nvPr/>
        </p:nvSpPr>
        <p:spPr>
          <a:xfrm>
            <a:off x="2286000" y="1966912"/>
            <a:ext cx="4572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000375" y="1214437"/>
            <a:ext cx="4933803" cy="268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rsiva"/>
              <a:buNone/>
            </a:pPr>
            <a:r>
              <a:rPr lang="ru-RU" sz="1800" b="1" i="0" u="none" dirty="0">
                <a:solidFill>
                  <a:srgbClr val="C00000"/>
                </a:solidFill>
                <a:latin typeface="+mn-lt"/>
                <a:ea typeface="Corsiva"/>
                <a:cs typeface="Corsiva"/>
                <a:sym typeface="Corsiva"/>
              </a:rPr>
              <a:t>«Нужно, чтобы дети, по возможности</a:t>
            </a:r>
            <a:r>
              <a:rPr lang="ru-RU" sz="1800" b="1" i="0" u="none" dirty="0" smtClean="0">
                <a:solidFill>
                  <a:srgbClr val="C00000"/>
                </a:solidFill>
                <a:latin typeface="+mn-lt"/>
                <a:ea typeface="Corsiva"/>
                <a:cs typeface="Corsiva"/>
                <a:sym typeface="Corsiva"/>
              </a:rPr>
              <a:t>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orsiva"/>
              <a:buNone/>
            </a:pPr>
            <a:endParaRPr sz="180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rsiva"/>
              <a:buNone/>
            </a:pPr>
            <a:r>
              <a:rPr lang="ru-RU" sz="1800" b="1" i="0" u="none" dirty="0" smtClean="0">
                <a:solidFill>
                  <a:srgbClr val="C00000"/>
                </a:solidFill>
                <a:latin typeface="+mn-lt"/>
                <a:ea typeface="Corsiva"/>
                <a:cs typeface="Corsiva"/>
                <a:sym typeface="Corsiva"/>
              </a:rPr>
              <a:t>  </a:t>
            </a:r>
            <a:r>
              <a:rPr lang="ru-RU" sz="1800" b="1" i="0" u="none" dirty="0">
                <a:solidFill>
                  <a:srgbClr val="C00000"/>
                </a:solidFill>
                <a:latin typeface="+mn-lt"/>
                <a:ea typeface="Corsiva"/>
                <a:cs typeface="Corsiva"/>
                <a:sym typeface="Corsiva"/>
              </a:rPr>
              <a:t>учились самостоятельно, а учитель</a:t>
            </a:r>
            <a:endParaRPr sz="180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rsiva"/>
              <a:buNone/>
            </a:pPr>
            <a:r>
              <a:rPr lang="ru-RU" sz="1800" b="1" i="0" u="none" dirty="0">
                <a:solidFill>
                  <a:srgbClr val="C00000"/>
                </a:solidFill>
                <a:latin typeface="+mn-lt"/>
                <a:ea typeface="Corsiva"/>
                <a:cs typeface="Corsiva"/>
                <a:sym typeface="Corsiva"/>
              </a:rPr>
              <a:t>                                                                                             руководил этим самостоятельным </a:t>
            </a:r>
            <a:endParaRPr sz="1800">
              <a:latin typeface="+mn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rsiva"/>
              <a:buNone/>
            </a:pPr>
            <a:r>
              <a:rPr lang="ru-RU" sz="1800" b="1" i="0" u="none" dirty="0">
                <a:solidFill>
                  <a:srgbClr val="C00000"/>
                </a:solidFill>
                <a:latin typeface="+mn-lt"/>
                <a:ea typeface="Corsiva"/>
                <a:cs typeface="Corsiva"/>
                <a:sym typeface="Corsiva"/>
              </a:rPr>
              <a:t>                                                                                                   процессом и давал для него материал».</a:t>
            </a:r>
            <a:endParaRPr sz="1800">
              <a:latin typeface="+mn-lt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rsiva"/>
              <a:buNone/>
            </a:pPr>
            <a:endParaRPr lang="ru-RU" sz="1800" b="1" i="0" u="none" dirty="0" smtClean="0">
              <a:solidFill>
                <a:srgbClr val="C00000"/>
              </a:solidFill>
              <a:latin typeface="+mn-lt"/>
              <a:ea typeface="Corsiva"/>
              <a:cs typeface="Corsiva"/>
              <a:sym typeface="Corsiv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rsiva"/>
              <a:buNone/>
            </a:pPr>
            <a:r>
              <a:rPr lang="ru-RU" sz="1800" b="1" i="0" u="none" dirty="0" smtClean="0">
                <a:solidFill>
                  <a:srgbClr val="C00000"/>
                </a:solidFill>
                <a:latin typeface="+mn-lt"/>
                <a:ea typeface="Corsiva"/>
                <a:cs typeface="Corsiva"/>
                <a:sym typeface="Corsiva"/>
              </a:rPr>
              <a:t>К.Д</a:t>
            </a:r>
            <a:r>
              <a:rPr lang="ru-RU" sz="1800" b="1" i="0" u="none" dirty="0">
                <a:solidFill>
                  <a:srgbClr val="C00000"/>
                </a:solidFill>
                <a:latin typeface="+mn-lt"/>
                <a:ea typeface="Corsiva"/>
                <a:cs typeface="Corsiva"/>
                <a:sym typeface="Corsiva"/>
              </a:rPr>
              <a:t>. Ушинский</a:t>
            </a:r>
            <a:endParaRPr sz="1800">
              <a:latin typeface="+mn-lt"/>
            </a:endParaRPr>
          </a:p>
        </p:txBody>
      </p:sp>
      <p:pic>
        <p:nvPicPr>
          <p:cNvPr id="155" name="Google Shape;155;p22" descr="Читать &quot;Константин Ушинский. Его жизнь и педагогическая деятельность&quot; - Песковский Матвей Леонтьевич - Страница 1 - ЛитМир.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625" y="500062"/>
            <a:ext cx="2357437" cy="2693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1447800"/>
            <a:ext cx="783113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  <a:p>
            <a:pPr>
              <a:buFontTx/>
              <a:buChar char="•"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Контрольные и самостоятельные работы разного уровня сложности</a:t>
            </a:r>
          </a:p>
          <a:p>
            <a:pPr>
              <a:buFontTx/>
              <a:buChar char="•"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Задания для индивидуальной работы, с учётом выбранного учеником</a:t>
            </a:r>
          </a:p>
          <a:p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уровня сложности</a:t>
            </a:r>
          </a:p>
          <a:p>
            <a:pPr>
              <a:buFontTx/>
              <a:buChar char="•"/>
            </a:pP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Задания-схемы, карточки-информаторы («помогайки») для самостоя-</a:t>
            </a:r>
          </a:p>
          <a:p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тельного усвоения нового или закрепления пройденного материала,</a:t>
            </a:r>
          </a:p>
          <a:p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включающие наряду с заданием ученику элементы дозирован-</a:t>
            </a:r>
          </a:p>
          <a:p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ной помощи </a:t>
            </a:r>
            <a:b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 Альтернативные задания для добровольного выполнения </a:t>
            </a:r>
            <a:b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• Задания, помогающие в овладении рациональными </a:t>
            </a:r>
          </a:p>
          <a:p>
            <a:r>
              <a:rPr lang="ru-RU" sz="2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способами деятельности </a:t>
            </a:r>
            <a:r>
              <a:rPr lang="ru-RU"/>
              <a:t>   </a:t>
            </a:r>
          </a:p>
          <a:p>
            <a:endParaRPr lang="ru-RU"/>
          </a:p>
        </p:txBody>
      </p:sp>
      <p:pic>
        <p:nvPicPr>
          <p:cNvPr id="13319" name="Picture 7" descr="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114800"/>
            <a:ext cx="2298700" cy="3162300"/>
          </a:xfrm>
          <a:prstGeom prst="rect">
            <a:avLst/>
          </a:prstGeom>
          <a:noFill/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447800" y="434975"/>
            <a:ext cx="5339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в рамках технологии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tacon.ru/wp-content/uploads/f/e/1/fe1f764abb1119a13e1bda18b1e78826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8" y="450166"/>
            <a:ext cx="8651630" cy="59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shareslide.ru/img/thumbs/9f87b5344e70f2667e8d64380143fbdd-800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8" y="478302"/>
            <a:ext cx="8679767" cy="585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theslide.ru/img/thumbs/275a66ca06a767b31538772d611e4ed6-800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18" y="478302"/>
            <a:ext cx="8693834" cy="58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shareslide.ru/img/thumbs/6c4b492e1c9faa983ea8fe2ed642a118-800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25" y="436098"/>
            <a:ext cx="8581291" cy="59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vip-apteka1.ru/wp-content/uploads/b/4/e/b4e1ea52970cbc139d9a8ecfa2ce4684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86" y="450166"/>
            <a:ext cx="8693834" cy="590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fsd.multiurok.ru/html/2019/04/28/s_5cc5adb73e121/1148141_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86" y="478302"/>
            <a:ext cx="8707902" cy="580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cf.ppt-online.org/files/slide/k/KECIqdfePncX5LOJsawTmz1S0ZltGbBkHvMurU/slide-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422" y="351692"/>
            <a:ext cx="8651630" cy="59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.siteapi.org/fvlwZxXsJnzhDyxa12k8vkEaPnU=/fit-in/1400x1000/center/top/s2.siteapi.org/30da5737463c4ea/img/em7hkmib4sg0s4kog0cgscwswcscg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5" y="407963"/>
            <a:ext cx="8764174" cy="610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 idx="4294967295"/>
          </p:nvPr>
        </p:nvSpPr>
        <p:spPr>
          <a:xfrm>
            <a:off x="301752" y="0"/>
            <a:ext cx="8686800" cy="112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Libre Franklin Medium"/>
              <a:buNone/>
            </a:pPr>
            <a:r>
              <a:rPr lang="ru-RU" sz="7200" b="1" i="0" u="none" strike="noStrike" cap="none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УРОК</a:t>
            </a:r>
            <a:endParaRPr sz="7200" b="0" i="0" u="none" strike="noStrike" cap="none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1109662"/>
            <a:ext cx="9169400" cy="576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 descr="Картинка 13 из 1609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7937" y="3000375"/>
            <a:ext cx="2384425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 idx="4294967295"/>
          </p:nvPr>
        </p:nvSpPr>
        <p:spPr>
          <a:xfrm>
            <a:off x="0" y="-243408"/>
            <a:ext cx="9144000" cy="154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Corsiva"/>
              <a:buNone/>
            </a:pPr>
            <a:r>
              <a:rPr lang="ru-RU" sz="7200" b="1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НОВЫЕ ФГОС</a:t>
            </a:r>
            <a:endParaRPr sz="7200" b="1" i="0" u="none" strike="noStrike" cap="none">
              <a:solidFill>
                <a:srgbClr val="C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79" y="991796"/>
            <a:ext cx="8591332" cy="5141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 descr="08-27-1b[1]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604" y="2121803"/>
            <a:ext cx="2658794" cy="294256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/>
          <p:nvPr/>
        </p:nvSpPr>
        <p:spPr>
          <a:xfrm>
            <a:off x="3151821" y="3508130"/>
            <a:ext cx="357187" cy="357187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25400" cap="flat" cmpd="sng">
            <a:solidFill>
              <a:srgbClr val="B0761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cf.ppt-online.org/files/slide/k/KECIqdfePncX5LOJsawTmz1S0ZltGbBkHvMurU/slide-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7" y="464234"/>
            <a:ext cx="8609427" cy="588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B30D31"/>
                </a:solidFill>
                <a:latin typeface="Monotype Corsiva" pitchFamily="66" charset="0"/>
              </a:rPr>
              <a:t>Проблемное обучение </a:t>
            </a:r>
            <a:br>
              <a:rPr lang="ru-RU" sz="4800" b="1" dirty="0" smtClean="0">
                <a:solidFill>
                  <a:srgbClr val="B30D31"/>
                </a:solidFill>
                <a:latin typeface="Monotype Corsiva" pitchFamily="66" charset="0"/>
              </a:rPr>
            </a:br>
            <a:endParaRPr lang="ru-RU" sz="48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214422"/>
            <a:ext cx="74295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B30D31"/>
                </a:solidFill>
                <a:latin typeface="Arial" pitchFamily="34" charset="0"/>
                <a:cs typeface="Arial" pitchFamily="34" charset="0"/>
              </a:rPr>
              <a:t>Проблемное обучение -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организация учебных занятий, которая предполагает создание под руководством учителя проблемных ситуаций и активную самостоятельную деятельность учащихся по их разрешению.</a:t>
            </a: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b="1" dirty="0" smtClean="0">
              <a:latin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B30D31"/>
                </a:solidFill>
                <a:latin typeface="Arial" pitchFamily="34" charset="0"/>
                <a:cs typeface="Arial" pitchFamily="34" charset="0"/>
              </a:rPr>
              <a:t>Результат  проблемного обучения</a:t>
            </a:r>
            <a:r>
              <a:rPr lang="en-US" sz="2800" b="1" i="1" dirty="0" smtClean="0">
                <a:solidFill>
                  <a:srgbClr val="B30D3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800" b="1" i="1" dirty="0" smtClean="0">
              <a:solidFill>
                <a:srgbClr val="B30D3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B30D31"/>
              </a:solidFill>
              <a:latin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	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Творческое овладение  знаниями, навыками, умениями  и  развитие мыслительных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B30D31"/>
                </a:solidFill>
                <a:latin typeface="Monotype Corsiva" pitchFamily="66" charset="0"/>
              </a:rPr>
              <a:t>Проблемное обучение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785794"/>
            <a:ext cx="6929486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i="1" dirty="0" smtClean="0">
                <a:solidFill>
                  <a:srgbClr val="B30D31"/>
                </a:solidFill>
                <a:latin typeface="Arial" pitchFamily="34" charset="0"/>
                <a:cs typeface="Arial" pitchFamily="34" charset="0"/>
              </a:rPr>
              <a:t>Методические приемы создания проблемных ситуаций: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000" b="1" dirty="0" smtClean="0">
              <a:solidFill>
                <a:srgbClr val="B30D3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-  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учитель подводит школьников к противоречию и предлагает им самим найти способ его разрешения;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   сталкивает противоречия в  практической деятельности;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   излагает различные точки зрения на один и тот же вопрос;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   предлагает классу рассмотреть явление с различных позиций (например, командира, юриста, финансиста, педагога);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   побуждает обучаемых делать сравнения, обобщения, выводы из ситуации, сопоставлять факты;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   ставит конкретные вопросы (на обобщение, обоснование, конкретизацию, логику рассуждения);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   определяет проблемные теоретические и практические задания (например: исследовательские);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-   ставит проблемные задачи (например: с недостаточными или избыточными исходными данными, с неопределенностью в постановке вопроса, с противоречивыми данными, с заведомо допущенными ошибками, с ограниченным временем решения).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 idx="4294967295"/>
          </p:nvPr>
        </p:nvSpPr>
        <p:spPr>
          <a:xfrm>
            <a:off x="301752" y="0"/>
            <a:ext cx="8686800" cy="112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Libre Franklin Medium"/>
              <a:buNone/>
            </a:pPr>
            <a:r>
              <a:rPr lang="ru-RU" sz="7200" b="1" i="0" u="none" strike="noStrike" cap="none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УРОК</a:t>
            </a:r>
            <a:endParaRPr sz="7200" b="0" i="0" u="none" strike="noStrike" cap="none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1109662"/>
            <a:ext cx="9169400" cy="5767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 descr="Картинка 13 из 1609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57937" y="3000375"/>
            <a:ext cx="2384425" cy="178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/>
        </p:nvSpPr>
        <p:spPr>
          <a:xfrm>
            <a:off x="0" y="31750"/>
            <a:ext cx="9144000" cy="692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ru-RU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Пример 1:</a:t>
            </a:r>
            <a:r>
              <a:rPr lang="ru-RU" sz="24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Урок по теме </a:t>
            </a:r>
            <a:r>
              <a:rPr lang="ru-RU" sz="2400" b="0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24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Сумма углов треугольника» </a:t>
            </a:r>
            <a:r>
              <a:rPr lang="ru-RU" sz="24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– геометрия 7 класс УМК А.В. Погорелова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ru-RU" sz="18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Проблемная ситуация</a:t>
            </a:r>
            <a:r>
              <a:rPr lang="ru-RU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(задание невыполнимое вообще): Постройте треугольник с углами 90</a:t>
            </a:r>
            <a:r>
              <a:rPr lang="ru-RU" sz="1800" b="1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120</a:t>
            </a:r>
            <a:r>
              <a:rPr lang="ru-RU" sz="1800" b="1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60</a:t>
            </a:r>
            <a:r>
              <a:rPr lang="ru-RU" sz="1800" b="1" i="0" u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ru-RU" sz="18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Побуждающий диалог</a:t>
            </a:r>
            <a:r>
              <a:rPr lang="ru-RU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-RU" sz="1800" b="1" i="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Учитель</a:t>
            </a:r>
            <a:r>
              <a:rPr lang="ru-RU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Вы можете начертить такой треугольник? (Побуждение к осознанию противоречия.)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ru-RU" sz="1800" b="1" i="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Ученик</a:t>
            </a:r>
            <a:r>
              <a:rPr lang="ru-RU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Нет, не получается! (осознание затруднения.)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1800" b="1" i="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Учитель</a:t>
            </a:r>
            <a:r>
              <a:rPr lang="ru-RU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Какой же вопрос возникает? (Побуждение к формулировке проблемы.)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ru-RU" sz="1800" b="1" i="0" u="sng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Ученик: </a:t>
            </a: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Почему не строится треугольник? (Проблема как вопрос, не совпадающий с темой урока.)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ru-RU" sz="18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Формулировка учебной проблемы</a:t>
            </a:r>
            <a:r>
              <a:rPr lang="ru-RU" sz="18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lang="ru-RU" sz="1800" b="1" i="0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Диалог, побуждающий к выдвижению и проверке гипотезы</a:t>
            </a:r>
            <a:r>
              <a:rPr lang="ru-RU" sz="1800" b="1" i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	– Начертите треугольник.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– Измерьте его углы транспортиром.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– Найдите сумму углов.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– Какие результаты у вас получились?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– К какому круглому числу приближаются ваши результаты?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– Что же можно предположить о сумме углов треугольника?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– Сверим вывод с учебником.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– А почему у вас получились неточные результаты?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Урок геометрии в 7 классе.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smtClean="0">
                <a:latin typeface="Monotype Corsiva" pitchFamily="66" charset="0"/>
              </a:rPr>
              <a:t>Тема урока: «Сумма углов треугольника»</a:t>
            </a:r>
            <a:endParaRPr lang="ru-RU" sz="3600" dirty="0">
              <a:latin typeface="Monotype Corsiva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857364"/>
          <a:ext cx="8072494" cy="3880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3147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ученика</a:t>
                      </a:r>
                      <a:endParaRPr lang="ru-RU" dirty="0"/>
                    </a:p>
                  </a:txBody>
                  <a:tcPr/>
                </a:tc>
              </a:tr>
              <a:tr h="92306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Ученикам предлагается построить треугольник с углами 90, 120, и 60 градусов (практическое задание невыполнимо вообще).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Попытавшись его выполнить, учащиеся оказываются в затруднении.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71004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Создать ситуацию проблемы с  определением</a:t>
                      </a:r>
                      <a:r>
                        <a:rPr lang="ru-RU" sz="1800" baseline="0" dirty="0" smtClean="0"/>
                        <a:t> темы урока, какова же она будет?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Самостоятельно </a:t>
                      </a:r>
                      <a:r>
                        <a:rPr lang="ru-RU" sz="1800" baseline="0" dirty="0" smtClean="0"/>
                        <a:t> попытаться вывести тему урока из сложившейся затруднительной ситуации.</a:t>
                      </a:r>
                      <a:endParaRPr lang="ru-RU" sz="1800" dirty="0"/>
                    </a:p>
                  </a:txBody>
                  <a:tcPr/>
                </a:tc>
              </a:tr>
              <a:tr h="9230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Побуждающие вопросы к формированию гипотезы: чему же именно равна сумма углов треугольника?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Практическое решение поставленной проблемы. Столкновение различных мнений среди учащихся.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3286124"/>
          <a:ext cx="8072494" cy="264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9114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Следующая возникшая проблема, а как доказать, что сумма углов на самом деле равна 180°.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Среди учащихся происходит обсуждение данного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вопроса. Выдвигаются различные мнения.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17317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Обратить</a:t>
                      </a:r>
                      <a:r>
                        <a:rPr lang="ru-RU" sz="1400" baseline="0" dirty="0" smtClean="0"/>
                        <a:t> внимание учащихся на то, что данная тема урока оформлена в геометрии как теорема и вместе с учащимися доказать ее, опираясь на некоторые  высказанные предположени</a:t>
                      </a:r>
                      <a:r>
                        <a:rPr lang="ru-RU" sz="1200" baseline="0" dirty="0" smtClean="0"/>
                        <a:t>я</a:t>
                      </a:r>
                      <a:r>
                        <a:rPr lang="ru-RU" sz="1800" baseline="0" dirty="0" smtClean="0"/>
                        <a:t> 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Работа с учебником, конспектирование условия теоремы</a:t>
                      </a:r>
                      <a:r>
                        <a:rPr lang="ru-RU" sz="1400" baseline="0" dirty="0" smtClean="0"/>
                        <a:t> и  ее доказательства. Переход к практическому применению полученных знаний.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5852" y="5472332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Используя  технологию проблемного обучения усвоение данной темы прошло более успешно для  обучающихся.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42852"/>
          <a:ext cx="8072494" cy="2749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220115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(использует побуждающий диалог)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60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Начертите треугольник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endParaRPr lang="ru-RU" sz="160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Замерьте углы транспортиром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Найдите сумму углов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Чему же равна сумма углов треугольника?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endParaRPr lang="ru-RU" sz="1600" dirty="0" smtClean="0"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600" dirty="0" smtClean="0">
                          <a:latin typeface="Calibri" pitchFamily="34" charset="0"/>
                          <a:cs typeface="Times New Roman" pitchFamily="18" charset="0"/>
                        </a:rPr>
                        <a:t>Значит, почему вы не смогли построить    первый треугольник?</a:t>
                      </a:r>
                    </a:p>
                    <a:p>
                      <a:endParaRPr lang="ru-RU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(формулируют вопрос: почему не строится треугольник?)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6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Чертят треугольник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6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Char char="-"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Замеряют углы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 Находят сумму углов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 Она равна 180°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1600" dirty="0" smtClean="0">
                        <a:latin typeface="+mn-lt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 Потому что сумма углов  не была равна 180°</a:t>
                      </a:r>
                    </a:p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Исследовательская деятельность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dirty="0" smtClean="0">
                <a:solidFill>
                  <a:srgbClr val="B30D31"/>
                </a:solidFill>
                <a:latin typeface="Arial" pitchFamily="34" charset="0"/>
                <a:cs typeface="Arial" pitchFamily="34" charset="0"/>
              </a:rPr>
              <a:t>Учебно-исследовательская деятельность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Monotype Corsiva" pitchFamily="66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деятельность, направленная на обучение учащихся алгоритму ведения исследования, развитию у них исследовательского типа мышления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solidFill>
                  <a:srgbClr val="B30D31"/>
                </a:solidFill>
                <a:latin typeface="Arial" pitchFamily="34" charset="0"/>
                <a:cs typeface="Arial" pitchFamily="34" charset="0"/>
              </a:rPr>
              <a:t>Этапы построения учебного исследования:</a:t>
            </a:r>
          </a:p>
          <a:p>
            <a:pPr lvl="4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Постановка проблемы</a:t>
            </a:r>
          </a:p>
          <a:p>
            <a:pPr lvl="4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Постановка целей и задач исследования</a:t>
            </a:r>
          </a:p>
          <a:p>
            <a:pPr lvl="4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Формулировка рабочей гипотезы</a:t>
            </a:r>
          </a:p>
          <a:p>
            <a:pPr lvl="4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Изучение теоретического материала</a:t>
            </a:r>
          </a:p>
          <a:p>
            <a:pPr lvl="4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Подбор и освоение методик исследования</a:t>
            </a:r>
          </a:p>
          <a:p>
            <a:pPr lvl="4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Сбор материала</a:t>
            </a:r>
          </a:p>
          <a:p>
            <a:pPr lvl="4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Анализ и обобщение собранного материала</a:t>
            </a:r>
          </a:p>
          <a:p>
            <a:pPr lvl="4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Представление результатов работы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Урок алгебры в 8- классе.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Тема урока: «Квадратичная функция».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428737"/>
          <a:ext cx="8429684" cy="479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683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ученика</a:t>
                      </a:r>
                      <a:endParaRPr lang="ru-RU" dirty="0"/>
                    </a:p>
                  </a:txBody>
                  <a:tcPr/>
                </a:tc>
              </a:tr>
              <a:tr h="1291407">
                <a:tc>
                  <a:txBody>
                    <a:bodyPr/>
                    <a:lstStyle/>
                    <a:p>
                      <a:r>
                        <a:rPr lang="ru-RU" dirty="0" smtClean="0"/>
                        <a:t> Дать тему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Самостоятельно записать в тетрадях как выглядит квадратичная функция, т.к. ранее была изучена тема квадратный трехчлен.</a:t>
                      </a:r>
                      <a:endParaRPr lang="ru-RU" dirty="0"/>
                    </a:p>
                  </a:txBody>
                  <a:tcPr/>
                </a:tc>
              </a:tr>
              <a:tr h="972347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Постановка</a:t>
                      </a:r>
                      <a:r>
                        <a:rPr lang="ru-RU" baseline="0" dirty="0" smtClean="0"/>
                        <a:t> вопроса о том,  что будет являться графиком этой функции. Рассмотреть предложенные варианты.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Среди учащихся идет обсуждение, предлагаются возможные  варианты.</a:t>
                      </a:r>
                      <a:endParaRPr lang="ru-RU" dirty="0"/>
                    </a:p>
                  </a:txBody>
                  <a:tcPr/>
                </a:tc>
              </a:tr>
              <a:tr h="1847459">
                <a:tc>
                  <a:txBody>
                    <a:bodyPr/>
                    <a:lstStyle/>
                    <a:p>
                      <a:r>
                        <a:rPr lang="ru-RU" baseline="0" smtClean="0"/>
                        <a:t>Среди предложенных вариантов выбрать верный и наводящими вопросами помочь ученикам представить квадратичную функцию в виде функции, графиком которой является парабола.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Возможна работа с учебником, чтобы найти  формулу выделения полного квадрата из квадратного трехчлена.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Деятельность учителя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Деятельность ученика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Ученикам предлагается  самостоятельно ответить на вопрос:</a:t>
                      </a:r>
                      <a:r>
                        <a:rPr lang="ru-RU" baseline="0" dirty="0" smtClean="0"/>
                        <a:t> «Взаимное расположение параболы относительно оси Ох». Для этого предлагается 3 варианта квадратичной функции.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Практическим путем учащиеся</a:t>
                      </a:r>
                      <a:r>
                        <a:rPr lang="ru-RU" baseline="0" dirty="0" smtClean="0"/>
                        <a:t> отвечают на этот вопрос: строят графики трех функций. После чего учащимися дается ответ на поставленный вопрос.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 idx="4294967295"/>
          </p:nvPr>
        </p:nvSpPr>
        <p:spPr>
          <a:xfrm>
            <a:off x="301752" y="457200"/>
            <a:ext cx="7127768" cy="247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orsiva"/>
              <a:buNone/>
            </a:pPr>
            <a:r>
              <a:rPr lang="ru-RU" sz="3600" b="1" i="1" u="none" strike="noStrike" cap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ЗАДАЧА  ШКОЛЫ – </a:t>
            </a:r>
            <a:br>
              <a:rPr lang="ru-RU" sz="3600" b="1" i="1" u="none" strike="noStrike" cap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3600" b="1" i="1" u="none" strike="noStrike" cap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НЕ ДАТЬ ОБЪЁМ ЗНАНИЙ, А НАУЧИТЬ УЧИТЬСЯ</a:t>
            </a:r>
            <a:br>
              <a:rPr lang="ru-RU" sz="3600" b="1" i="1" u="none" strike="noStrike" cap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sz="3600" b="1" i="0" u="none" strike="noStrike" cap="none">
              <a:solidFill>
                <a:schemeClr val="dk2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69" name="Google Shape;16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062" y="3143250"/>
            <a:ext cx="4643437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6487" y="285750"/>
            <a:ext cx="1187450" cy="150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4b.wolframalpha.com/Calculate/MSP/MSP491021971c1750h37b580000487d3hhb83bd08c4?MSPStoreType=image/gif&amp;s=17&amp;w=335.&amp;h=151.&amp;cdf=RangeControl"/>
          <p:cNvPicPr>
            <a:picLocks noChangeAspect="1" noChangeArrowheads="1"/>
          </p:cNvPicPr>
          <p:nvPr/>
        </p:nvPicPr>
        <p:blipFill>
          <a:blip r:embed="rId2" cstate="print"/>
          <a:srcRect r="30597"/>
          <a:stretch>
            <a:fillRect/>
          </a:stretch>
        </p:blipFill>
        <p:spPr bwMode="auto">
          <a:xfrm>
            <a:off x="1357290" y="714356"/>
            <a:ext cx="650085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4a.wolframalpha.com/Calculate/MSP/MSP265161g996ffccegi592h000044ab3i7ie6fd7c8d?MSPStoreType=image/gif&amp;s=52&amp;w=345.&amp;h=151.&amp;cdf=RangeControl"/>
          <p:cNvPicPr>
            <a:picLocks noChangeAspect="1" noChangeArrowheads="1"/>
          </p:cNvPicPr>
          <p:nvPr/>
        </p:nvPicPr>
        <p:blipFill>
          <a:blip r:embed="rId2" cstate="print"/>
          <a:srcRect r="34348"/>
          <a:stretch>
            <a:fillRect/>
          </a:stretch>
        </p:blipFill>
        <p:spPr bwMode="auto">
          <a:xfrm>
            <a:off x="1285852" y="642918"/>
            <a:ext cx="586684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4a.wolframalpha.com/Calculate/MSP/MSP1181cgacgb2c9409h090000134908i58483c893?MSPStoreType=image/gif&amp;s=51&amp;w=316.&amp;h=160.&amp;cdf=RangeControl"/>
          <p:cNvPicPr>
            <a:picLocks noChangeAspect="1" noChangeArrowheads="1"/>
          </p:cNvPicPr>
          <p:nvPr/>
        </p:nvPicPr>
        <p:blipFill>
          <a:blip r:embed="rId2" cstate="print"/>
          <a:srcRect r="26424"/>
          <a:stretch>
            <a:fillRect/>
          </a:stretch>
        </p:blipFill>
        <p:spPr bwMode="auto">
          <a:xfrm>
            <a:off x="1285852" y="237777"/>
            <a:ext cx="6286544" cy="583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765175"/>
            <a:ext cx="1281112" cy="1870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34"/>
          <p:cNvCxnSpPr/>
          <p:nvPr/>
        </p:nvCxnSpPr>
        <p:spPr>
          <a:xfrm>
            <a:off x="228600" y="4400550"/>
            <a:ext cx="8610600" cy="14287"/>
          </a:xfrm>
          <a:prstGeom prst="straightConnector1">
            <a:avLst/>
          </a:prstGeom>
          <a:noFill/>
          <a:ln w="76300" cap="flat" cmpd="sng">
            <a:solidFill>
              <a:srgbClr val="008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46" name="Google Shape;246;p34"/>
          <p:cNvSpPr/>
          <p:nvPr/>
        </p:nvSpPr>
        <p:spPr>
          <a:xfrm>
            <a:off x="252412" y="2576512"/>
            <a:ext cx="12700" cy="1828800"/>
          </a:xfrm>
          <a:custGeom>
            <a:avLst/>
            <a:gdLst/>
            <a:ahLst/>
            <a:cxnLst/>
            <a:rect l="l" t="t" r="r" b="b"/>
            <a:pathLst>
              <a:path w="8" h="1152" extrusionOk="0">
                <a:moveTo>
                  <a:pt x="0" y="1152"/>
                </a:moveTo>
                <a:lnTo>
                  <a:pt x="8" y="0"/>
                </a:lnTo>
              </a:path>
            </a:pathLst>
          </a:custGeom>
          <a:noFill/>
          <a:ln w="57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8886825" y="2792412"/>
            <a:ext cx="15875" cy="1655762"/>
          </a:xfrm>
          <a:custGeom>
            <a:avLst/>
            <a:gdLst/>
            <a:ahLst/>
            <a:cxnLst/>
            <a:rect l="l" t="t" r="r" b="b"/>
            <a:pathLst>
              <a:path w="10" h="1043" extrusionOk="0">
                <a:moveTo>
                  <a:pt x="0" y="1043"/>
                </a:moveTo>
                <a:lnTo>
                  <a:pt x="10" y="0"/>
                </a:lnTo>
              </a:path>
            </a:pathLst>
          </a:custGeom>
          <a:noFill/>
          <a:ln w="572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250825" y="2617787"/>
            <a:ext cx="1181100" cy="6350"/>
          </a:xfrm>
          <a:custGeom>
            <a:avLst/>
            <a:gdLst/>
            <a:ahLst/>
            <a:cxnLst/>
            <a:rect l="l" t="t" r="r" b="b"/>
            <a:pathLst>
              <a:path w="744" h="4" extrusionOk="0">
                <a:moveTo>
                  <a:pt x="0" y="0"/>
                </a:moveTo>
                <a:lnTo>
                  <a:pt x="744" y="4"/>
                </a:lnTo>
              </a:path>
            </a:pathLst>
          </a:custGeom>
          <a:noFill/>
          <a:ln w="76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7021512" y="2768600"/>
            <a:ext cx="1881187" cy="17462"/>
          </a:xfrm>
          <a:custGeom>
            <a:avLst/>
            <a:gdLst/>
            <a:ahLst/>
            <a:cxnLst/>
            <a:rect l="l" t="t" r="r" b="b"/>
            <a:pathLst>
              <a:path w="1185" h="11" extrusionOk="0">
                <a:moveTo>
                  <a:pt x="1185" y="0"/>
                </a:moveTo>
                <a:lnTo>
                  <a:pt x="0" y="11"/>
                </a:lnTo>
              </a:path>
            </a:pathLst>
          </a:custGeom>
          <a:noFill/>
          <a:ln w="763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/>
          <p:nvPr/>
        </p:nvSpPr>
        <p:spPr>
          <a:xfrm>
            <a:off x="3419475" y="4727575"/>
            <a:ext cx="2376487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0"/>
              <a:buFont typeface="Times New Roman"/>
              <a:buNone/>
            </a:pPr>
            <a:r>
              <a:rPr lang="ru-RU" sz="6000" b="1" i="0" u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 км</a:t>
            </a:r>
            <a:endParaRPr/>
          </a:p>
        </p:txBody>
      </p:sp>
      <p:sp>
        <p:nvSpPr>
          <p:cNvPr id="251" name="Google Shape;251;p34"/>
          <p:cNvSpPr/>
          <p:nvPr/>
        </p:nvSpPr>
        <p:spPr>
          <a:xfrm>
            <a:off x="288925" y="4414837"/>
            <a:ext cx="8580437" cy="554037"/>
          </a:xfrm>
          <a:custGeom>
            <a:avLst/>
            <a:gdLst/>
            <a:ahLst/>
            <a:cxnLst/>
            <a:rect l="l" t="t" r="r" b="b"/>
            <a:pathLst>
              <a:path w="5405" h="349" extrusionOk="0">
                <a:moveTo>
                  <a:pt x="0" y="0"/>
                </a:moveTo>
                <a:cubicBezTo>
                  <a:pt x="436" y="56"/>
                  <a:pt x="1714" y="321"/>
                  <a:pt x="2615" y="335"/>
                </a:cubicBezTo>
                <a:cubicBezTo>
                  <a:pt x="3516" y="349"/>
                  <a:pt x="4824" y="138"/>
                  <a:pt x="5405" y="86"/>
                </a:cubicBezTo>
              </a:path>
            </a:pathLst>
          </a:custGeom>
          <a:noFill/>
          <a:ln w="381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4"/>
          <p:cNvSpPr/>
          <p:nvPr/>
        </p:nvSpPr>
        <p:spPr>
          <a:xfrm>
            <a:off x="2743200" y="3740150"/>
            <a:ext cx="2774950" cy="692150"/>
          </a:xfrm>
          <a:custGeom>
            <a:avLst/>
            <a:gdLst/>
            <a:ahLst/>
            <a:cxnLst/>
            <a:rect l="l" t="t" r="r" b="b"/>
            <a:pathLst>
              <a:path w="1642" h="416" extrusionOk="0">
                <a:moveTo>
                  <a:pt x="0" y="397"/>
                </a:moveTo>
                <a:cubicBezTo>
                  <a:pt x="285" y="198"/>
                  <a:pt x="571" y="0"/>
                  <a:pt x="845" y="3"/>
                </a:cubicBezTo>
                <a:cubicBezTo>
                  <a:pt x="1119" y="6"/>
                  <a:pt x="1509" y="347"/>
                  <a:pt x="1642" y="416"/>
                </a:cubicBezTo>
              </a:path>
            </a:pathLst>
          </a:custGeom>
          <a:noFill/>
          <a:ln w="763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 txBox="1"/>
          <p:nvPr/>
        </p:nvSpPr>
        <p:spPr>
          <a:xfrm>
            <a:off x="3852862" y="2351087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pic>
        <p:nvPicPr>
          <p:cNvPr id="254" name="Google Shape;254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1200" y="4010025"/>
            <a:ext cx="1016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51725" y="765175"/>
            <a:ext cx="1408112" cy="207168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4"/>
          <p:cNvSpPr txBox="1"/>
          <p:nvPr/>
        </p:nvSpPr>
        <p:spPr>
          <a:xfrm>
            <a:off x="1587" y="4584700"/>
            <a:ext cx="1681162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Times New Roman"/>
              <a:buNone/>
            </a:pPr>
            <a:r>
              <a:rPr lang="ru-RU" sz="6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t=4ч</a:t>
            </a:r>
            <a:endParaRPr/>
          </a:p>
        </p:txBody>
      </p:sp>
      <p:pic>
        <p:nvPicPr>
          <p:cNvPr id="257" name="Google Shape;25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7187" y="2928937"/>
            <a:ext cx="1003300" cy="172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85112" y="2711450"/>
            <a:ext cx="1003300" cy="172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822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22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Урок алгебры в 8- классе.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Тема урока: «Квадратичная функция».</a:t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428737"/>
          <a:ext cx="8429684" cy="479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6836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учителя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Деятельность ученика</a:t>
                      </a:r>
                      <a:endParaRPr lang="ru-RU" dirty="0"/>
                    </a:p>
                  </a:txBody>
                  <a:tcPr/>
                </a:tc>
              </a:tr>
              <a:tr h="1291407">
                <a:tc>
                  <a:txBody>
                    <a:bodyPr/>
                    <a:lstStyle/>
                    <a:p>
                      <a:r>
                        <a:rPr lang="ru-RU" dirty="0" smtClean="0"/>
                        <a:t> Дать тему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Самостоятельно записать в тетрадях как выглядит квадратичная функция, т.к. ранее была изучена тема квадратный трехчлен.</a:t>
                      </a:r>
                      <a:endParaRPr lang="ru-RU" dirty="0"/>
                    </a:p>
                  </a:txBody>
                  <a:tcPr/>
                </a:tc>
              </a:tr>
              <a:tr h="972347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Постановка</a:t>
                      </a:r>
                      <a:r>
                        <a:rPr lang="ru-RU" baseline="0" dirty="0" smtClean="0"/>
                        <a:t> вопроса о том,  что будет являться графиком этой функции. Рассмотреть предложенные варианты.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Среди учащихся идет обсуждение, предлагаются возможные  варианты.</a:t>
                      </a:r>
                      <a:endParaRPr lang="ru-RU" dirty="0"/>
                    </a:p>
                  </a:txBody>
                  <a:tcPr/>
                </a:tc>
              </a:tr>
              <a:tr h="1847459">
                <a:tc>
                  <a:txBody>
                    <a:bodyPr/>
                    <a:lstStyle/>
                    <a:p>
                      <a:r>
                        <a:rPr lang="ru-RU" baseline="0" smtClean="0"/>
                        <a:t>Среди предложенных вариантов выбрать верный и наводящими вопросами помочь ученикам представить квадратичную функцию в виде функции, графиком которой является парабола.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Возможна работа с учебником, чтобы найти  формулу выделения полного квадрата из квадратного трехчлена.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/>
          <p:nvPr/>
        </p:nvSpPr>
        <p:spPr>
          <a:xfrm>
            <a:off x="2143125" y="2571750"/>
            <a:ext cx="1216025" cy="1216025"/>
          </a:xfrm>
          <a:prstGeom prst="cube">
            <a:avLst>
              <a:gd name="adj" fmla="val 25000"/>
            </a:avLst>
          </a:prstGeom>
          <a:noFill/>
          <a:ln w="25400" cap="flat" cmpd="sng">
            <a:solidFill>
              <a:srgbClr val="B0761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5"/>
          <p:cNvSpPr/>
          <p:nvPr/>
        </p:nvSpPr>
        <p:spPr>
          <a:xfrm>
            <a:off x="4643437" y="1643062"/>
            <a:ext cx="3716337" cy="293052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25400" cap="flat" cmpd="sng">
            <a:solidFill>
              <a:srgbClr val="91581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5"/>
          <p:cNvSpPr/>
          <p:nvPr/>
        </p:nvSpPr>
        <p:spPr>
          <a:xfrm>
            <a:off x="3357562" y="5000625"/>
            <a:ext cx="3502025" cy="1216025"/>
          </a:xfrm>
          <a:prstGeom prst="cube">
            <a:avLst>
              <a:gd name="adj" fmla="val 25000"/>
            </a:avLst>
          </a:prstGeom>
          <a:solidFill>
            <a:srgbClr val="603B14"/>
          </a:solidFill>
          <a:ln w="25400" cap="flat" cmpd="sng">
            <a:solidFill>
              <a:srgbClr val="9262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5"/>
          <p:cNvSpPr txBox="1"/>
          <p:nvPr/>
        </p:nvSpPr>
        <p:spPr>
          <a:xfrm>
            <a:off x="2000250" y="3929062"/>
            <a:ext cx="714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sp>
        <p:nvSpPr>
          <p:cNvPr id="267" name="Google Shape;267;p35"/>
          <p:cNvSpPr txBox="1"/>
          <p:nvPr/>
        </p:nvSpPr>
        <p:spPr>
          <a:xfrm>
            <a:off x="2928937" y="3857625"/>
            <a:ext cx="5238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endParaRPr/>
          </a:p>
        </p:txBody>
      </p:sp>
      <p:sp>
        <p:nvSpPr>
          <p:cNvPr id="268" name="Google Shape;268;p35"/>
          <p:cNvSpPr txBox="1"/>
          <p:nvPr/>
        </p:nvSpPr>
        <p:spPr>
          <a:xfrm>
            <a:off x="3429000" y="3500437"/>
            <a:ext cx="3079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endParaRPr/>
          </a:p>
        </p:txBody>
      </p:sp>
      <p:sp>
        <p:nvSpPr>
          <p:cNvPr id="269" name="Google Shape;269;p35"/>
          <p:cNvSpPr txBox="1"/>
          <p:nvPr/>
        </p:nvSpPr>
        <p:spPr>
          <a:xfrm>
            <a:off x="2428875" y="3286125"/>
            <a:ext cx="32702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270" name="Google Shape;270;p35"/>
          <p:cNvSpPr txBox="1"/>
          <p:nvPr/>
        </p:nvSpPr>
        <p:spPr>
          <a:xfrm>
            <a:off x="2000250" y="2857500"/>
            <a:ext cx="4349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А1</a:t>
            </a:r>
            <a:endParaRPr/>
          </a:p>
        </p:txBody>
      </p:sp>
      <p:sp>
        <p:nvSpPr>
          <p:cNvPr id="271" name="Google Shape;271;p35"/>
          <p:cNvSpPr txBox="1"/>
          <p:nvPr/>
        </p:nvSpPr>
        <p:spPr>
          <a:xfrm>
            <a:off x="2928937" y="2786062"/>
            <a:ext cx="427037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В1</a:t>
            </a:r>
            <a:endParaRPr/>
          </a:p>
        </p:txBody>
      </p:sp>
      <p:sp>
        <p:nvSpPr>
          <p:cNvPr id="272" name="Google Shape;272;p35"/>
          <p:cNvSpPr txBox="1"/>
          <p:nvPr/>
        </p:nvSpPr>
        <p:spPr>
          <a:xfrm>
            <a:off x="3429000" y="2357437"/>
            <a:ext cx="4254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С1</a:t>
            </a:r>
            <a:endParaRPr/>
          </a:p>
        </p:txBody>
      </p:sp>
      <p:sp>
        <p:nvSpPr>
          <p:cNvPr id="273" name="Google Shape;273;p35"/>
          <p:cNvSpPr txBox="1"/>
          <p:nvPr/>
        </p:nvSpPr>
        <p:spPr>
          <a:xfrm>
            <a:off x="2286000" y="2357437"/>
            <a:ext cx="4445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D1</a:t>
            </a:r>
            <a:endParaRPr/>
          </a:p>
        </p:txBody>
      </p:sp>
      <p:cxnSp>
        <p:nvCxnSpPr>
          <p:cNvPr id="274" name="Google Shape;274;p35"/>
          <p:cNvCxnSpPr/>
          <p:nvPr/>
        </p:nvCxnSpPr>
        <p:spPr>
          <a:xfrm rot="10800000" flipH="1">
            <a:off x="2071687" y="3470275"/>
            <a:ext cx="357187" cy="315912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5" name="Google Shape;275;p35"/>
          <p:cNvCxnSpPr/>
          <p:nvPr/>
        </p:nvCxnSpPr>
        <p:spPr>
          <a:xfrm>
            <a:off x="2428875" y="3470275"/>
            <a:ext cx="928687" cy="3175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76" name="Google Shape;276;p35"/>
          <p:cNvCxnSpPr/>
          <p:nvPr/>
        </p:nvCxnSpPr>
        <p:spPr>
          <a:xfrm rot="5400000">
            <a:off x="2013743" y="3056731"/>
            <a:ext cx="828675" cy="1587"/>
          </a:xfrm>
          <a:prstGeom prst="straightConnector1">
            <a:avLst/>
          </a:prstGeom>
          <a:noFill/>
          <a:ln w="10000" cap="flat" cmpd="sng">
            <a:solidFill>
              <a:srgbClr val="26262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77" name="Google Shape;277;p35"/>
          <p:cNvSpPr txBox="1"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40"/>
              <a:buFont typeface="Corsiva"/>
              <a:buNone/>
            </a:pPr>
            <a:r>
              <a:rPr lang="ru-RU" sz="3240" b="0" i="0" u="none" strike="noStrike" cap="none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ПРЯМОУГОЛЬНЫЙ ПАРАЛЛЕЛЕПИПЕД, КУБ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/>
        </p:nvSpPr>
        <p:spPr>
          <a:xfrm>
            <a:off x="258762" y="2419350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283" name="Google Shape;283;p36"/>
          <p:cNvSpPr txBox="1"/>
          <p:nvPr/>
        </p:nvSpPr>
        <p:spPr>
          <a:xfrm>
            <a:off x="1128712" y="2578100"/>
            <a:ext cx="585787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endParaRPr/>
          </a:p>
        </p:txBody>
      </p:sp>
      <p:sp>
        <p:nvSpPr>
          <p:cNvPr id="284" name="Google Shape;284;p36"/>
          <p:cNvSpPr txBox="1"/>
          <p:nvPr/>
        </p:nvSpPr>
        <p:spPr>
          <a:xfrm>
            <a:off x="1562100" y="2481262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2252662" y="2593975"/>
            <a:ext cx="14001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2x</a:t>
            </a:r>
            <a:endParaRPr/>
          </a:p>
        </p:txBody>
      </p:sp>
      <p:sp>
        <p:nvSpPr>
          <p:cNvPr id="286" name="Google Shape;286;p36"/>
          <p:cNvSpPr txBox="1"/>
          <p:nvPr/>
        </p:nvSpPr>
        <p:spPr>
          <a:xfrm>
            <a:off x="3503612" y="2706687"/>
            <a:ext cx="8763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87" name="Google Shape;287;p36"/>
          <p:cNvSpPr txBox="1"/>
          <p:nvPr/>
        </p:nvSpPr>
        <p:spPr>
          <a:xfrm>
            <a:off x="4271962" y="2705100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288" name="Google Shape;288;p36"/>
          <p:cNvSpPr txBox="1"/>
          <p:nvPr/>
        </p:nvSpPr>
        <p:spPr>
          <a:xfrm>
            <a:off x="4978400" y="2755900"/>
            <a:ext cx="8763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89" name="Google Shape;289;p36"/>
          <p:cNvSpPr txBox="1"/>
          <p:nvPr/>
        </p:nvSpPr>
        <p:spPr>
          <a:xfrm>
            <a:off x="5732462" y="2690812"/>
            <a:ext cx="858837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290" name="Google Shape;290;p36"/>
          <p:cNvSpPr txBox="1"/>
          <p:nvPr/>
        </p:nvSpPr>
        <p:spPr>
          <a:xfrm>
            <a:off x="6453187" y="2676525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291" name="Google Shape;291;p36"/>
          <p:cNvSpPr txBox="1"/>
          <p:nvPr/>
        </p:nvSpPr>
        <p:spPr>
          <a:xfrm>
            <a:off x="7175500" y="2754312"/>
            <a:ext cx="858837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7881937" y="2659062"/>
            <a:ext cx="585787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293" name="Google Shape;293;p36"/>
          <p:cNvSpPr txBox="1"/>
          <p:nvPr/>
        </p:nvSpPr>
        <p:spPr>
          <a:xfrm>
            <a:off x="250825" y="279400"/>
            <a:ext cx="7394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–(–2x+4+b–k)</a:t>
            </a:r>
            <a:endParaRPr/>
          </a:p>
        </p:txBody>
      </p:sp>
      <p:sp>
        <p:nvSpPr>
          <p:cNvPr id="294" name="Google Shape;294;p36"/>
          <p:cNvSpPr txBox="1"/>
          <p:nvPr/>
        </p:nvSpPr>
        <p:spPr>
          <a:xfrm>
            <a:off x="1544637" y="2563812"/>
            <a:ext cx="8763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3567112" y="2595562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5026025" y="2641600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6423025" y="2787650"/>
            <a:ext cx="8763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98" name="Google Shape;298;p36"/>
          <p:cNvSpPr txBox="1"/>
          <p:nvPr/>
        </p:nvSpPr>
        <p:spPr>
          <a:xfrm>
            <a:off x="7769225" y="428625"/>
            <a:ext cx="8763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299" name="Google Shape;299;p36"/>
          <p:cNvSpPr txBox="1"/>
          <p:nvPr/>
        </p:nvSpPr>
        <p:spPr>
          <a:xfrm>
            <a:off x="8270875" y="606901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6"/>
          <p:cNvSpPr txBox="1"/>
          <p:nvPr/>
        </p:nvSpPr>
        <p:spPr>
          <a:xfrm>
            <a:off x="8259762" y="605631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6"/>
          <p:cNvSpPr txBox="1"/>
          <p:nvPr/>
        </p:nvSpPr>
        <p:spPr>
          <a:xfrm>
            <a:off x="8289925" y="605631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6"/>
          <p:cNvSpPr txBox="1"/>
          <p:nvPr/>
        </p:nvSpPr>
        <p:spPr>
          <a:xfrm>
            <a:off x="8274050" y="60420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6"/>
          <p:cNvSpPr txBox="1"/>
          <p:nvPr/>
        </p:nvSpPr>
        <p:spPr>
          <a:xfrm>
            <a:off x="180975" y="4221162"/>
            <a:ext cx="8948737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ru-RU" sz="36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Если перед скобками стоит знак </a:t>
            </a:r>
            <a:r>
              <a:rPr lang="ru-RU" sz="3600" b="1" i="1" u="non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«–»</a:t>
            </a:r>
            <a:r>
              <a:rPr lang="ru-RU" sz="36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ru-RU" sz="36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то при раскрытии скобок знаки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ru-RU" sz="36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слагаемых в скобках заменяются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ru-RU" sz="3600" b="1" i="1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 противоположные.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/>
        </p:nvSpPr>
        <p:spPr>
          <a:xfrm>
            <a:off x="252412" y="2200275"/>
            <a:ext cx="20097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–2x</a:t>
            </a:r>
            <a:endParaRPr/>
          </a:p>
        </p:txBody>
      </p:sp>
      <p:sp>
        <p:nvSpPr>
          <p:cNvPr id="309" name="Google Shape;309;p37"/>
          <p:cNvSpPr txBox="1"/>
          <p:nvPr/>
        </p:nvSpPr>
        <p:spPr>
          <a:xfrm>
            <a:off x="2405062" y="2220912"/>
            <a:ext cx="8255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310" name="Google Shape;310;p37"/>
          <p:cNvSpPr txBox="1"/>
          <p:nvPr/>
        </p:nvSpPr>
        <p:spPr>
          <a:xfrm>
            <a:off x="3449637" y="2297112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311" name="Google Shape;311;p37"/>
          <p:cNvSpPr txBox="1"/>
          <p:nvPr/>
        </p:nvSpPr>
        <p:spPr>
          <a:xfrm>
            <a:off x="4445000" y="2216150"/>
            <a:ext cx="87630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5808662" y="2182812"/>
            <a:ext cx="14001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8x</a:t>
            </a: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7394575" y="2281237"/>
            <a:ext cx="1376362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Times New Roman"/>
              <a:buNone/>
            </a:pPr>
            <a:r>
              <a:rPr lang="ru-RU" sz="8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+2</a:t>
            </a:r>
            <a:endParaRPr/>
          </a:p>
        </p:txBody>
      </p:sp>
      <p:pic>
        <p:nvPicPr>
          <p:cNvPr id="314" name="Google Shape;31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412" y="-1587"/>
            <a:ext cx="3775075" cy="265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7"/>
          <p:cNvSpPr txBox="1"/>
          <p:nvPr/>
        </p:nvSpPr>
        <p:spPr>
          <a:xfrm>
            <a:off x="4787900" y="-315912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316" name="Google Shape;316;p37"/>
          <p:cNvSpPr txBox="1"/>
          <p:nvPr/>
        </p:nvSpPr>
        <p:spPr>
          <a:xfrm>
            <a:off x="3852862" y="-171450"/>
            <a:ext cx="790575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317" name="Google Shape;317;p37"/>
          <p:cNvSpPr txBox="1"/>
          <p:nvPr/>
        </p:nvSpPr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2411412" y="3357562"/>
            <a:ext cx="5091112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–10x= –5</a:t>
            </a:r>
            <a:endParaRPr/>
          </a:p>
        </p:txBody>
      </p:sp>
      <p:sp>
        <p:nvSpPr>
          <p:cNvPr id="320" name="Google Shape;320;p37"/>
          <p:cNvSpPr txBox="1"/>
          <p:nvPr/>
        </p:nvSpPr>
        <p:spPr>
          <a:xfrm>
            <a:off x="3635375" y="4868862"/>
            <a:ext cx="3600450" cy="155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Times New Roman"/>
              <a:buNone/>
            </a:pPr>
            <a:r>
              <a:rPr lang="ru-RU" sz="96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x= 0,5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>
            <a:spLocks noGrp="1"/>
          </p:cNvSpPr>
          <p:nvPr>
            <p:ph type="title" idx="4294967295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40"/>
              <a:buFont typeface="Corsiva"/>
              <a:buNone/>
            </a:pPr>
            <a:r>
              <a:rPr lang="ru-RU" sz="3240" b="0" i="1" u="none" strike="noStrike" cap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УРОК - ПРОЕКТ</a:t>
            </a:r>
            <a:r>
              <a:rPr lang="ru-RU" sz="324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   </a:t>
            </a:r>
            <a:r>
              <a:rPr lang="ru-RU" sz="3240" b="0" i="1" u="none" strike="noStrike" cap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«СТРОЙ   МАСТЕР»</a:t>
            </a:r>
            <a:br>
              <a:rPr lang="ru-RU" sz="3240" b="0" i="1" u="none" strike="noStrike" cap="none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ru-RU" sz="3240" b="0" i="1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ru-RU" sz="3240" b="0" i="1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ПЛОЩАДИ ЧЕТЫРЕХУГОЛЬНИКОВ </a:t>
            </a:r>
            <a:endParaRPr sz="3240" b="0" i="0" u="none" strike="noStrike" cap="none">
              <a:solidFill>
                <a:srgbClr val="C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326" name="Google Shape;326;p38"/>
          <p:cNvSpPr txBox="1">
            <a:spLocks noGrp="1"/>
          </p:cNvSpPr>
          <p:nvPr>
            <p:ph type="body" idx="1"/>
          </p:nvPr>
        </p:nvSpPr>
        <p:spPr>
          <a:xfrm>
            <a:off x="838200" y="1500187"/>
            <a:ext cx="3770312" cy="509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</a:t>
            </a:r>
            <a:r>
              <a:rPr lang="ru-RU" sz="2400" b="1" i="1" u="sng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1.</a:t>
            </a:r>
            <a:r>
              <a:rPr lang="ru-RU" sz="2400" b="0" i="0" u="none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Определить расход краски на покраску потолка и фриза, если длина комнаты 5м, ширина 4м, высота фриза 0,2м и на 100кв.м. требуется 5,6 кг. краски.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rPr lang="ru-RU"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 0.</a:t>
            </a:r>
            <a:r>
              <a:rPr lang="ru-RU" sz="14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8м                    2.8м            3м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rPr lang="ru-RU"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2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endParaRPr sz="1600" b="0" i="0" u="none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rPr lang="ru-RU"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             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</a:pPr>
            <a:r>
              <a:rPr lang="ru-RU" sz="1600" b="0" i="0" u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                 </a:t>
            </a:r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4786312" y="1285875"/>
            <a:ext cx="3770312" cy="544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dk2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ru-RU" sz="2400" b="1" i="1" u="sng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2</a:t>
            </a:r>
            <a:r>
              <a:rPr lang="ru-RU" sz="2400" b="0" i="0" u="none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.Пол комнаты покрывают паркетом. Сколько потребуется паркетных дощечек, если она имеет вид равнобедренной трапеции с основанием 30см и 20 см и острым углом 45.</a:t>
            </a:r>
            <a:endParaRPr/>
          </a:p>
          <a:p>
            <a:pPr marL="342900" lvl="0" indent="-236220" algn="l" rtl="0"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dk2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cxnSp>
        <p:nvCxnSpPr>
          <p:cNvPr id="328" name="Google Shape;328;p38"/>
          <p:cNvCxnSpPr/>
          <p:nvPr/>
        </p:nvCxnSpPr>
        <p:spPr>
          <a:xfrm>
            <a:off x="1619250" y="6308725"/>
            <a:ext cx="22320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29" name="Google Shape;329;p38"/>
          <p:cNvCxnSpPr/>
          <p:nvPr/>
        </p:nvCxnSpPr>
        <p:spPr>
          <a:xfrm flipH="1">
            <a:off x="1619250" y="5661025"/>
            <a:ext cx="288925" cy="64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0" name="Google Shape;330;p38"/>
          <p:cNvCxnSpPr/>
          <p:nvPr/>
        </p:nvCxnSpPr>
        <p:spPr>
          <a:xfrm>
            <a:off x="3492500" y="5661025"/>
            <a:ext cx="358775" cy="64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1" name="Google Shape;331;p38"/>
          <p:cNvCxnSpPr/>
          <p:nvPr/>
        </p:nvCxnSpPr>
        <p:spPr>
          <a:xfrm rot="10800000">
            <a:off x="1908175" y="5661025"/>
            <a:ext cx="15843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2" name="Google Shape;332;p38"/>
          <p:cNvCxnSpPr/>
          <p:nvPr/>
        </p:nvCxnSpPr>
        <p:spPr>
          <a:xfrm>
            <a:off x="1619250" y="6308725"/>
            <a:ext cx="0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3" name="Google Shape;333;p38"/>
          <p:cNvCxnSpPr/>
          <p:nvPr/>
        </p:nvCxnSpPr>
        <p:spPr>
          <a:xfrm>
            <a:off x="3851275" y="6308725"/>
            <a:ext cx="0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4" name="Google Shape;334;p38"/>
          <p:cNvCxnSpPr/>
          <p:nvPr/>
        </p:nvCxnSpPr>
        <p:spPr>
          <a:xfrm>
            <a:off x="1619250" y="6524625"/>
            <a:ext cx="22320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5" name="Google Shape;335;p38"/>
          <p:cNvCxnSpPr/>
          <p:nvPr/>
        </p:nvCxnSpPr>
        <p:spPr>
          <a:xfrm>
            <a:off x="1908175" y="4508500"/>
            <a:ext cx="0" cy="11525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6" name="Google Shape;336;p38"/>
          <p:cNvCxnSpPr/>
          <p:nvPr/>
        </p:nvCxnSpPr>
        <p:spPr>
          <a:xfrm>
            <a:off x="3492500" y="4508500"/>
            <a:ext cx="0" cy="115252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7" name="Google Shape;337;p38"/>
          <p:cNvCxnSpPr/>
          <p:nvPr/>
        </p:nvCxnSpPr>
        <p:spPr>
          <a:xfrm>
            <a:off x="2700337" y="5229225"/>
            <a:ext cx="0" cy="43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8" name="Google Shape;338;p38"/>
          <p:cNvCxnSpPr/>
          <p:nvPr/>
        </p:nvCxnSpPr>
        <p:spPr>
          <a:xfrm>
            <a:off x="2700337" y="4941887"/>
            <a:ext cx="35877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39" name="Google Shape;339;p38"/>
          <p:cNvCxnSpPr/>
          <p:nvPr/>
        </p:nvCxnSpPr>
        <p:spPr>
          <a:xfrm>
            <a:off x="3059112" y="4941887"/>
            <a:ext cx="0" cy="7191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0" name="Google Shape;340;p38"/>
          <p:cNvCxnSpPr/>
          <p:nvPr/>
        </p:nvCxnSpPr>
        <p:spPr>
          <a:xfrm rot="10800000">
            <a:off x="1619250" y="4149725"/>
            <a:ext cx="0" cy="2159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1" name="Google Shape;341;p38"/>
          <p:cNvCxnSpPr/>
          <p:nvPr/>
        </p:nvCxnSpPr>
        <p:spPr>
          <a:xfrm rot="10800000">
            <a:off x="3851275" y="4149725"/>
            <a:ext cx="0" cy="2159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2" name="Google Shape;342;p38"/>
          <p:cNvCxnSpPr/>
          <p:nvPr/>
        </p:nvCxnSpPr>
        <p:spPr>
          <a:xfrm>
            <a:off x="1908175" y="4292600"/>
            <a:ext cx="0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43" name="Google Shape;343;p38"/>
          <p:cNvCxnSpPr/>
          <p:nvPr/>
        </p:nvCxnSpPr>
        <p:spPr>
          <a:xfrm>
            <a:off x="3492500" y="4292600"/>
            <a:ext cx="0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344" name="Google Shape;344;p38"/>
          <p:cNvGrpSpPr/>
          <p:nvPr/>
        </p:nvGrpSpPr>
        <p:grpSpPr>
          <a:xfrm>
            <a:off x="1619250" y="3933825"/>
            <a:ext cx="2232025" cy="574675"/>
            <a:chOff x="1020" y="2478"/>
            <a:chExt cx="1406" cy="362"/>
          </a:xfrm>
        </p:grpSpPr>
        <p:cxnSp>
          <p:nvCxnSpPr>
            <p:cNvPr id="345" name="Google Shape;345;p38"/>
            <p:cNvCxnSpPr/>
            <p:nvPr/>
          </p:nvCxnSpPr>
          <p:spPr>
            <a:xfrm>
              <a:off x="1202" y="2840"/>
              <a:ext cx="998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6" name="Google Shape;346;p38"/>
            <p:cNvCxnSpPr/>
            <p:nvPr/>
          </p:nvCxnSpPr>
          <p:spPr>
            <a:xfrm rot="10800000" flipH="1">
              <a:off x="2200" y="2614"/>
              <a:ext cx="226" cy="226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7" name="Google Shape;347;p38"/>
            <p:cNvCxnSpPr/>
            <p:nvPr/>
          </p:nvCxnSpPr>
          <p:spPr>
            <a:xfrm>
              <a:off x="1020" y="2614"/>
              <a:ext cx="182" cy="226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8" name="Google Shape;348;p38"/>
            <p:cNvCxnSpPr/>
            <p:nvPr/>
          </p:nvCxnSpPr>
          <p:spPr>
            <a:xfrm>
              <a:off x="1202" y="2704"/>
              <a:ext cx="998" cy="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9" name="Google Shape;349;p38"/>
            <p:cNvCxnSpPr/>
            <p:nvPr/>
          </p:nvCxnSpPr>
          <p:spPr>
            <a:xfrm rot="10800000" flipH="1">
              <a:off x="2200" y="2478"/>
              <a:ext cx="226" cy="226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50" name="Google Shape;350;p38"/>
            <p:cNvCxnSpPr/>
            <p:nvPr/>
          </p:nvCxnSpPr>
          <p:spPr>
            <a:xfrm>
              <a:off x="1020" y="2478"/>
              <a:ext cx="182" cy="226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cxnSp>
        <p:nvCxnSpPr>
          <p:cNvPr id="351" name="Google Shape;351;p38"/>
          <p:cNvCxnSpPr/>
          <p:nvPr/>
        </p:nvCxnSpPr>
        <p:spPr>
          <a:xfrm>
            <a:off x="3851275" y="3933825"/>
            <a:ext cx="0" cy="2873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2" name="Google Shape;352;p38"/>
          <p:cNvCxnSpPr/>
          <p:nvPr/>
        </p:nvCxnSpPr>
        <p:spPr>
          <a:xfrm>
            <a:off x="1619250" y="3933825"/>
            <a:ext cx="0" cy="215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3" name="Google Shape;353;p38"/>
          <p:cNvCxnSpPr/>
          <p:nvPr/>
        </p:nvCxnSpPr>
        <p:spPr>
          <a:xfrm>
            <a:off x="1619250" y="3933825"/>
            <a:ext cx="22320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4" name="Google Shape;354;p38"/>
          <p:cNvCxnSpPr/>
          <p:nvPr/>
        </p:nvCxnSpPr>
        <p:spPr>
          <a:xfrm>
            <a:off x="3851275" y="6308725"/>
            <a:ext cx="5048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5" name="Google Shape;355;p38"/>
          <p:cNvCxnSpPr/>
          <p:nvPr/>
        </p:nvCxnSpPr>
        <p:spPr>
          <a:xfrm>
            <a:off x="3851275" y="3933825"/>
            <a:ext cx="5048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6" name="Google Shape;356;p38"/>
          <p:cNvCxnSpPr/>
          <p:nvPr/>
        </p:nvCxnSpPr>
        <p:spPr>
          <a:xfrm>
            <a:off x="4356100" y="3933825"/>
            <a:ext cx="0" cy="2374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7" name="Google Shape;357;p38"/>
          <p:cNvCxnSpPr/>
          <p:nvPr/>
        </p:nvCxnSpPr>
        <p:spPr>
          <a:xfrm>
            <a:off x="4140200" y="4149725"/>
            <a:ext cx="0" cy="2159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8" name="Google Shape;358;p38"/>
          <p:cNvCxnSpPr/>
          <p:nvPr/>
        </p:nvCxnSpPr>
        <p:spPr>
          <a:xfrm>
            <a:off x="3851275" y="4149725"/>
            <a:ext cx="288925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59" name="Google Shape;359;p38"/>
          <p:cNvCxnSpPr/>
          <p:nvPr/>
        </p:nvCxnSpPr>
        <p:spPr>
          <a:xfrm>
            <a:off x="2700337" y="4941887"/>
            <a:ext cx="0" cy="431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60" name="Google Shape;360;p38"/>
          <p:cNvSpPr txBox="1"/>
          <p:nvPr/>
        </p:nvSpPr>
        <p:spPr>
          <a:xfrm>
            <a:off x="1692275" y="5949950"/>
            <a:ext cx="436562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5м</a:t>
            </a:r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6732587" y="4365625"/>
            <a:ext cx="144462" cy="71437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8"/>
          <p:cNvSpPr txBox="1"/>
          <p:nvPr/>
        </p:nvSpPr>
        <p:spPr>
          <a:xfrm>
            <a:off x="5724525" y="4868862"/>
            <a:ext cx="2663825" cy="17287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3" name="Google Shape;363;p38"/>
          <p:cNvGrpSpPr/>
          <p:nvPr/>
        </p:nvGrpSpPr>
        <p:grpSpPr>
          <a:xfrm>
            <a:off x="5072062" y="4425128"/>
            <a:ext cx="3343958" cy="2178106"/>
            <a:chOff x="3606" y="3065"/>
            <a:chExt cx="1692" cy="1094"/>
          </a:xfrm>
        </p:grpSpPr>
        <p:grpSp>
          <p:nvGrpSpPr>
            <p:cNvPr id="364" name="Google Shape;364;p38"/>
            <p:cNvGrpSpPr/>
            <p:nvPr/>
          </p:nvGrpSpPr>
          <p:grpSpPr>
            <a:xfrm>
              <a:off x="3606" y="3339"/>
              <a:ext cx="1679" cy="545"/>
              <a:chOff x="3606" y="3339"/>
              <a:chExt cx="1679" cy="545"/>
            </a:xfrm>
          </p:grpSpPr>
          <p:sp>
            <p:nvSpPr>
              <p:cNvPr id="365" name="Google Shape;365;p38"/>
              <p:cNvSpPr/>
              <p:nvPr/>
            </p:nvSpPr>
            <p:spPr>
              <a:xfrm rot="10800000">
                <a:off x="3606" y="3339"/>
                <a:ext cx="409" cy="2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8"/>
              <p:cNvSpPr/>
              <p:nvPr/>
            </p:nvSpPr>
            <p:spPr>
              <a:xfrm rot="10800000">
                <a:off x="4876" y="3339"/>
                <a:ext cx="409" cy="2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8"/>
              <p:cNvSpPr/>
              <p:nvPr/>
            </p:nvSpPr>
            <p:spPr>
              <a:xfrm>
                <a:off x="3606" y="3612"/>
                <a:ext cx="408" cy="2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8"/>
              <p:cNvSpPr/>
              <p:nvPr/>
            </p:nvSpPr>
            <p:spPr>
              <a:xfrm>
                <a:off x="4876" y="3612"/>
                <a:ext cx="408" cy="27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9" name="Google Shape;369;p38"/>
            <p:cNvGrpSpPr/>
            <p:nvPr/>
          </p:nvGrpSpPr>
          <p:grpSpPr>
            <a:xfrm>
              <a:off x="3606" y="3065"/>
              <a:ext cx="1692" cy="1094"/>
              <a:chOff x="3606" y="3065"/>
              <a:chExt cx="1692" cy="1094"/>
            </a:xfrm>
          </p:grpSpPr>
          <p:grpSp>
            <p:nvGrpSpPr>
              <p:cNvPr id="370" name="Google Shape;370;p38"/>
              <p:cNvGrpSpPr/>
              <p:nvPr/>
            </p:nvGrpSpPr>
            <p:grpSpPr>
              <a:xfrm>
                <a:off x="3606" y="3067"/>
                <a:ext cx="1678" cy="272"/>
                <a:chOff x="3606" y="3067"/>
                <a:chExt cx="1678" cy="272"/>
              </a:xfrm>
            </p:grpSpPr>
            <p:sp>
              <p:nvSpPr>
                <p:cNvPr id="371" name="Google Shape;371;p38"/>
                <p:cNvSpPr/>
                <p:nvPr/>
              </p:nvSpPr>
              <p:spPr>
                <a:xfrm>
                  <a:off x="3606" y="3067"/>
                  <a:ext cx="408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38"/>
                <p:cNvSpPr/>
                <p:nvPr/>
              </p:nvSpPr>
              <p:spPr>
                <a:xfrm rot="10800000">
                  <a:off x="3923" y="3067"/>
                  <a:ext cx="409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38"/>
                <p:cNvSpPr/>
                <p:nvPr/>
              </p:nvSpPr>
              <p:spPr>
                <a:xfrm>
                  <a:off x="4241" y="3067"/>
                  <a:ext cx="408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38"/>
                <p:cNvSpPr/>
                <p:nvPr/>
              </p:nvSpPr>
              <p:spPr>
                <a:xfrm rot="10800000">
                  <a:off x="4558" y="3067"/>
                  <a:ext cx="409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38"/>
                <p:cNvSpPr/>
                <p:nvPr/>
              </p:nvSpPr>
              <p:spPr>
                <a:xfrm>
                  <a:off x="4876" y="3067"/>
                  <a:ext cx="408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76" name="Google Shape;376;p38"/>
              <p:cNvGrpSpPr/>
              <p:nvPr/>
            </p:nvGrpSpPr>
            <p:grpSpPr>
              <a:xfrm>
                <a:off x="3606" y="3884"/>
                <a:ext cx="1679" cy="272"/>
                <a:chOff x="3606" y="3884"/>
                <a:chExt cx="1679" cy="272"/>
              </a:xfrm>
            </p:grpSpPr>
            <p:sp>
              <p:nvSpPr>
                <p:cNvPr id="377" name="Google Shape;377;p38"/>
                <p:cNvSpPr/>
                <p:nvPr/>
              </p:nvSpPr>
              <p:spPr>
                <a:xfrm rot="10800000">
                  <a:off x="4241" y="3884"/>
                  <a:ext cx="409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38"/>
                <p:cNvSpPr/>
                <p:nvPr/>
              </p:nvSpPr>
              <p:spPr>
                <a:xfrm>
                  <a:off x="4558" y="3884"/>
                  <a:ext cx="408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38"/>
                <p:cNvSpPr/>
                <p:nvPr/>
              </p:nvSpPr>
              <p:spPr>
                <a:xfrm rot="10800000">
                  <a:off x="4876" y="3884"/>
                  <a:ext cx="409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38"/>
                <p:cNvSpPr/>
                <p:nvPr/>
              </p:nvSpPr>
              <p:spPr>
                <a:xfrm rot="10800000">
                  <a:off x="3606" y="3884"/>
                  <a:ext cx="409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38"/>
                <p:cNvSpPr/>
                <p:nvPr/>
              </p:nvSpPr>
              <p:spPr>
                <a:xfrm>
                  <a:off x="3923" y="3884"/>
                  <a:ext cx="408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2" name="Google Shape;382;p38"/>
              <p:cNvGrpSpPr/>
              <p:nvPr/>
            </p:nvGrpSpPr>
            <p:grpSpPr>
              <a:xfrm>
                <a:off x="3606" y="3065"/>
                <a:ext cx="1692" cy="1094"/>
                <a:chOff x="3606" y="3065"/>
                <a:chExt cx="1692" cy="1094"/>
              </a:xfrm>
            </p:grpSpPr>
            <p:sp>
              <p:nvSpPr>
                <p:cNvPr id="383" name="Google Shape;383;p38"/>
                <p:cNvSpPr/>
                <p:nvPr/>
              </p:nvSpPr>
              <p:spPr>
                <a:xfrm>
                  <a:off x="3923" y="3339"/>
                  <a:ext cx="408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38"/>
                <p:cNvSpPr/>
                <p:nvPr/>
              </p:nvSpPr>
              <p:spPr>
                <a:xfrm rot="10800000">
                  <a:off x="4241" y="3339"/>
                  <a:ext cx="409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38"/>
                <p:cNvSpPr/>
                <p:nvPr/>
              </p:nvSpPr>
              <p:spPr>
                <a:xfrm>
                  <a:off x="4558" y="3339"/>
                  <a:ext cx="408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386;p38"/>
                <p:cNvSpPr/>
                <p:nvPr/>
              </p:nvSpPr>
              <p:spPr>
                <a:xfrm rot="10800000">
                  <a:off x="3923" y="3612"/>
                  <a:ext cx="409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387;p38"/>
                <p:cNvSpPr/>
                <p:nvPr/>
              </p:nvSpPr>
              <p:spPr>
                <a:xfrm>
                  <a:off x="4241" y="3612"/>
                  <a:ext cx="408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38"/>
                <p:cNvSpPr/>
                <p:nvPr/>
              </p:nvSpPr>
              <p:spPr>
                <a:xfrm rot="10800000">
                  <a:off x="4558" y="3612"/>
                  <a:ext cx="409" cy="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389;p38"/>
                <p:cNvSpPr/>
                <p:nvPr/>
              </p:nvSpPr>
              <p:spPr>
                <a:xfrm rot="5400000">
                  <a:off x="3390" y="3283"/>
                  <a:ext cx="545" cy="11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38"/>
                <p:cNvSpPr/>
                <p:nvPr/>
              </p:nvSpPr>
              <p:spPr>
                <a:xfrm rot="5400000">
                  <a:off x="3390" y="3828"/>
                  <a:ext cx="545" cy="11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38"/>
                <p:cNvSpPr/>
                <p:nvPr/>
              </p:nvSpPr>
              <p:spPr>
                <a:xfrm rot="-5580000">
                  <a:off x="4966" y="3839"/>
                  <a:ext cx="545" cy="9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38"/>
                <p:cNvSpPr/>
                <p:nvPr/>
              </p:nvSpPr>
              <p:spPr>
                <a:xfrm rot="-5580000">
                  <a:off x="4966" y="3294"/>
                  <a:ext cx="545" cy="9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93" name="Google Shape;393;p38"/>
          <p:cNvSpPr txBox="1"/>
          <p:nvPr/>
        </p:nvSpPr>
        <p:spPr>
          <a:xfrm>
            <a:off x="2411412" y="6237287"/>
            <a:ext cx="49371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4м.</a:t>
            </a:r>
            <a:endParaRPr/>
          </a:p>
        </p:txBody>
      </p:sp>
      <p:sp>
        <p:nvSpPr>
          <p:cNvPr id="394" name="Google Shape;394;p38"/>
          <p:cNvSpPr txBox="1"/>
          <p:nvPr/>
        </p:nvSpPr>
        <p:spPr>
          <a:xfrm>
            <a:off x="3995737" y="3860800"/>
            <a:ext cx="72072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0,2м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9"/>
          <p:cNvSpPr txBox="1">
            <a:spLocks noGrp="1"/>
          </p:cNvSpPr>
          <p:nvPr>
            <p:ph type="title" idx="4294967295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orsiva"/>
              <a:buNone/>
            </a:pPr>
            <a:r>
              <a:rPr lang="ru-RU" sz="32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ПРОЕКТ  (РЕШЕНИЕ)</a:t>
            </a:r>
            <a:br>
              <a:rPr lang="ru-RU" sz="3200" b="0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sz="3200" b="0" i="0" u="none" strike="noStrike" cap="none">
              <a:solidFill>
                <a:srgbClr val="C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400" name="Google Shape;400;p39"/>
          <p:cNvSpPr txBox="1">
            <a:spLocks noGrp="1"/>
          </p:cNvSpPr>
          <p:nvPr>
            <p:ph type="body" idx="1"/>
          </p:nvPr>
        </p:nvSpPr>
        <p:spPr>
          <a:xfrm>
            <a:off x="838200" y="1547446"/>
            <a:ext cx="7837487" cy="505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</a:pPr>
            <a:r>
              <a:rPr lang="ru-RU" sz="16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</a:t>
            </a: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) Комната имеет размеры 4м ширина, 5м длина. Стены до фриза 2.8м, фриз 0.2м.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2) 5*4=20кв.м.- площадь потолка. 3) (4+5)*0,2*2=36кв.м.-площадь фриза.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4) 20+3,6=23,6-общая площадь потолка и фриза. 5) 5,6:100=0,56кг. На1кв.м.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6) 0.56*23,6=13.216кг краски.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sng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Для штукатурки стен</a:t>
            </a: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1) 5*2,8*2=28кв.м 2) 2*0,8=1.6кв.м площадь двери. 3) 4*2,8=11,2кв.м.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4) 11,2-1,6=9,6 кв.м  5) 28+11,2+9,6=48,8кв.м. 6) 6,4*48,8=312,32 кг.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  штукатурной смеси.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sng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Вычисляем паркет</a:t>
            </a: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1) 5*4=20кв.м.-площадь пола.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2)      АВН=     СН1D( по катету и острому углу) ВС=НН1=20см, то АН=Н1D=10cм.       АВН равнобедренный, то АН=ВН=10см.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SABCD= ½(AD+BC)*ВH  SABCD= ½(90+20)*5 SABCD= 12,5кв.см.=1,25кв.м.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3) 20:1,25=16 штук.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</a:pPr>
            <a:r>
              <a:rPr lang="ru-RU" sz="1800" b="0" i="0" u="none" dirty="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/>
          </a:p>
        </p:txBody>
      </p:sp>
      <p:sp>
        <p:nvSpPr>
          <p:cNvPr id="401" name="Google Shape;401;p39"/>
          <p:cNvSpPr/>
          <p:nvPr/>
        </p:nvSpPr>
        <p:spPr>
          <a:xfrm>
            <a:off x="928687" y="5072062"/>
            <a:ext cx="217487" cy="1428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9"/>
          <p:cNvSpPr/>
          <p:nvPr/>
        </p:nvSpPr>
        <p:spPr>
          <a:xfrm>
            <a:off x="2000250" y="5572125"/>
            <a:ext cx="288925" cy="1428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9"/>
          <p:cNvSpPr/>
          <p:nvPr/>
        </p:nvSpPr>
        <p:spPr>
          <a:xfrm>
            <a:off x="1143000" y="5572125"/>
            <a:ext cx="360362" cy="142875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4" name="Google Shape;404;p39"/>
          <p:cNvCxnSpPr/>
          <p:nvPr/>
        </p:nvCxnSpPr>
        <p:spPr>
          <a:xfrm rot="10800000">
            <a:off x="1331912" y="5373687"/>
            <a:ext cx="71437" cy="714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artlyceum.aln.muzkult.ru/media/2020/04/24/1255418417/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55" y="393895"/>
            <a:ext cx="8637562" cy="60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Вы уже знаете о </a:t>
            </a:r>
            <a:r>
              <a:rPr lang="ru-RU" sz="2400" b="1" dirty="0" err="1" smtClean="0">
                <a:solidFill>
                  <a:srgbClr val="C00000"/>
                </a:solidFill>
                <a:latin typeface="+mj-lt"/>
              </a:rPr>
              <a:t>суперспособностях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 современного учителя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1341120" cy="4724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77108" y="1600200"/>
            <a:ext cx="7514492" cy="47244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Тратить минимум сил на подготовку и проведение уроков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Быстро и объективно проверять знания учащихся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Сделать изучение нового материала максимально понятным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Избавить себя от подбора заданий и их проверки после уроков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Наладить дисциплину на своих уроках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videouroki.net/subscriptionsPage/images/effective-icon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67" y="170834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videouroki.net/subscriptionsPage/images/effective-icon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35" y="2327324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videouroki.net/subscriptionsPage/images/effective-icon3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906" y="312918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videouroki.net/subscriptionsPage/images/effective-icon4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973" y="4156124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videouroki.net/subscriptionsPage/images/effective-icon5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109" y="5126794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/>
          <p:nvPr/>
        </p:nvSpPr>
        <p:spPr>
          <a:xfrm>
            <a:off x="285721" y="428605"/>
            <a:ext cx="507209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3AB"/>
              </a:buClr>
              <a:buSzPts val="7200"/>
              <a:buFont typeface="Arial"/>
              <a:buNone/>
            </a:pPr>
            <a:r>
              <a:rPr lang="ru-RU" sz="7200" b="1" i="1" u="none" strike="noStrike" cap="none">
                <a:solidFill>
                  <a:srgbClr val="A603AB"/>
                </a:solidFill>
                <a:latin typeface="Arial"/>
                <a:ea typeface="Arial"/>
                <a:cs typeface="Arial"/>
                <a:sym typeface="Arial"/>
              </a:rPr>
              <a:t>Спасибо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1928794" y="1571612"/>
            <a:ext cx="66437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03AB"/>
              </a:buClr>
              <a:buSzPts val="7200"/>
              <a:buFont typeface="Arial"/>
              <a:buNone/>
            </a:pPr>
            <a:r>
              <a:rPr lang="ru-RU" sz="7200" b="1" i="1" u="none" strike="noStrike" cap="none">
                <a:solidFill>
                  <a:srgbClr val="A603AB"/>
                </a:solidFill>
                <a:latin typeface="Arial"/>
                <a:ea typeface="Arial"/>
                <a:cs typeface="Arial"/>
                <a:sym typeface="Arial"/>
              </a:rPr>
              <a:t>за внимание !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1"/>
          <p:cNvSpPr txBox="1"/>
          <p:nvPr/>
        </p:nvSpPr>
        <p:spPr>
          <a:xfrm>
            <a:off x="2214562" y="3357562"/>
            <a:ext cx="5857875" cy="30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rsiva"/>
              <a:buNone/>
            </a:pPr>
            <a:r>
              <a:rPr lang="ru-RU" sz="1800" b="1" i="0" u="non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Век   ХХІ- век  открытий,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rsiva"/>
              <a:buNone/>
            </a:pPr>
            <a:r>
              <a:rPr lang="ru-RU" sz="1800" b="1" i="0" u="non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Век  инноваций,  новизны,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rsiva"/>
              <a:buNone/>
            </a:pPr>
            <a:r>
              <a:rPr lang="ru-RU" sz="1800" b="1" i="0" u="non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И от учителя зависит,</a:t>
            </a:r>
            <a:endParaRPr/>
          </a:p>
          <a:p>
            <a:pPr marL="342900" marR="0" lvl="0" indent="-34131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rsiva"/>
              <a:buNone/>
            </a:pPr>
            <a:r>
              <a:rPr lang="ru-RU" sz="1800" b="1" i="0" u="non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Какими  дети  стать  должны!</a:t>
            </a:r>
            <a:endParaRPr/>
          </a:p>
          <a:p>
            <a:pPr marL="342900" marR="0" lvl="0" indent="-341312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rsiva"/>
              <a:buNone/>
            </a:pPr>
            <a:r>
              <a:rPr lang="ru-RU" sz="1800" b="1" i="0" u="non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Желаю, чтобы  дети в классе</a:t>
            </a:r>
            <a:endParaRPr/>
          </a:p>
          <a:p>
            <a:pPr marL="342900" marR="0" lvl="0" indent="-341312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rsiva"/>
              <a:buNone/>
            </a:pPr>
            <a:r>
              <a:rPr lang="ru-RU" sz="1800" b="1" i="0" u="non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Светились от улыбок  и любви,</a:t>
            </a:r>
            <a:endParaRPr/>
          </a:p>
          <a:p>
            <a:pPr marL="342900" marR="0" lvl="0" indent="-341312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rsiva"/>
              <a:buNone/>
            </a:pPr>
            <a:r>
              <a:rPr lang="ru-RU" sz="1800" b="1" i="0" u="non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Здоровья  всем и творческих  успехов</a:t>
            </a:r>
            <a:endParaRPr/>
          </a:p>
          <a:p>
            <a:pPr marL="342900" marR="0" lvl="0" indent="-341312" algn="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rsiva"/>
              <a:buNone/>
            </a:pPr>
            <a:r>
              <a:rPr lang="ru-RU" sz="1800" b="1" i="0" u="none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В век  инноваций, новизны.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mediaex.ru/wp-content/uploads/2/a/5/2a5cdbd628c6d0f05283a61f5d0a899c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56" y="407962"/>
            <a:ext cx="8820443" cy="60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/>
        </p:nvSpPr>
        <p:spPr>
          <a:xfrm>
            <a:off x="0" y="87312"/>
            <a:ext cx="53276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Libre Franklin Medium"/>
              <a:buNone/>
            </a:pPr>
            <a:r>
              <a:rPr lang="ru-RU" sz="4000" b="1" i="0" u="none">
                <a:solidFill>
                  <a:srgbClr val="C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292100" y="1011237"/>
            <a:ext cx="52435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1000125" y="357187"/>
            <a:ext cx="657225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orsiva"/>
              <a:buNone/>
            </a:pPr>
            <a:r>
              <a:rPr lang="ru-RU" sz="4000" b="1" i="0" u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Педагогическая технология - 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714375" y="2363372"/>
            <a:ext cx="7937256" cy="28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siva"/>
              <a:buNone/>
            </a:pPr>
            <a:r>
              <a:rPr lang="ru-RU" sz="2800" b="1" i="0" u="none" dirty="0">
                <a:solidFill>
                  <a:schemeClr val="dk1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ru-RU" sz="2800" b="1" i="0" u="none" dirty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это такое построение </a:t>
            </a:r>
            <a:r>
              <a:rPr lang="ru-RU" sz="2800" b="1" i="0" u="none" dirty="0" smtClean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деятельности </a:t>
            </a:r>
            <a:r>
              <a:rPr lang="ru-RU" sz="2800" b="1" i="0" u="none" dirty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учителя, в котором входящие в него действия представлены в определенной последовательности и предполагают достижения прогнозируемого результата</a:t>
            </a:r>
            <a:endParaRPr sz="2800"/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4529" y="357187"/>
            <a:ext cx="2299408" cy="199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/>
        </p:nvSpPr>
        <p:spPr>
          <a:xfrm>
            <a:off x="239151" y="2551113"/>
            <a:ext cx="5303520" cy="294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None/>
            </a:pPr>
            <a:r>
              <a:rPr lang="ru-RU" sz="2400" b="0" i="0" u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b="1" i="0" u="none" dirty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Китайская мудрость гласит: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41F"/>
              </a:buClr>
              <a:buSzPts val="3200"/>
              <a:buFont typeface="Corsiva"/>
              <a:buNone/>
            </a:pPr>
            <a:r>
              <a:rPr lang="ru-RU" sz="3200" b="1" i="0" u="none" dirty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 "Я слышу – я забываю,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41F"/>
              </a:buClr>
              <a:buSzPts val="3200"/>
              <a:buFont typeface="Corsiva"/>
              <a:buNone/>
            </a:pPr>
            <a:r>
              <a:rPr lang="ru-RU" sz="3200" b="1" i="0" u="none" dirty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 я вижу – я запоминаю,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141F"/>
              </a:buClr>
              <a:buSzPts val="3200"/>
              <a:buFont typeface="Corsiva"/>
              <a:buNone/>
            </a:pPr>
            <a:r>
              <a:rPr lang="ru-RU" sz="3200" b="1" i="0" u="none" dirty="0">
                <a:solidFill>
                  <a:srgbClr val="86141F"/>
                </a:solidFill>
                <a:latin typeface="Corsiva"/>
                <a:ea typeface="Corsiva"/>
                <a:cs typeface="Corsiva"/>
                <a:sym typeface="Corsiva"/>
              </a:rPr>
              <a:t> я делаю – я усваиваю”. </a:t>
            </a:r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16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orsiva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ПРИМЕНЕНИЕ </a:t>
            </a:r>
            <a:r>
              <a:rPr lang="ru-RU" sz="2800" b="1" i="0" u="none" strike="noStrike" cap="none" dirty="0" smtClean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СОВРЕМЕННЫХ </a:t>
            </a:r>
            <a:r>
              <a:rPr lang="ru-RU" sz="2800" b="1" i="0" u="none" strike="noStrike" cap="none" dirty="0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ОБРАЗОВАТЕЛЬНЫХ ТЕХНОЛОГИЙ ПОЗВОЛЯЕТ  ПОВЫСИТЬ ЭФФЕКТИВНОСТЬ УЧЕБНОГО ПРОЦЕССА</a:t>
            </a:r>
            <a:endParaRPr sz="2800" b="1" i="0" u="none" strike="noStrike" cap="none">
              <a:solidFill>
                <a:srgbClr val="C0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186" name="Google Shape;186;p26" descr="http://wiki.vspu.ru/_media/workroom/ikto/m5/kristina141190/34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300" y="3038622"/>
            <a:ext cx="3022600" cy="3261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7" descr="znask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7562" y="2643187"/>
            <a:ext cx="2206625" cy="184943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>
            <a:spLocks noGrp="1"/>
          </p:cNvSpPr>
          <p:nvPr>
            <p:ph type="title" idx="4294967295"/>
          </p:nvPr>
        </p:nvSpPr>
        <p:spPr>
          <a:xfrm>
            <a:off x="0" y="457200"/>
            <a:ext cx="9144000" cy="181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600"/>
              <a:buFont typeface="Corsiva"/>
              <a:buNone/>
            </a:pPr>
            <a:r>
              <a:rPr lang="ru-RU" sz="6600" b="1" i="0" u="none" strike="noStrike" cap="none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С </a:t>
            </a:r>
            <a:r>
              <a:rPr lang="ru-RU" sz="6600" b="1" i="0" u="none" strike="noStrike" cap="none">
                <a:solidFill>
                  <a:srgbClr val="C00000"/>
                </a:solidFill>
                <a:latin typeface="Corsiva"/>
                <a:ea typeface="Corsiva"/>
                <a:cs typeface="Corsiva"/>
                <a:sym typeface="Corsiva"/>
              </a:rPr>
              <a:t>ПОМОЩЬЮ ЧЕГО </a:t>
            </a:r>
            <a:r>
              <a:rPr lang="ru-RU" sz="6600" b="1" i="0" u="none" strike="noStrike" cap="none">
                <a:solidFill>
                  <a:srgbClr val="002060"/>
                </a:solidFill>
                <a:latin typeface="Corsiva"/>
                <a:ea typeface="Corsiva"/>
                <a:cs typeface="Corsiva"/>
                <a:sym typeface="Corsiva"/>
              </a:rPr>
              <a:t>УЧИТЬ?</a:t>
            </a:r>
            <a:r>
              <a:rPr lang="ru-RU" sz="6600" b="1" i="0" u="none" strike="noStrike" cap="non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/>
            </a:r>
            <a:br>
              <a:rPr lang="ru-RU" sz="6600" b="1" i="0" u="none" strike="noStrike" cap="none">
                <a:solidFill>
                  <a:srgbClr val="00206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endParaRPr sz="6600" b="1" i="0" u="none" strike="noStrike" cap="none">
              <a:solidFill>
                <a:srgbClr val="00206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рек">
  <a:themeElements>
    <a:clrScheme name="Трек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1266</Words>
  <PresentationFormat>Экран (4:3)</PresentationFormat>
  <Paragraphs>254</Paragraphs>
  <Slides>51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51</vt:i4>
      </vt:variant>
    </vt:vector>
  </HeadingPairs>
  <TitlesOfParts>
    <vt:vector size="60" baseType="lpstr">
      <vt:lpstr>1_Трек</vt:lpstr>
      <vt:lpstr>Трек</vt:lpstr>
      <vt:lpstr>5_Трек</vt:lpstr>
      <vt:lpstr>2_Трек</vt:lpstr>
      <vt:lpstr>3_Трек</vt:lpstr>
      <vt:lpstr>4_Трек</vt:lpstr>
      <vt:lpstr>6_Трек</vt:lpstr>
      <vt:lpstr>7_Трек</vt:lpstr>
      <vt:lpstr>8_Трек</vt:lpstr>
      <vt:lpstr>СОВРЕМЕННЫЕ ОБРАЗОВАТЕЛЬНЫЕ ТЕХНОЛОГИИ  И МЕТОДИКИ  В ОБУЧЕНИИ И ВОСПИТАНИИ  В УСЛОВИЯХ РЕАЛИЗАЦИИ  И ПЕРЕХОДА НА НОВЫЕ ОБРАЗОВАТЕЛЬНЫЕ СТАНДАРТЫ</vt:lpstr>
      <vt:lpstr>Слайд 2</vt:lpstr>
      <vt:lpstr>НОВЫЕ ФГОС</vt:lpstr>
      <vt:lpstr>ЗАДАЧА  ШКОЛЫ –  НЕ ДАТЬ ОБЪЁМ ЗНАНИЙ, А НАУЧИТЬ УЧИТЬСЯ </vt:lpstr>
      <vt:lpstr>Слайд 5</vt:lpstr>
      <vt:lpstr>Слайд 6</vt:lpstr>
      <vt:lpstr>Слайд 7</vt:lpstr>
      <vt:lpstr>ПРИМЕНЕНИЕ СОВРЕМЕННЫХ ОБРАЗОВАТЕЛЬНЫХ ТЕХНОЛОГИЙ ПОЗВОЛЯЕТ  ПОВЫСИТЬ ЭФФЕКТИВНОСТЬ УЧЕБНОГО ПРОЦЕССА</vt:lpstr>
      <vt:lpstr>С ПОМОЩЬЮ ЧЕГО УЧИТЬ?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УРОК</vt:lpstr>
      <vt:lpstr>Слайд 30</vt:lpstr>
      <vt:lpstr>Проблемное обучение  </vt:lpstr>
      <vt:lpstr>Проблемное обучение</vt:lpstr>
      <vt:lpstr>УРОК</vt:lpstr>
      <vt:lpstr>Слайд 34</vt:lpstr>
      <vt:lpstr>Урок геометрии в 7 классе. Тема урока: «Сумма углов треугольника»</vt:lpstr>
      <vt:lpstr>Слайд 36</vt:lpstr>
      <vt:lpstr>Исследовательская деятельность </vt:lpstr>
      <vt:lpstr>Урок алгебры в 8- классе. Тема урока: «Квадратичная функция». </vt:lpstr>
      <vt:lpstr>Слайд 39</vt:lpstr>
      <vt:lpstr>Слайд 40</vt:lpstr>
      <vt:lpstr>Слайд 41</vt:lpstr>
      <vt:lpstr>Слайд 42</vt:lpstr>
      <vt:lpstr>Слайд 43</vt:lpstr>
      <vt:lpstr>Урок алгебры в 8- классе. Тема урока: «Квадратичная функция». </vt:lpstr>
      <vt:lpstr>ПРЯМОУГОЛЬНЫЙ ПАРАЛЛЕЛЕПИПЕД, КУБ</vt:lpstr>
      <vt:lpstr>Слайд 46</vt:lpstr>
      <vt:lpstr>Слайд 47</vt:lpstr>
      <vt:lpstr>УРОК - ПРОЕКТ   «СТРОЙ   МАСТЕР»  ПЛОЩАДИ ЧЕТЫРЕХУГОЛЬНИКОВ </vt:lpstr>
      <vt:lpstr>ПРОЕКТ  (РЕШЕНИЕ) </vt:lpstr>
      <vt:lpstr>Вы уже знаете о суперспособностях современного учителя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ОБРАЗОВАТЕЛЬНЫЕ ТЕХНОЛОГИИ  НА УРОКАХ МАТЕМАТИКИ</dc:title>
  <cp:lastModifiedBy>АСОШ</cp:lastModifiedBy>
  <cp:revision>16</cp:revision>
  <dcterms:modified xsi:type="dcterms:W3CDTF">2023-04-03T12:08:53Z</dcterms:modified>
</cp:coreProperties>
</file>