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2" r:id="rId5"/>
    <p:sldId id="257" r:id="rId6"/>
    <p:sldId id="274" r:id="rId7"/>
    <p:sldId id="275" r:id="rId8"/>
    <p:sldId id="277" r:id="rId9"/>
    <p:sldId id="279" r:id="rId10"/>
    <p:sldId id="281" r:id="rId11"/>
    <p:sldId id="282" r:id="rId12"/>
    <p:sldId id="263" r:id="rId13"/>
    <p:sldId id="283" r:id="rId14"/>
    <p:sldId id="284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8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34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74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59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98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2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50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78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37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82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7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61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B816B-508D-4346-9212-A31FE2443A3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B61B7-0A6F-4B58-B99D-3E0C0981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88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en-US" sz="6700" b="1" i="1" u="sng" dirty="0" smtClean="0">
                <a:solidFill>
                  <a:schemeClr val="accent3">
                    <a:lumMod val="50000"/>
                  </a:schemeClr>
                </a:solidFill>
              </a:rPr>
              <a:t>Entertain us!</a:t>
            </a:r>
            <a:r>
              <a:rPr lang="ru-RU" sz="6700" b="1" i="1" u="sng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67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95736" y="4077072"/>
            <a:ext cx="6400800" cy="1752600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Unit1, Lesson 1</a:t>
            </a:r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9 grade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79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13F60"/>
                </a:solidFill>
              </a:rPr>
              <a:t>M</a:t>
            </a:r>
            <a:r>
              <a:rPr lang="ru-RU" sz="3200" b="1" dirty="0" err="1" smtClean="0">
                <a:solidFill>
                  <a:srgbClr val="F13F60"/>
                </a:solidFill>
              </a:rPr>
              <a:t>одальные</a:t>
            </a:r>
            <a:r>
              <a:rPr lang="ru-RU" sz="3200" b="1" dirty="0" smtClean="0">
                <a:solidFill>
                  <a:srgbClr val="F13F60"/>
                </a:solidFill>
              </a:rPr>
              <a:t> глаголы изменяются:</a:t>
            </a:r>
            <a:endParaRPr lang="ru-RU" sz="3200" b="1" dirty="0">
              <a:solidFill>
                <a:srgbClr val="F13F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340768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shall – should</a:t>
            </a:r>
          </a:p>
          <a:p>
            <a:r>
              <a:rPr lang="en-US" sz="6000" b="1" dirty="0" smtClean="0"/>
              <a:t>can – could</a:t>
            </a:r>
          </a:p>
          <a:p>
            <a:r>
              <a:rPr lang="en-US" sz="6000" b="1" dirty="0" smtClean="0"/>
              <a:t>may – might</a:t>
            </a:r>
          </a:p>
          <a:p>
            <a:r>
              <a:rPr lang="en-US" sz="6000" b="1" dirty="0" smtClean="0"/>
              <a:t>must – had to, </a:t>
            </a:r>
            <a:r>
              <a:rPr lang="ru-RU" sz="6000" b="1" dirty="0" smtClean="0"/>
              <a:t>  </a:t>
            </a:r>
            <a:r>
              <a:rPr lang="ru-RU" sz="6000" b="1" dirty="0" smtClean="0">
                <a:solidFill>
                  <a:srgbClr val="F13F60"/>
                </a:solidFill>
              </a:rPr>
              <a:t>НО</a:t>
            </a:r>
            <a:endParaRPr lang="en-US" sz="6000" b="1" dirty="0" smtClean="0">
              <a:solidFill>
                <a:srgbClr val="F13F60"/>
              </a:solidFill>
            </a:endParaRPr>
          </a:p>
          <a:p>
            <a:r>
              <a:rPr lang="ru-RU" sz="6000" b="1" dirty="0" smtClean="0">
                <a:solidFill>
                  <a:srgbClr val="0070C0"/>
                </a:solidFill>
              </a:rPr>
              <a:t>    </a:t>
            </a:r>
            <a:r>
              <a:rPr lang="en-US" sz="6000" b="1" dirty="0" smtClean="0">
                <a:solidFill>
                  <a:srgbClr val="0070C0"/>
                </a:solidFill>
              </a:rPr>
              <a:t>mustn’t - </a:t>
            </a:r>
            <a:r>
              <a:rPr lang="en-US" sz="6000" b="1" dirty="0">
                <a:solidFill>
                  <a:srgbClr val="0070C0"/>
                </a:solidFill>
              </a:rPr>
              <a:t>mustn’t</a:t>
            </a:r>
            <a:endParaRPr lang="ru-RU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0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94" y="1"/>
            <a:ext cx="79399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60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518" y="0"/>
            <a:ext cx="905885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24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32241"/>
            <a:ext cx="8640960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000" b="1" dirty="0" smtClean="0">
                <a:solidFill>
                  <a:srgbClr val="00B050"/>
                </a:solidFill>
              </a:rPr>
              <a:t>attractive</a:t>
            </a:r>
            <a:r>
              <a:rPr lang="en-US" sz="4000" b="1" dirty="0" smtClean="0"/>
              <a:t>				</a:t>
            </a:r>
            <a:endParaRPr lang="en-US" sz="4000" b="1" dirty="0"/>
          </a:p>
          <a:p>
            <a:pPr>
              <a:lnSpc>
                <a:spcPct val="200000"/>
              </a:lnSpc>
            </a:pPr>
            <a:r>
              <a:rPr lang="en-US" sz="4000" b="1" dirty="0">
                <a:solidFill>
                  <a:srgbClr val="00B050"/>
                </a:solidFill>
              </a:rPr>
              <a:t>i</a:t>
            </a:r>
            <a:r>
              <a:rPr lang="en-US" sz="4000" b="1" dirty="0" smtClean="0">
                <a:solidFill>
                  <a:srgbClr val="00B050"/>
                </a:solidFill>
              </a:rPr>
              <a:t>maginative</a:t>
            </a:r>
            <a:r>
              <a:rPr lang="ru-RU" sz="4000" b="1" dirty="0" smtClean="0"/>
              <a:t>	</a:t>
            </a:r>
            <a:r>
              <a:rPr lang="en-US" sz="4000" b="1" dirty="0" smtClean="0"/>
              <a:t>	</a:t>
            </a:r>
            <a:endParaRPr lang="en-US" sz="4000" b="1" dirty="0" smtClean="0"/>
          </a:p>
          <a:p>
            <a:pPr>
              <a:lnSpc>
                <a:spcPct val="200000"/>
              </a:lnSpc>
            </a:pPr>
            <a:r>
              <a:rPr lang="en-US" sz="4000" b="1" dirty="0" smtClean="0">
                <a:solidFill>
                  <a:srgbClr val="00B050"/>
                </a:solidFill>
              </a:rPr>
              <a:t>interesting</a:t>
            </a:r>
            <a:r>
              <a:rPr lang="en-US" sz="4000" b="1" dirty="0" smtClean="0"/>
              <a:t>	</a:t>
            </a:r>
            <a:r>
              <a:rPr lang="ru-RU" sz="4000" b="1" dirty="0" smtClean="0"/>
              <a:t>	</a:t>
            </a:r>
            <a:endParaRPr lang="en-US" sz="4000" b="1" dirty="0" smtClean="0"/>
          </a:p>
          <a:p>
            <a:pPr>
              <a:lnSpc>
                <a:spcPct val="200000"/>
              </a:lnSpc>
            </a:pPr>
            <a:r>
              <a:rPr lang="en-US" sz="4000" b="1" dirty="0" smtClean="0"/>
              <a:t>amazing</a:t>
            </a:r>
            <a:r>
              <a:rPr lang="ru-RU" sz="4000" b="1" dirty="0" smtClean="0"/>
              <a:t>			</a:t>
            </a:r>
            <a:endParaRPr lang="en-US" sz="4000" b="1" dirty="0" smtClean="0"/>
          </a:p>
          <a:p>
            <a:pPr>
              <a:lnSpc>
                <a:spcPct val="200000"/>
              </a:lnSpc>
            </a:pPr>
            <a:r>
              <a:rPr lang="en-US" sz="4000" b="1" dirty="0" smtClean="0"/>
              <a:t>fascinating</a:t>
            </a:r>
            <a:r>
              <a:rPr lang="ru-RU" sz="3600" b="1" dirty="0" smtClean="0"/>
              <a:t>		</a:t>
            </a:r>
            <a:endParaRPr lang="en-US" sz="3600" b="1" dirty="0"/>
          </a:p>
          <a:p>
            <a:endParaRPr lang="en-US" sz="3600" b="1" dirty="0"/>
          </a:p>
          <a:p>
            <a:r>
              <a:rPr lang="en-US" sz="3600" b="1" dirty="0" smtClean="0"/>
              <a:t>			</a:t>
            </a:r>
            <a:endParaRPr lang="en-US" sz="3600" b="1" dirty="0"/>
          </a:p>
          <a:p>
            <a:r>
              <a:rPr lang="en-US" sz="3600" b="1" dirty="0" smtClean="0"/>
              <a:t>		</a:t>
            </a:r>
            <a:endParaRPr lang="en-US" sz="3600" b="1" dirty="0"/>
          </a:p>
          <a:p>
            <a:endParaRPr lang="en-US" sz="3600" b="1" dirty="0"/>
          </a:p>
          <a:p>
            <a:r>
              <a:rPr lang="en-US" sz="3600" b="1" dirty="0" smtClean="0"/>
              <a:t>			</a:t>
            </a:r>
            <a:endParaRPr lang="en-US" sz="32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665677" y="836712"/>
            <a:ext cx="362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predictable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1363" y="206084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forgettable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9322" y="2996952"/>
            <a:ext cx="17860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/>
              <a:t>awful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09331" y="4293096"/>
            <a:ext cx="125867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dull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862195" y="5448999"/>
            <a:ext cx="23198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/>
              <a:t>terrible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268203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03488" y="268201"/>
            <a:ext cx="49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79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32241"/>
            <a:ext cx="8640960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un</a:t>
            </a:r>
            <a:r>
              <a:rPr lang="en-US" sz="4000" b="1" dirty="0" smtClean="0">
                <a:solidFill>
                  <a:srgbClr val="00B050"/>
                </a:solidFill>
              </a:rPr>
              <a:t>attractive</a:t>
            </a:r>
            <a:r>
              <a:rPr lang="en-US" sz="4000" b="1" dirty="0" smtClean="0"/>
              <a:t>				</a:t>
            </a:r>
            <a:endParaRPr lang="en-US" sz="4000" b="1" dirty="0"/>
          </a:p>
          <a:p>
            <a:pPr>
              <a:lnSpc>
                <a:spcPct val="20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un</a:t>
            </a:r>
            <a:r>
              <a:rPr lang="en-US" sz="4000" b="1" dirty="0" smtClean="0">
                <a:solidFill>
                  <a:srgbClr val="00B050"/>
                </a:solidFill>
              </a:rPr>
              <a:t>imaginative</a:t>
            </a:r>
            <a:r>
              <a:rPr lang="ru-RU" sz="4000" b="1" dirty="0" smtClean="0"/>
              <a:t>	</a:t>
            </a:r>
            <a:r>
              <a:rPr lang="en-US" sz="4000" b="1" dirty="0" smtClean="0"/>
              <a:t>	</a:t>
            </a:r>
            <a:endParaRPr lang="en-US" sz="4000" b="1" dirty="0" smtClean="0"/>
          </a:p>
          <a:p>
            <a:pPr>
              <a:lnSpc>
                <a:spcPct val="20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un</a:t>
            </a:r>
            <a:r>
              <a:rPr lang="en-US" sz="4000" b="1" dirty="0" smtClean="0">
                <a:solidFill>
                  <a:srgbClr val="00B050"/>
                </a:solidFill>
              </a:rPr>
              <a:t>interesting</a:t>
            </a:r>
            <a:r>
              <a:rPr lang="en-US" sz="4000" b="1" dirty="0" smtClean="0"/>
              <a:t>	</a:t>
            </a:r>
            <a:r>
              <a:rPr lang="ru-RU" sz="4000" b="1" dirty="0" smtClean="0"/>
              <a:t>	</a:t>
            </a:r>
            <a:endParaRPr lang="en-US" sz="4000" b="1" dirty="0" smtClean="0"/>
          </a:p>
          <a:p>
            <a:pPr>
              <a:lnSpc>
                <a:spcPct val="200000"/>
              </a:lnSpc>
            </a:pPr>
            <a:r>
              <a:rPr lang="en-US" sz="4000" b="1" dirty="0" smtClean="0"/>
              <a:t>amazing</a:t>
            </a:r>
            <a:r>
              <a:rPr lang="ru-RU" sz="4000" b="1" dirty="0" smtClean="0"/>
              <a:t>			</a:t>
            </a:r>
            <a:endParaRPr lang="en-US" sz="4000" b="1" dirty="0" smtClean="0"/>
          </a:p>
          <a:p>
            <a:pPr>
              <a:lnSpc>
                <a:spcPct val="200000"/>
              </a:lnSpc>
            </a:pPr>
            <a:r>
              <a:rPr lang="en-US" sz="4000" b="1" dirty="0" smtClean="0"/>
              <a:t>fascinating</a:t>
            </a:r>
            <a:r>
              <a:rPr lang="ru-RU" sz="3600" b="1" dirty="0" smtClean="0"/>
              <a:t>		</a:t>
            </a:r>
            <a:endParaRPr lang="en-US" sz="3600" b="1" dirty="0"/>
          </a:p>
          <a:p>
            <a:endParaRPr lang="en-US" sz="3600" b="1" dirty="0"/>
          </a:p>
          <a:p>
            <a:r>
              <a:rPr lang="en-US" sz="3600" b="1" dirty="0" smtClean="0"/>
              <a:t>			</a:t>
            </a:r>
            <a:endParaRPr lang="en-US" sz="3600" b="1" dirty="0"/>
          </a:p>
          <a:p>
            <a:r>
              <a:rPr lang="en-US" sz="3600" b="1" dirty="0" smtClean="0"/>
              <a:t>		</a:t>
            </a:r>
            <a:endParaRPr lang="en-US" sz="3600" b="1" dirty="0"/>
          </a:p>
          <a:p>
            <a:endParaRPr lang="en-US" sz="3600" b="1" dirty="0"/>
          </a:p>
          <a:p>
            <a:r>
              <a:rPr lang="en-US" sz="3600" b="1" dirty="0" smtClean="0"/>
              <a:t>			</a:t>
            </a:r>
            <a:endParaRPr lang="en-US" sz="32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782851" y="836712"/>
            <a:ext cx="42918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un</a:t>
            </a:r>
            <a:r>
              <a:rPr lang="en-US" sz="4000" b="1" dirty="0" smtClean="0">
                <a:solidFill>
                  <a:srgbClr val="00B050"/>
                </a:solidFill>
              </a:rPr>
              <a:t>predictable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2195" y="2060848"/>
            <a:ext cx="4133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un</a:t>
            </a:r>
            <a:r>
              <a:rPr lang="en-US" sz="4000" b="1" dirty="0" smtClean="0">
                <a:solidFill>
                  <a:srgbClr val="00B050"/>
                </a:solidFill>
              </a:rPr>
              <a:t>forgettable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9322" y="2996952"/>
            <a:ext cx="17860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/>
              <a:t>awful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09331" y="4293096"/>
            <a:ext cx="125867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dull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862195" y="5448999"/>
            <a:ext cx="23198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/>
              <a:t>terrible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268203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03488" y="268201"/>
            <a:ext cx="49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98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Good luck!))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256" y="1196752"/>
            <a:ext cx="4256101" cy="5400600"/>
          </a:xfrm>
        </p:spPr>
      </p:pic>
    </p:spTree>
    <p:extLst>
      <p:ext uri="{BB962C8B-B14F-4D97-AF65-F5344CB8AC3E}">
        <p14:creationId xmlns:p14="http://schemas.microsoft.com/office/powerpoint/2010/main" val="387436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9675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en-US" b="1" i="1" u="sng" dirty="0" smtClean="0"/>
              <a:t>Entertain us!</a:t>
            </a:r>
            <a:r>
              <a:rPr lang="ru-RU" b="1" i="1" u="sng" dirty="0" smtClean="0"/>
              <a:t> 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568952" cy="5688632"/>
          </a:xfrm>
        </p:spPr>
        <p:txBody>
          <a:bodyPr>
            <a:normAutofit lnSpcReduction="10000"/>
          </a:bodyPr>
          <a:lstStyle/>
          <a:p>
            <a:pPr algn="l"/>
            <a:r>
              <a:rPr lang="en-US" i="1" dirty="0" smtClean="0">
                <a:solidFill>
                  <a:schemeClr val="tx2"/>
                </a:solidFill>
              </a:rPr>
              <a:t/>
            </a:r>
            <a:br>
              <a:rPr lang="en-US" i="1" dirty="0" smtClean="0">
                <a:solidFill>
                  <a:schemeClr val="tx2"/>
                </a:solidFill>
              </a:rPr>
            </a:br>
            <a:r>
              <a:rPr lang="en-US" sz="4000" dirty="0"/>
              <a:t>  </a:t>
            </a:r>
            <a:r>
              <a:rPr lang="en-US" sz="4000" b="1" i="1" dirty="0">
                <a:solidFill>
                  <a:srgbClr val="00B050"/>
                </a:solidFill>
              </a:rPr>
              <a:t>“That's what I like about film-it can be bizarre, classic, normal, romantic. Cinema is to me the most versatile thing.”</a:t>
            </a:r>
            <a:endParaRPr lang="en-US" sz="4000" b="1" dirty="0">
              <a:solidFill>
                <a:srgbClr val="00B050"/>
              </a:solidFill>
            </a:endParaRPr>
          </a:p>
          <a:p>
            <a:r>
              <a:rPr lang="ru-RU" sz="4000" b="1" dirty="0">
                <a:solidFill>
                  <a:srgbClr val="00B050"/>
                </a:solidFill>
              </a:rPr>
              <a:t> </a:t>
            </a:r>
            <a:r>
              <a:rPr lang="ru-RU" sz="4000" b="1" dirty="0" smtClean="0">
                <a:solidFill>
                  <a:srgbClr val="00B050"/>
                </a:solidFill>
              </a:rPr>
              <a:t>            </a:t>
            </a:r>
            <a:r>
              <a:rPr lang="en-US" sz="4000" b="1" dirty="0" smtClean="0">
                <a:solidFill>
                  <a:srgbClr val="00B050"/>
                </a:solidFill>
              </a:rPr>
              <a:t>  Catherine </a:t>
            </a:r>
            <a:r>
              <a:rPr lang="en-US" sz="4000" b="1" dirty="0" err="1" smtClean="0">
                <a:solidFill>
                  <a:srgbClr val="00B050"/>
                </a:solidFill>
              </a:rPr>
              <a:t>Deneuve</a:t>
            </a:r>
            <a:endParaRPr lang="ru-RU" sz="4000" b="1" dirty="0" smtClean="0">
              <a:solidFill>
                <a:srgbClr val="00B050"/>
              </a:solidFill>
            </a:endParaRPr>
          </a:p>
          <a:p>
            <a:pPr algn="l"/>
            <a:r>
              <a:rPr lang="en-US" sz="4000" b="1" i="1" dirty="0" smtClean="0">
                <a:solidFill>
                  <a:schemeClr val="tx1"/>
                </a:solidFill>
              </a:rPr>
              <a:t>bizarre - </a:t>
            </a:r>
            <a:r>
              <a:rPr lang="ru-RU" sz="4000" b="1" i="1" dirty="0" smtClean="0">
                <a:solidFill>
                  <a:schemeClr val="tx1"/>
                </a:solidFill>
              </a:rPr>
              <a:t>причудливый</a:t>
            </a:r>
          </a:p>
          <a:p>
            <a:pPr algn="l"/>
            <a:r>
              <a:rPr lang="en-US" sz="4000" b="1" i="1" dirty="0" smtClean="0">
                <a:solidFill>
                  <a:schemeClr val="tx1"/>
                </a:solidFill>
              </a:rPr>
              <a:t>versatile</a:t>
            </a:r>
            <a:r>
              <a:rPr lang="ru-RU" sz="4000" b="1" i="1" dirty="0" smtClean="0">
                <a:solidFill>
                  <a:schemeClr val="tx1"/>
                </a:solidFill>
              </a:rPr>
              <a:t> - разносторонний</a:t>
            </a:r>
            <a:endParaRPr lang="en-US" sz="4000" b="1" dirty="0">
              <a:solidFill>
                <a:schemeClr val="tx1"/>
              </a:solidFill>
            </a:endParaRPr>
          </a:p>
          <a:p>
            <a:pPr algn="l"/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4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en-US" b="1" i="1" u="sng" dirty="0" smtClean="0"/>
              <a:t>Entertain us!</a:t>
            </a:r>
            <a:r>
              <a:rPr lang="ru-RU" b="1" i="1" u="sng" dirty="0" smtClean="0"/>
              <a:t> 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499992" y="162880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i="1" dirty="0" smtClean="0">
                <a:solidFill>
                  <a:schemeClr val="tx2"/>
                </a:solidFill>
              </a:rPr>
              <a:t/>
            </a:r>
            <a:br>
              <a:rPr lang="en-US" i="1" dirty="0" smtClean="0">
                <a:solidFill>
                  <a:schemeClr val="tx2"/>
                </a:solidFill>
              </a:rPr>
            </a:br>
            <a:r>
              <a:rPr lang="en-US" sz="4000" dirty="0"/>
              <a:t> </a:t>
            </a:r>
            <a:endParaRPr lang="en-US" sz="4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00B050"/>
                </a:solidFill>
              </a:rPr>
              <a:t> </a:t>
            </a:r>
            <a:r>
              <a:rPr lang="ru-RU" sz="4000" b="1" dirty="0" smtClean="0">
                <a:solidFill>
                  <a:srgbClr val="00B050"/>
                </a:solidFill>
              </a:rPr>
              <a:t>            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</a:p>
          <a:p>
            <a:endParaRPr lang="en-US" sz="4000" b="1" dirty="0">
              <a:solidFill>
                <a:srgbClr val="00B050"/>
              </a:solidFill>
            </a:endParaRPr>
          </a:p>
          <a:p>
            <a:endParaRPr lang="en-US" sz="4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Catherine </a:t>
            </a:r>
            <a:r>
              <a:rPr lang="en-US" sz="4000" b="1" dirty="0" err="1" smtClean="0">
                <a:solidFill>
                  <a:srgbClr val="00B050"/>
                </a:solidFill>
              </a:rPr>
              <a:t>Deneuve</a:t>
            </a:r>
            <a:endParaRPr lang="ru-RU" sz="4000" b="1" dirty="0" smtClean="0">
              <a:solidFill>
                <a:srgbClr val="00B05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3017308" cy="4525963"/>
          </a:xfrm>
        </p:spPr>
      </p:pic>
    </p:spTree>
    <p:extLst>
      <p:ext uri="{BB962C8B-B14F-4D97-AF65-F5344CB8AC3E}">
        <p14:creationId xmlns:p14="http://schemas.microsoft.com/office/powerpoint/2010/main" val="232388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9675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en-US" b="1" i="1" u="sng" dirty="0" smtClean="0"/>
              <a:t>Entertain us!</a:t>
            </a:r>
            <a:r>
              <a:rPr lang="ru-RU" b="1" i="1" u="sng" dirty="0" smtClean="0"/>
              <a:t> 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208912" cy="5688632"/>
          </a:xfrm>
        </p:spPr>
        <p:txBody>
          <a:bodyPr>
            <a:normAutofit lnSpcReduction="10000"/>
          </a:bodyPr>
          <a:lstStyle/>
          <a:p>
            <a:pPr algn="l"/>
            <a:r>
              <a:rPr lang="en-US" i="1" dirty="0" smtClean="0">
                <a:solidFill>
                  <a:schemeClr val="tx2"/>
                </a:solidFill>
              </a:rPr>
              <a:t/>
            </a:r>
            <a:br>
              <a:rPr lang="en-US" i="1" dirty="0" smtClean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chemeClr val="tx2"/>
                </a:solidFill>
              </a:rPr>
              <a:t>A   CARTOON</a:t>
            </a:r>
            <a:r>
              <a:rPr lang="ru-RU" sz="4000" b="1" dirty="0" smtClean="0">
                <a:solidFill>
                  <a:schemeClr val="tx2"/>
                </a:solidFill>
              </a:rPr>
              <a:t>          </a:t>
            </a:r>
            <a:br>
              <a:rPr lang="ru-RU" sz="4000" b="1" dirty="0" smtClean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chemeClr val="tx2"/>
                </a:solidFill>
              </a:rPr>
              <a:t>A </a:t>
            </a:r>
            <a:r>
              <a:rPr lang="en-US" sz="4000" b="1" dirty="0">
                <a:solidFill>
                  <a:schemeClr val="tx2"/>
                </a:solidFill>
              </a:rPr>
              <a:t>(ROMANTIC) </a:t>
            </a:r>
            <a:r>
              <a:rPr lang="en-US" sz="4000" b="1" dirty="0" smtClean="0">
                <a:solidFill>
                  <a:schemeClr val="tx2"/>
                </a:solidFill>
              </a:rPr>
              <a:t>COMEDY</a:t>
            </a:r>
            <a:r>
              <a:rPr lang="ru-RU" sz="4000" b="1" dirty="0" smtClean="0">
                <a:solidFill>
                  <a:schemeClr val="tx2"/>
                </a:solidFill>
              </a:rPr>
              <a:t/>
            </a:r>
            <a:br>
              <a:rPr lang="ru-RU" sz="4000" b="1" dirty="0" smtClean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chemeClr val="tx2"/>
                </a:solidFill>
              </a:rPr>
              <a:t>A   WESTERN</a:t>
            </a:r>
            <a:r>
              <a:rPr lang="ru-RU" sz="4000" b="1" dirty="0" smtClean="0">
                <a:solidFill>
                  <a:schemeClr val="tx2"/>
                </a:solidFill>
              </a:rPr>
              <a:t/>
            </a:r>
            <a:br>
              <a:rPr lang="ru-RU" sz="4000" b="1" dirty="0" smtClean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chemeClr val="tx2"/>
                </a:solidFill>
              </a:rPr>
              <a:t>A </a:t>
            </a:r>
            <a:r>
              <a:rPr lang="en-US" sz="4000" b="1" dirty="0">
                <a:solidFill>
                  <a:schemeClr val="tx2"/>
                </a:solidFill>
              </a:rPr>
              <a:t>HORROR </a:t>
            </a:r>
            <a:r>
              <a:rPr lang="en-US" sz="4000" b="1" dirty="0" smtClean="0">
                <a:solidFill>
                  <a:schemeClr val="tx2"/>
                </a:solidFill>
              </a:rPr>
              <a:t>FILM</a:t>
            </a:r>
            <a:r>
              <a:rPr lang="ru-RU" sz="4000" b="1" dirty="0" smtClean="0">
                <a:solidFill>
                  <a:schemeClr val="tx2"/>
                </a:solidFill>
              </a:rPr>
              <a:t/>
            </a:r>
            <a:br>
              <a:rPr lang="ru-RU" sz="4000" b="1" dirty="0" smtClean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>A CRIME </a:t>
            </a:r>
            <a:r>
              <a:rPr lang="en-US" sz="4000" b="1" dirty="0" smtClean="0">
                <a:solidFill>
                  <a:schemeClr val="tx2"/>
                </a:solidFill>
              </a:rPr>
              <a:t>FILM              </a:t>
            </a:r>
          </a:p>
          <a:p>
            <a:pPr algn="l"/>
            <a:r>
              <a:rPr lang="en-US" sz="4000" b="1" dirty="0" smtClean="0">
                <a:solidFill>
                  <a:schemeClr val="tx2"/>
                </a:solidFill>
              </a:rPr>
              <a:t>A THRILLER                   </a:t>
            </a:r>
          </a:p>
          <a:p>
            <a:pPr algn="l"/>
            <a:r>
              <a:rPr lang="en-US" sz="4000" b="1" dirty="0" smtClean="0">
                <a:solidFill>
                  <a:schemeClr val="tx2"/>
                </a:solidFill>
              </a:rPr>
              <a:t>A BIOPIC</a:t>
            </a:r>
            <a:r>
              <a:rPr lang="ru-RU" sz="4000" b="1" dirty="0" smtClean="0">
                <a:solidFill>
                  <a:schemeClr val="tx2"/>
                </a:solidFill>
              </a:rPr>
              <a:t/>
            </a:r>
            <a:br>
              <a:rPr lang="ru-RU" sz="4000" b="1" dirty="0" smtClean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>A SCIENCE FICTION </a:t>
            </a:r>
            <a:r>
              <a:rPr lang="en-US" sz="4000" b="1" dirty="0" smtClean="0">
                <a:solidFill>
                  <a:schemeClr val="tx2"/>
                </a:solidFill>
              </a:rPr>
              <a:t>FILM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6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2211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prstClr val="black"/>
                </a:solidFill>
              </a:rPr>
              <a:t>Entertain us!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497363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/>
              <a:t>What </a:t>
            </a:r>
            <a:r>
              <a:rPr lang="en-US" sz="3600" b="1" dirty="0"/>
              <a:t>type of </a:t>
            </a:r>
            <a:r>
              <a:rPr lang="en-US" sz="3600" b="1" dirty="0" smtClean="0"/>
              <a:t>films </a:t>
            </a:r>
            <a:r>
              <a:rPr lang="en-US" sz="3600" b="1" dirty="0"/>
              <a:t>do you like</a:t>
            </a:r>
            <a:r>
              <a:rPr lang="en-US" sz="3600" b="1" dirty="0" smtClean="0"/>
              <a:t>?</a:t>
            </a:r>
          </a:p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>I prefer</a:t>
            </a:r>
            <a:r>
              <a:rPr lang="en-US" sz="3600" b="1" dirty="0" smtClean="0"/>
              <a:t>____________</a:t>
            </a:r>
          </a:p>
          <a:p>
            <a:r>
              <a:rPr lang="en-US" sz="3600" b="1" dirty="0" smtClean="0"/>
              <a:t>What </a:t>
            </a:r>
            <a:r>
              <a:rPr lang="en-US" sz="3600" b="1" dirty="0"/>
              <a:t>about you?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>I like</a:t>
            </a:r>
            <a:r>
              <a:rPr lang="en-US" sz="3600" b="1" dirty="0" smtClean="0"/>
              <a:t>_____________________</a:t>
            </a:r>
          </a:p>
          <a:p>
            <a:r>
              <a:rPr lang="en-US" sz="3600" b="1" i="1" dirty="0" smtClean="0"/>
              <a:t>Mostly</a:t>
            </a:r>
            <a:r>
              <a:rPr lang="en-US" sz="3600" b="1" dirty="0" smtClean="0"/>
              <a:t> I watch______________, but sometimes I </a:t>
            </a:r>
            <a:r>
              <a:rPr lang="en-US" sz="3600" b="1" i="1" dirty="0" smtClean="0"/>
              <a:t>feel like watching </a:t>
            </a:r>
            <a:r>
              <a:rPr lang="en-US" sz="3600" b="1" dirty="0" smtClean="0"/>
              <a:t>________________.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808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prstClr val="black"/>
                </a:solidFill>
              </a:rPr>
              <a:t>Entertain us!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864096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/>
              <a:t>attractive			</a:t>
            </a:r>
            <a:r>
              <a:rPr lang="en-US" sz="3600" b="1" dirty="0"/>
              <a:t>predictable</a:t>
            </a:r>
            <a:r>
              <a:rPr lang="en-US" sz="3600" b="1" dirty="0" smtClean="0"/>
              <a:t>	</a:t>
            </a:r>
            <a:endParaRPr lang="en-US" sz="3600" b="1" dirty="0"/>
          </a:p>
          <a:p>
            <a:pPr>
              <a:lnSpc>
                <a:spcPct val="150000"/>
              </a:lnSpc>
            </a:pPr>
            <a:r>
              <a:rPr lang="en-US" sz="3600" b="1" dirty="0"/>
              <a:t>i</a:t>
            </a:r>
            <a:r>
              <a:rPr lang="en-US" sz="3600" b="1" dirty="0" smtClean="0"/>
              <a:t>maginative</a:t>
            </a:r>
            <a:r>
              <a:rPr lang="ru-RU" sz="3600" b="1" dirty="0" smtClean="0"/>
              <a:t>	</a:t>
            </a:r>
            <a:r>
              <a:rPr lang="en-US" sz="3600" b="1" dirty="0" smtClean="0"/>
              <a:t>	</a:t>
            </a:r>
            <a:r>
              <a:rPr lang="en-US" sz="3600" b="1" dirty="0" smtClean="0"/>
              <a:t>forgettable</a:t>
            </a:r>
            <a:endParaRPr lang="ru-RU" sz="3600" b="1" dirty="0"/>
          </a:p>
          <a:p>
            <a:pPr>
              <a:lnSpc>
                <a:spcPct val="150000"/>
              </a:lnSpc>
            </a:pPr>
            <a:r>
              <a:rPr lang="en-US" sz="3600" b="1" dirty="0" smtClean="0"/>
              <a:t>interesting</a:t>
            </a:r>
            <a:r>
              <a:rPr lang="en-US" sz="3600" b="1" dirty="0" smtClean="0"/>
              <a:t>	</a:t>
            </a:r>
            <a:r>
              <a:rPr lang="ru-RU" sz="3600" b="1" dirty="0" smtClean="0"/>
              <a:t>	</a:t>
            </a:r>
            <a:r>
              <a:rPr lang="en-US" sz="3600" b="1" dirty="0" smtClean="0"/>
              <a:t>awful</a:t>
            </a:r>
            <a:endParaRPr lang="en-US" sz="3600" b="1" dirty="0"/>
          </a:p>
          <a:p>
            <a:pPr>
              <a:lnSpc>
                <a:spcPct val="150000"/>
              </a:lnSpc>
            </a:pPr>
            <a:r>
              <a:rPr lang="en-US" sz="3600" b="1" dirty="0" smtClean="0"/>
              <a:t>amazing</a:t>
            </a:r>
            <a:r>
              <a:rPr lang="ru-RU" sz="3600" b="1" dirty="0" smtClean="0"/>
              <a:t>			</a:t>
            </a:r>
            <a:r>
              <a:rPr lang="en-US" sz="3600" b="1" dirty="0" smtClean="0"/>
              <a:t>dull</a:t>
            </a:r>
            <a:endParaRPr lang="en-US" sz="3600" b="1" dirty="0"/>
          </a:p>
          <a:p>
            <a:pPr>
              <a:lnSpc>
                <a:spcPct val="150000"/>
              </a:lnSpc>
            </a:pPr>
            <a:r>
              <a:rPr lang="en-US" sz="3600" b="1" dirty="0" smtClean="0"/>
              <a:t>fascinating</a:t>
            </a:r>
            <a:r>
              <a:rPr lang="ru-RU" sz="3600" b="1" dirty="0" smtClean="0"/>
              <a:t>		</a:t>
            </a:r>
            <a:r>
              <a:rPr lang="en-US" sz="3600" b="1" dirty="0" smtClean="0"/>
              <a:t>terrible</a:t>
            </a:r>
            <a:endParaRPr lang="ru-RU" sz="3600" b="1" dirty="0"/>
          </a:p>
          <a:p>
            <a:endParaRPr lang="en-US" sz="3600" b="1" dirty="0"/>
          </a:p>
          <a:p>
            <a:endParaRPr lang="en-US" sz="3600" b="1" dirty="0"/>
          </a:p>
          <a:p>
            <a:r>
              <a:rPr lang="en-US" sz="3600" b="1" dirty="0" smtClean="0"/>
              <a:t>			</a:t>
            </a:r>
            <a:endParaRPr lang="en-US" sz="3600" b="1" dirty="0"/>
          </a:p>
          <a:p>
            <a:r>
              <a:rPr lang="en-US" sz="3600" b="1" dirty="0" smtClean="0"/>
              <a:t>		</a:t>
            </a:r>
            <a:endParaRPr lang="en-US" sz="3600" b="1" dirty="0"/>
          </a:p>
          <a:p>
            <a:endParaRPr lang="en-US" sz="3600" b="1" dirty="0"/>
          </a:p>
          <a:p>
            <a:r>
              <a:rPr lang="en-US" sz="3600" b="1" dirty="0" smtClean="0"/>
              <a:t>			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2378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13F60"/>
                </a:solidFill>
              </a:rPr>
              <a:t>Reported Speech</a:t>
            </a:r>
            <a:endParaRPr lang="ru-RU" sz="6000" b="1" dirty="0">
              <a:solidFill>
                <a:srgbClr val="F13F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14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9a88797f357211ad0996d98d13cb1b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394" y="-8061"/>
            <a:ext cx="9227394" cy="684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53155" y="1423359"/>
            <a:ext cx="1362973" cy="51068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12360" y="2780928"/>
            <a:ext cx="432048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740352" y="5373216"/>
            <a:ext cx="576064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43840" y="1988840"/>
            <a:ext cx="140402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Continuous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43840" y="4581128"/>
            <a:ext cx="140402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Continuous</a:t>
            </a:r>
            <a:endParaRPr lang="ru-RU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97673" y="5248045"/>
            <a:ext cx="540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ed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34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036496" cy="6192688"/>
          </a:xfrm>
        </p:spPr>
        <p:txBody>
          <a:bodyPr>
            <a:normAutofit fontScale="90000"/>
          </a:bodyPr>
          <a:lstStyle/>
          <a:p>
            <a:pPr algn="l"/>
            <a:r>
              <a:rPr lang="en-US" sz="6700" b="1" dirty="0" smtClean="0"/>
              <a:t/>
            </a:r>
            <a:br>
              <a:rPr lang="en-US" sz="6700" b="1" dirty="0" smtClean="0"/>
            </a:br>
            <a:r>
              <a:rPr lang="ru-RU" sz="6700" b="1" dirty="0" smtClean="0"/>
              <a:t/>
            </a:r>
            <a:br>
              <a:rPr lang="ru-RU" sz="6700" b="1" dirty="0" smtClean="0"/>
            </a:br>
            <a:r>
              <a:rPr lang="en-US" sz="7300" b="1" dirty="0" smtClean="0"/>
              <a:t>He said </a:t>
            </a:r>
            <a:r>
              <a:rPr lang="en-US" sz="7300" dirty="0" smtClean="0"/>
              <a:t>me</a:t>
            </a:r>
            <a:r>
              <a:rPr lang="ru-RU" sz="7300" dirty="0" smtClean="0"/>
              <a:t> </a:t>
            </a:r>
            <a:r>
              <a:rPr lang="en-US" sz="7300" b="1" dirty="0" smtClean="0"/>
              <a:t>(that)</a:t>
            </a:r>
            <a:r>
              <a:rPr lang="ru-RU" sz="7300" b="1" dirty="0" smtClean="0"/>
              <a:t/>
            </a:r>
            <a:br>
              <a:rPr lang="ru-RU" sz="7300" b="1" dirty="0" smtClean="0"/>
            </a:br>
            <a:r>
              <a:rPr lang="en-US" sz="8000" b="1" dirty="0"/>
              <a:t/>
            </a:r>
            <a:br>
              <a:rPr lang="en-US" sz="8000" b="1" dirty="0"/>
            </a:br>
            <a:r>
              <a:rPr lang="en-US" dirty="0" smtClean="0"/>
              <a:t>		</a:t>
            </a:r>
            <a:r>
              <a:rPr lang="en-US" dirty="0" smtClean="0">
                <a:solidFill>
                  <a:srgbClr val="F13F60"/>
                </a:solidFill>
              </a:rPr>
              <a:t>            </a:t>
            </a:r>
            <a:r>
              <a:rPr lang="en-US" sz="8900" u="sng" dirty="0" smtClean="0">
                <a:solidFill>
                  <a:srgbClr val="F13F60"/>
                </a:solidFill>
              </a:rPr>
              <a:t>me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7300" b="1" dirty="0" smtClean="0"/>
              <a:t>He told</a:t>
            </a:r>
            <a:r>
              <a:rPr lang="ru-RU" sz="7300" b="1" dirty="0" smtClean="0"/>
              <a:t> </a:t>
            </a:r>
            <a:r>
              <a:rPr lang="en-US" sz="7300" dirty="0" smtClean="0">
                <a:solidFill>
                  <a:srgbClr val="F13F60"/>
                </a:solidFill>
              </a:rPr>
              <a:t>Jane</a:t>
            </a:r>
            <a:r>
              <a:rPr lang="ru-RU" sz="7300" dirty="0" smtClean="0">
                <a:solidFill>
                  <a:srgbClr val="F13F60"/>
                </a:solidFill>
              </a:rPr>
              <a:t> </a:t>
            </a:r>
            <a:r>
              <a:rPr lang="en-US" sz="7300" b="1" dirty="0" smtClean="0"/>
              <a:t>(that</a:t>
            </a:r>
            <a:r>
              <a:rPr lang="en-US" sz="7300" b="1" dirty="0"/>
              <a:t>)</a:t>
            </a:r>
            <a:r>
              <a:rPr lang="ru-RU" sz="7300" b="1" dirty="0"/>
              <a:t/>
            </a:r>
            <a:br>
              <a:rPr lang="ru-RU" sz="7300" b="1" dirty="0"/>
            </a:br>
            <a:r>
              <a:rPr lang="en-US" sz="9800" b="1" dirty="0" smtClean="0"/>
              <a:t/>
            </a:r>
            <a:br>
              <a:rPr lang="en-US" sz="9800" b="1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211960" y="1095567"/>
            <a:ext cx="1103003" cy="8966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283967" y="1054422"/>
            <a:ext cx="958987" cy="9789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2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71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Entertain us! </vt:lpstr>
      <vt:lpstr> Entertain us!  </vt:lpstr>
      <vt:lpstr> Entertain us!  </vt:lpstr>
      <vt:lpstr> Entertain us!  </vt:lpstr>
      <vt:lpstr>Entertain us!</vt:lpstr>
      <vt:lpstr>Entertain us!</vt:lpstr>
      <vt:lpstr>Reported Speech</vt:lpstr>
      <vt:lpstr>Презентация PowerPoint</vt:lpstr>
      <vt:lpstr>  He said me (that)                me He told Jane (that)     </vt:lpstr>
      <vt:lpstr>Mодальные глаголы изменяются:</vt:lpstr>
      <vt:lpstr>Презентация PowerPoint</vt:lpstr>
      <vt:lpstr>Презентация PowerPoint</vt:lpstr>
      <vt:lpstr>Презентация PowerPoint</vt:lpstr>
      <vt:lpstr>Презентация PowerPoint</vt:lpstr>
      <vt:lpstr>Good luck!))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Entertain us!</dc:title>
  <dc:creator>Chief</dc:creator>
  <cp:lastModifiedBy>User</cp:lastModifiedBy>
  <cp:revision>19</cp:revision>
  <dcterms:created xsi:type="dcterms:W3CDTF">2022-09-01T17:51:04Z</dcterms:created>
  <dcterms:modified xsi:type="dcterms:W3CDTF">2024-09-09T16:19:52Z</dcterms:modified>
</cp:coreProperties>
</file>