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8" r:id="rId7"/>
    <p:sldId id="269" r:id="rId8"/>
    <p:sldId id="259" r:id="rId9"/>
    <p:sldId id="262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base.garant.ru/10108000/5d002e37073a85673c7258031e464440/" TargetMode="External"/><Relationship Id="rId3" Type="http://schemas.openxmlformats.org/officeDocument/2006/relationships/hyperlink" Target="https://base.garant.ru/10108000/d4b2373e30c94f1987019801a38eeb51/" TargetMode="External"/><Relationship Id="rId7" Type="http://schemas.openxmlformats.org/officeDocument/2006/relationships/hyperlink" Target="https://base.garant.ru/10108000/da762a68a9574b563d3f79bbbf5a8070/" TargetMode="External"/><Relationship Id="rId2" Type="http://schemas.openxmlformats.org/officeDocument/2006/relationships/hyperlink" Target="https://base.garant.ru/10108000/baeafce66c063554f5efd9801f2a9c23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81baf971a6153f148e790c1f0cecbd56/" TargetMode="External"/><Relationship Id="rId5" Type="http://schemas.openxmlformats.org/officeDocument/2006/relationships/hyperlink" Target="https://base.garant.ru/10108000/ecb41aff96bc59929dc02381821be1b1/" TargetMode="External"/><Relationship Id="rId10" Type="http://schemas.openxmlformats.org/officeDocument/2006/relationships/hyperlink" Target="https://base.garant.ru/10108000/18504d0125d60b72a85018b2ceb24b1c/" TargetMode="External"/><Relationship Id="rId4" Type="http://schemas.openxmlformats.org/officeDocument/2006/relationships/hyperlink" Target="https://base.garant.ru/10108000/6a3eaa02cea3fe2db1e9b04e275d1439/" TargetMode="External"/><Relationship Id="rId9" Type="http://schemas.openxmlformats.org/officeDocument/2006/relationships/hyperlink" Target="https://base.garant.ru/10108000/3d6764d4792cb1a58081f87d8a3ef094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base.garant.ru/10108000/4132834011083186a07350b1579a99a1/" TargetMode="External"/><Relationship Id="rId3" Type="http://schemas.openxmlformats.org/officeDocument/2006/relationships/hyperlink" Target="https://base.garant.ru/10108000/f8c5af70f4cd8b2c90ad93f0c821ddc1/" TargetMode="External"/><Relationship Id="rId7" Type="http://schemas.openxmlformats.org/officeDocument/2006/relationships/hyperlink" Target="https://base.garant.ru/10108000/5238b92273675adfd991e702ca69ad4c/" TargetMode="External"/><Relationship Id="rId2" Type="http://schemas.openxmlformats.org/officeDocument/2006/relationships/hyperlink" Target="https://base.garant.ru/10108000/4c1884da311e5f3bdcf5d040b80864f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cee1e6edde03837235635f0f4b215beb/" TargetMode="External"/><Relationship Id="rId5" Type="http://schemas.openxmlformats.org/officeDocument/2006/relationships/hyperlink" Target="https://base.garant.ru/10108000/ba2b71e7ed36e15a7bfa48c1122d1a6f/" TargetMode="External"/><Relationship Id="rId10" Type="http://schemas.openxmlformats.org/officeDocument/2006/relationships/hyperlink" Target="https://base.garant.ru/10108000/b9feef70565a30e9dd1bdf13f3baa9ba/" TargetMode="External"/><Relationship Id="rId4" Type="http://schemas.openxmlformats.org/officeDocument/2006/relationships/hyperlink" Target="https://base.garant.ru/10108000/c8bbedd17f99ebcd5610e81b7b0c78fc/" TargetMode="External"/><Relationship Id="rId9" Type="http://schemas.openxmlformats.org/officeDocument/2006/relationships/hyperlink" Target="https://base.garant.ru/10108000/72890d91fdc996d5dc53e6c526fd8fd7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ase.garant.ru/10108000/f1158c247d1d346347e5e99c65d58dd6/" TargetMode="External"/><Relationship Id="rId3" Type="http://schemas.openxmlformats.org/officeDocument/2006/relationships/hyperlink" Target="https://base.garant.ru/10108000/2c2d4c47652499da777b2c19de85035c/" TargetMode="External"/><Relationship Id="rId7" Type="http://schemas.openxmlformats.org/officeDocument/2006/relationships/hyperlink" Target="https://base.garant.ru/10108000/bceec11b52e3ea1ba1ada67662ef178a/" TargetMode="External"/><Relationship Id="rId2" Type="http://schemas.openxmlformats.org/officeDocument/2006/relationships/hyperlink" Target="https://base.garant.ru/10108000/1458a0a55ea2ab5e42fde990265bcdf4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563198f2b81e68dd907ddc26c916e9b0/" TargetMode="External"/><Relationship Id="rId5" Type="http://schemas.openxmlformats.org/officeDocument/2006/relationships/hyperlink" Target="https://base.garant.ru/10108000/eb1341d8e96a5d9dccd0f8207a3c20f0/" TargetMode="External"/><Relationship Id="rId4" Type="http://schemas.openxmlformats.org/officeDocument/2006/relationships/hyperlink" Target="https://base.garant.ru/10108000/a80995422893357c4dcb4f5e46e7b499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base.garant.ru/10108000/547f2ff61c70801cbfccfc47eae5ced7/" TargetMode="External"/><Relationship Id="rId3" Type="http://schemas.openxmlformats.org/officeDocument/2006/relationships/hyperlink" Target="https://base.garant.ru/10108000/e9007296f9bfec5fee1bbd594c148146/" TargetMode="External"/><Relationship Id="rId7" Type="http://schemas.openxmlformats.org/officeDocument/2006/relationships/hyperlink" Target="https://base.garant.ru/10108000/6cd8d3f6905f78365f70b64fb5f0a8a7/" TargetMode="External"/><Relationship Id="rId2" Type="http://schemas.openxmlformats.org/officeDocument/2006/relationships/hyperlink" Target="https://base.garant.ru/10108000/21c1fc5eee91599c28e8eeea2ae794d8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ab638dabf921ddbdf8ba27dfed32f89a/" TargetMode="External"/><Relationship Id="rId5" Type="http://schemas.openxmlformats.org/officeDocument/2006/relationships/hyperlink" Target="https://base.garant.ru/10108000/019663de1a1d5400d8d7e472836929d5/" TargetMode="External"/><Relationship Id="rId4" Type="http://schemas.openxmlformats.org/officeDocument/2006/relationships/hyperlink" Target="https://base.garant.ru/10108000/3cc8460732effc45905a5a1a311b451e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10108000/c702be11127390f2482d12fff94b6e6d/" TargetMode="External"/><Relationship Id="rId7" Type="http://schemas.openxmlformats.org/officeDocument/2006/relationships/hyperlink" Target="https://base.garant.ru/10108000/fa2df85fb8700d5138b6478b5502d05a/" TargetMode="External"/><Relationship Id="rId2" Type="http://schemas.openxmlformats.org/officeDocument/2006/relationships/hyperlink" Target="https://base.garant.ru/10108000/10d0d1df2a3e1186e0d431df2585392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b79e71accceb8a87aecd4e1b9ed25280/" TargetMode="External"/><Relationship Id="rId5" Type="http://schemas.openxmlformats.org/officeDocument/2006/relationships/hyperlink" Target="https://base.garant.ru/10108000/158768794331c95b279d879282bcfcd5/" TargetMode="External"/><Relationship Id="rId4" Type="http://schemas.openxmlformats.org/officeDocument/2006/relationships/hyperlink" Target="https://base.garant.ru/10108000/08b8ad9d79f5b8c1a53382708d57cfd1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base.garant.ru/10108000/adabe18d623b86205c5cf7b32b8bfe29/" TargetMode="External"/><Relationship Id="rId7" Type="http://schemas.openxmlformats.org/officeDocument/2006/relationships/hyperlink" Target="https://base.garant.ru/10108000/8568ae5817ca0ee6fe9495e4c448746b/" TargetMode="External"/><Relationship Id="rId2" Type="http://schemas.openxmlformats.org/officeDocument/2006/relationships/hyperlink" Target="https://base.garant.ru/10108000/0ec743d6af5df7d41940cb71ae061365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ase.garant.ru/10108000/1dc3f4e4412744b34f8644f783974f94/" TargetMode="External"/><Relationship Id="rId5" Type="http://schemas.openxmlformats.org/officeDocument/2006/relationships/hyperlink" Target="https://base.garant.ru/10108000/37c73f2864615edbc14df2a73fccde7c/" TargetMode="External"/><Relationship Id="rId4" Type="http://schemas.openxmlformats.org/officeDocument/2006/relationships/hyperlink" Target="https://base.garant.ru/10108000/e4228a58ee428efc683b7a6fe69786e4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A4BC9A0-703A-4209-B2B4-CCB9ECB3FE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Антитеррористическая </a:t>
            </a:r>
            <a:r>
              <a:rPr lang="ru-RU" dirty="0" smtClean="0"/>
              <a:t>безопасность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sz="3600" i="1" dirty="0" smtClean="0"/>
              <a:t>беседа </a:t>
            </a:r>
            <a:r>
              <a:rPr lang="ru-RU" sz="3600" i="1" dirty="0"/>
              <a:t>для несовершеннолетних)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985260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92B9FB-CAAE-458E-A9EB-213C129F8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7CADF0-C1CD-495C-828B-E2BDF7919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425963"/>
            <a:ext cx="6281873" cy="6253133"/>
          </a:xfrm>
        </p:spPr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208. Организация незаконного вооруженного формирования или участие в нем, а равно участие в вооруженном конфликте или военных действиях в целях, противоречащих интересам Российской Федерации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209. Бандитизм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210. Организация преступного сообщества (преступной организации) или участие в нем (ней)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210.1. Занятие высшего положения в преступной иерархии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211. Угон судна воздушного или водного транспорта либо железнодорожного подвижного состава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212. Массовые беспорядки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sng" dirty="0">
                <a:effectLst/>
                <a:latin typeface="PT Serif" panose="020A0603040505020204" pitchFamily="18" charset="-52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212.1. Неоднократное нарушение установленного порядка организации либо проведения собрания, митинга, демонстрации, шествия или пикетирования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213. Хулиганство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214. Вандализм</a:t>
            </a:r>
          </a:p>
          <a:p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34579333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2DED27F-B162-4680-9E28-904846FA6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92CCF7F-C100-4597-B1FE-B0966ED30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1553" y="164706"/>
            <a:ext cx="6288768" cy="6423518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215. Нарушение правил безопасности на объектах атомной энергетики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215.1. Прекращение или ограничение подачи электрической энергии либо отключение от других источников жизнеобеспечения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215.2. Приведение в негодность объектов жизнеобеспечения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215.3. Самовольное подключение к нефтепроводам, нефтепродуктопроводам и газопроводам либо приведение их в негодность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215.4. Незаконное проникновение на охраняемый объект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216. Нарушение правил безопасности при ведении строительных или иных работ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217. Нарушение требований промышленной безопасности опасных производственных объектов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sng" dirty="0">
                <a:effectLst/>
                <a:latin typeface="PT Serif" panose="020A0603040505020204" pitchFamily="18" charset="-52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217.1. Нарушение требований обеспечения безопасности и антитеррористической защищенности объектов топливно-энергетического комплекса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 217.2. Заведомо ложное заключение экспертизы промышленной безопасности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33967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688C9C-48B8-4ECB-99D0-D0D2FB331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E88D9E-688A-4FAC-988C-533563562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231" y="301013"/>
            <a:ext cx="6283089" cy="6503031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218. Нарушение правил учета, хранения, перевозки и использования взрывчатых, легковоспламеняющихся веществ и пиротехнических изделий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219. Нарушение требований пожарной безопасности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220. Незаконное обращение с ядерными материалами или радиоактивными веществами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221. Хищение либо вымогательство ядерных материалов или радиоактивных веществ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222. Незаконные приобретение, передача, сбыт, хранение, перевозка, пересылка или ношение оружия, основных частей огнестрельного оружия, боеприпасов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 222.1 Незаконные приобретение, передача, сбыт, хранение, перевозка, пересылка или ношение взрывчатых веществ или взрывных устройств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sng" dirty="0">
                <a:effectLst/>
                <a:latin typeface="PT Serif" panose="020A0603040505020204" pitchFamily="18" charset="-52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222.2. Незаконные приобретение, передача, сбыт, хранение, перевозка, пересылка или ношение крупнокалиберного огнестрельного оружия, его основных частей и боеприпасов к нему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394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01ADE1-F372-46A2-8F72-FE535275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10DB11-27F9-4E87-B9A3-CE12F1829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681" y="107911"/>
            <a:ext cx="6379640" cy="6940352"/>
          </a:xfrm>
        </p:spPr>
        <p:txBody>
          <a:bodyPr>
            <a:normAutofit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223. Незаконное изготовление оружия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 223.1. Незаконное изготовление взрывчатых веществ, незаконные изготовление, переделка или ремонт взрывных устройств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224. Небрежное хранение огнестрельного оружия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225. Ненадлежащее исполнение обязанностей по охране оружия, боеприпасов, взрывчатых веществ и взрывных устройств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226. Хищение либо вымогательство оружия, боеприпасов, взрывчатых веществ и взрывных устройств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sng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 226.1. Контрабанда сильнодействующих, ядовитых, отравляющих, взрывчатых, радиоактивных веществ, радиационных источников, ядерных материалов, огнестрельного оружия или его основных частей, взрывных устройств, боеприпасов, иного вооружения, иной военной техники, а также сырья, материалов, оборудования, технологий, научно-технической информации или результатов интеллектуальной деятельности, которые могут быть использованы при создании вооружения или военной техники, а равно стратегически важных товаров и ресурсов или культурных ценностей либо особо ценных диких животных и водных биологических ресурсов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1600" b="0" i="0" u="none" strike="noStrike" dirty="0">
                <a:effectLst/>
                <a:latin typeface="PT Serif" panose="020A0603040505020204" pitchFamily="18" charset="-52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227. Пиратство</a:t>
            </a: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7527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7946605-F7CC-4BC6-90C4-EBB0B38C0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5077476"/>
            <a:ext cx="3498979" cy="1272208"/>
          </a:xfrm>
        </p:spPr>
        <p:txBody>
          <a:bodyPr>
            <a:normAutofit fontScale="90000"/>
          </a:bodyPr>
          <a:lstStyle/>
          <a:p>
            <a:r>
              <a:rPr lang="ru-RU" sz="1200" dirty="0"/>
              <a:t>УКК </a:t>
            </a:r>
            <a:r>
              <a:rPr lang="ru-RU" sz="3600" b="1" dirty="0">
                <a:solidFill>
                  <a:schemeClr val="accent1"/>
                </a:solidFill>
              </a:rPr>
              <a:t>  </a:t>
            </a:r>
            <a:r>
              <a:rPr lang="ru-RU" sz="1800" b="1" i="0" dirty="0">
                <a:solidFill>
                  <a:schemeClr val="accent1"/>
                </a:solidFill>
                <a:effectLst/>
                <a:latin typeface="PT Serif" panose="020B0604020202020204" pitchFamily="18" charset="-52"/>
              </a:rPr>
              <a:t>УК РФ. Глава 24. Преступления против общественной безопасности </a:t>
            </a:r>
            <a:br>
              <a:rPr lang="ru-RU" sz="1800" b="1" i="0" dirty="0">
                <a:solidFill>
                  <a:schemeClr val="accent1"/>
                </a:solidFill>
                <a:effectLst/>
                <a:latin typeface="PT Serif" panose="020B0604020202020204" pitchFamily="18" charset="-52"/>
              </a:rPr>
            </a:br>
            <a:r>
              <a:rPr lang="ru-RU" sz="1800" b="1" i="0" dirty="0">
                <a:solidFill>
                  <a:schemeClr val="accent1"/>
                </a:solidFill>
                <a:effectLst/>
                <a:latin typeface="PT Serif" panose="020B0604020202020204" pitchFamily="18" charset="-52"/>
              </a:rPr>
              <a:t>(ст. 205-227)</a:t>
            </a:r>
            <a:br>
              <a:rPr lang="ru-RU" sz="1800" b="1" i="0" dirty="0">
                <a:solidFill>
                  <a:schemeClr val="accent1"/>
                </a:solidFill>
                <a:effectLst/>
                <a:latin typeface="PT Serif" panose="020B0604020202020204" pitchFamily="18" charset="-52"/>
              </a:rPr>
            </a:br>
            <a:endParaRPr lang="ru-RU" sz="1200" b="1" dirty="0">
              <a:solidFill>
                <a:schemeClr val="accent1"/>
              </a:solidFill>
            </a:endParaRP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8D2A2DB7-8528-4495-9F71-635538E15B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13136" y="1066474"/>
            <a:ext cx="7084155" cy="505603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8C86BB3-E625-4BA0-ADB0-985AF2E233FE}"/>
              </a:ext>
            </a:extLst>
          </p:cNvPr>
          <p:cNvSpPr txBox="1"/>
          <p:nvPr/>
        </p:nvSpPr>
        <p:spPr>
          <a:xfrm>
            <a:off x="888631" y="2141173"/>
            <a:ext cx="356977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Терроризм – это такой вид преступной деятельности, когда бандиты взрывают, убивают, захватывают в заложники или запугивают мирных граждан, жестоко издеваются над заложниками для того, чтобы достичь преступных целей и нанести вред государству и обществу</a:t>
            </a:r>
          </a:p>
        </p:txBody>
      </p:sp>
    </p:spTree>
    <p:extLst>
      <p:ext uri="{BB962C8B-B14F-4D97-AF65-F5344CB8AC3E}">
        <p14:creationId xmlns:p14="http://schemas.microsoft.com/office/powerpoint/2010/main" val="284957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F707372-48FD-496E-99DC-8D8EE51654B8}"/>
              </a:ext>
            </a:extLst>
          </p:cNvPr>
          <p:cNvSpPr txBox="1"/>
          <p:nvPr/>
        </p:nvSpPr>
        <p:spPr>
          <a:xfrm>
            <a:off x="4833257" y="420283"/>
            <a:ext cx="7059623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2400" b="1" i="0" dirty="0">
              <a:solidFill>
                <a:srgbClr val="0070C0"/>
              </a:solidFill>
              <a:effectLst/>
              <a:latin typeface="PT Serif" panose="020A0603040505020204" pitchFamily="18" charset="-52"/>
            </a:endParaRPr>
          </a:p>
          <a:p>
            <a:pPr algn="ctr"/>
            <a:r>
              <a:rPr lang="ru-RU" sz="2400" b="1" i="0" dirty="0">
                <a:solidFill>
                  <a:srgbClr val="0070C0"/>
                </a:solidFill>
                <a:effectLst/>
                <a:latin typeface="PT Serif" panose="020A0603040505020204" pitchFamily="18" charset="-52"/>
              </a:rPr>
              <a:t>Жертвы вербовки:</a:t>
            </a:r>
          </a:p>
          <a:p>
            <a:pPr algn="ctr"/>
            <a:endParaRPr lang="ru-RU" sz="2400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pPr algn="ctr"/>
            <a:r>
              <a:rPr lang="ru-RU" sz="2400" b="1" i="0" dirty="0">
                <a:solidFill>
                  <a:srgbClr val="22272F"/>
                </a:solidFill>
                <a:effectLst/>
                <a:latin typeface="PT Serif" panose="020A0603040505020204" pitchFamily="18" charset="-52"/>
              </a:rPr>
              <a:t>Молодые люди</a:t>
            </a:r>
          </a:p>
          <a:p>
            <a:pPr algn="ctr"/>
            <a:r>
              <a:rPr lang="ru-RU" sz="2400" b="1" dirty="0">
                <a:solidFill>
                  <a:srgbClr val="22272F"/>
                </a:solidFill>
                <a:latin typeface="PT Serif" panose="020A0603040505020204" pitchFamily="18" charset="-52"/>
              </a:rPr>
              <a:t>Девушки</a:t>
            </a:r>
          </a:p>
          <a:p>
            <a:pPr algn="ctr"/>
            <a:r>
              <a:rPr lang="ru-RU" sz="2400" b="1" i="0" dirty="0">
                <a:solidFill>
                  <a:srgbClr val="22272F"/>
                </a:solidFill>
                <a:effectLst/>
                <a:latin typeface="PT Serif" panose="020A0603040505020204" pitchFamily="18" charset="-52"/>
              </a:rPr>
              <a:t>Несовершеннолетние</a:t>
            </a:r>
          </a:p>
          <a:p>
            <a:pPr algn="ctr"/>
            <a:r>
              <a:rPr lang="ru-RU" sz="2400" b="1" dirty="0">
                <a:solidFill>
                  <a:srgbClr val="22272F"/>
                </a:solidFill>
                <a:latin typeface="PT Serif" panose="020A0603040505020204" pitchFamily="18" charset="-52"/>
              </a:rPr>
              <a:t>Пенсионеры</a:t>
            </a:r>
          </a:p>
          <a:p>
            <a:pPr algn="ctr"/>
            <a:endParaRPr lang="en-US" sz="2400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pPr algn="ctr"/>
            <a:endParaRPr lang="ru-RU" sz="2400" b="1" i="0" dirty="0">
              <a:solidFill>
                <a:srgbClr val="22272F"/>
              </a:solidFill>
              <a:effectLst/>
              <a:latin typeface="PT Serif" panose="020A0603040505020204" pitchFamily="18" charset="-52"/>
            </a:endParaRPr>
          </a:p>
          <a:p>
            <a:pPr algn="ctr"/>
            <a:r>
              <a:rPr lang="ru-RU" sz="2400" b="1" dirty="0">
                <a:solidFill>
                  <a:srgbClr val="0070C0"/>
                </a:solidFill>
                <a:latin typeface="PT Serif" panose="020A0603040505020204" pitchFamily="18" charset="-52"/>
              </a:rPr>
              <a:t>Где вербуют:</a:t>
            </a:r>
          </a:p>
          <a:p>
            <a:pPr algn="ctr"/>
            <a:endParaRPr lang="ru-RU" sz="2400" b="1" dirty="0">
              <a:solidFill>
                <a:srgbClr val="22272F"/>
              </a:solidFill>
              <a:latin typeface="PT Serif" panose="020A0603040505020204" pitchFamily="18" charset="-52"/>
            </a:endParaRPr>
          </a:p>
          <a:p>
            <a:pPr algn="ctr"/>
            <a:r>
              <a:rPr lang="ru-RU" sz="2400" b="1" i="0" dirty="0">
                <a:solidFill>
                  <a:srgbClr val="22272F"/>
                </a:solidFill>
                <a:effectLst/>
                <a:latin typeface="PT Serif" panose="020A0603040505020204" pitchFamily="18" charset="-52"/>
              </a:rPr>
              <a:t>Сеть интернет</a:t>
            </a:r>
          </a:p>
          <a:p>
            <a:pPr algn="ctr"/>
            <a:r>
              <a:rPr lang="ru-RU" sz="2400" b="1" dirty="0">
                <a:solidFill>
                  <a:srgbClr val="22272F"/>
                </a:solidFill>
                <a:latin typeface="PT Serif" panose="020A0603040505020204" pitchFamily="18" charset="-52"/>
              </a:rPr>
              <a:t>Любое общественное место</a:t>
            </a:r>
          </a:p>
          <a:p>
            <a:pPr algn="ctr"/>
            <a:r>
              <a:rPr lang="ru-RU" sz="2400" b="1" i="0" dirty="0">
                <a:solidFill>
                  <a:srgbClr val="22272F"/>
                </a:solidFill>
                <a:effectLst/>
                <a:latin typeface="PT Serif" panose="020A0603040505020204" pitchFamily="18" charset="-52"/>
              </a:rPr>
              <a:t>Публичные мероприятия</a:t>
            </a:r>
          </a:p>
          <a:p>
            <a:pPr algn="ctr"/>
            <a:r>
              <a:rPr lang="ru-RU" sz="2400" b="1" dirty="0">
                <a:solidFill>
                  <a:srgbClr val="22272F"/>
                </a:solidFill>
                <a:latin typeface="PT Serif" panose="020A0603040505020204" pitchFamily="18" charset="-52"/>
              </a:rPr>
              <a:t>Телефонное мошенничество</a:t>
            </a:r>
            <a:endParaRPr lang="ru-RU" b="1" i="0" dirty="0">
              <a:solidFill>
                <a:srgbClr val="22272F"/>
              </a:solidFill>
              <a:effectLst/>
              <a:latin typeface="PT Serif" panose="020A0603040505020204" pitchFamily="18" charset="-52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FD79974-AC37-4B20-BC7D-CA2F0F499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9953" y="5156989"/>
            <a:ext cx="2816863" cy="1592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25AE342-3997-44BB-9CFE-1138274743CA}"/>
              </a:ext>
            </a:extLst>
          </p:cNvPr>
          <p:cNvSpPr txBox="1"/>
          <p:nvPr/>
        </p:nvSpPr>
        <p:spPr>
          <a:xfrm>
            <a:off x="925759" y="2408109"/>
            <a:ext cx="34985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Чаще всего использую сеть интернет, через социальные сети и мессенджеры (например, </a:t>
            </a:r>
            <a:r>
              <a:rPr lang="en-US" sz="2400" dirty="0"/>
              <a:t>Telegram</a:t>
            </a:r>
            <a:r>
              <a:rPr lang="ru-RU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13317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65D1ECE-0C6A-4E82-BABB-90A16EF294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8865" y="223683"/>
            <a:ext cx="2994833" cy="1993704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53FD86-394F-4DF5-85EF-B3423254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Умей сказать «НЕТ»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FC2C111-4750-42D5-8BA6-2AA6D1356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Когда тебе предлагают совершить недостойный поступок.</a:t>
            </a:r>
          </a:p>
          <a:p>
            <a:r>
              <a:rPr lang="ru-RU" dirty="0"/>
              <a:t>Когда тебе предлагают попробовать что-то запретное.</a:t>
            </a:r>
          </a:p>
          <a:p>
            <a:r>
              <a:rPr lang="ru-RU" dirty="0"/>
              <a:t>Если тебе предлагают поехать куда-либо, </a:t>
            </a:r>
            <a:r>
              <a:rPr lang="ru-RU" dirty="0" smtClean="0"/>
              <a:t>предупреждая</a:t>
            </a:r>
            <a:r>
              <a:rPr lang="ru-RU" dirty="0"/>
              <a:t>, чтобы ты никому не говорил.</a:t>
            </a:r>
          </a:p>
          <a:p>
            <a:r>
              <a:rPr lang="ru-RU" dirty="0"/>
              <a:t>Когда незнакомые или малознакомые люди приглашают в гости, на дискотеку, в клуб.</a:t>
            </a:r>
          </a:p>
          <a:p>
            <a:r>
              <a:rPr lang="ru-RU" dirty="0"/>
              <a:t>Когда тебе предлагают «Хорошо» отдохнуть вдали от взрослых.</a:t>
            </a:r>
          </a:p>
          <a:p>
            <a:r>
              <a:rPr lang="ru-RU" dirty="0"/>
              <a:t>Когда тебе предлагают на улице купить какой-либо товар по дешевой цене.</a:t>
            </a:r>
          </a:p>
          <a:p>
            <a:r>
              <a:rPr lang="ru-RU" dirty="0"/>
              <a:t>Когда тебе предлагают «подзаработать», выполняя при это действия «сомнительного характера»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5C2515B-804D-4D37-8E45-96DEED1B7267}"/>
              </a:ext>
            </a:extLst>
          </p:cNvPr>
          <p:cNvSpPr txBox="1"/>
          <p:nvPr/>
        </p:nvSpPr>
        <p:spPr>
          <a:xfrm>
            <a:off x="791680" y="5156989"/>
            <a:ext cx="37292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Помни, что во многих случаях умение сказать «НЕТ» – это проявление не слабости, а собственной силы, воли и достоинства</a:t>
            </a:r>
          </a:p>
        </p:txBody>
      </p:sp>
    </p:spTree>
    <p:extLst>
      <p:ext uri="{BB962C8B-B14F-4D97-AF65-F5344CB8AC3E}">
        <p14:creationId xmlns:p14="http://schemas.microsoft.com/office/powerpoint/2010/main" val="2258942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64CB16-15D4-49E3-8CED-4DC81F691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Способы действия террористов: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1BF313-8608-4343-AB00-2C17D7D6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3064556"/>
          </a:xfrm>
        </p:spPr>
        <p:txBody>
          <a:bodyPr>
            <a:normAutofit/>
          </a:bodyPr>
          <a:lstStyle/>
          <a:p>
            <a:r>
              <a:rPr lang="ru-RU" sz="2400" dirty="0"/>
              <a:t>Взрывы в общественных местах.</a:t>
            </a:r>
          </a:p>
          <a:p>
            <a:r>
              <a:rPr lang="ru-RU" sz="2400" dirty="0"/>
              <a:t>Захват заложников.</a:t>
            </a:r>
          </a:p>
          <a:p>
            <a:r>
              <a:rPr lang="ru-RU" sz="2400" dirty="0"/>
              <a:t>Похищения людей.</a:t>
            </a:r>
          </a:p>
          <a:p>
            <a:r>
              <a:rPr lang="ru-RU" sz="2400" dirty="0"/>
              <a:t>Диверсии.</a:t>
            </a:r>
          </a:p>
          <a:p>
            <a:r>
              <a:rPr lang="ru-RU" sz="2400" dirty="0"/>
              <a:t>Поджоги.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B339300-4F51-4C3A-AFE1-A40F29966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655" y="3670863"/>
            <a:ext cx="5354819" cy="31871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74862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AF6598-7CB4-4F2E-86B6-B3B8D671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Места закладки: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DCFBD79-269A-4011-BC08-F930F5BDA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2899850"/>
          </a:xfrm>
        </p:spPr>
        <p:txBody>
          <a:bodyPr>
            <a:normAutofit/>
          </a:bodyPr>
          <a:lstStyle/>
          <a:p>
            <a:r>
              <a:rPr lang="ru-RU" sz="2400" dirty="0"/>
              <a:t>Бесхозные гаражи, контейнеры, автомобили, находящиеся в жилых массивах.</a:t>
            </a:r>
          </a:p>
          <a:p>
            <a:r>
              <a:rPr lang="ru-RU" sz="2400" dirty="0"/>
              <a:t>Здания, сооружения, участки дорог в местах пребывания людей.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4F2D79DF-5F41-4586-AC9F-08C77AF13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0234" y="3610660"/>
            <a:ext cx="5043399" cy="32473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86411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FA10CF5-520F-4788-A6FD-68BE21CE2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Правила поведения при </a:t>
            </a:r>
            <a:r>
              <a:rPr lang="ru-RU" dirty="0" err="1"/>
              <a:t>ообнаружении</a:t>
            </a:r>
            <a:r>
              <a:rPr lang="ru-RU" dirty="0"/>
              <a:t> опасных предметов: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379CDAB-4052-4134-AC17-877479117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66117" y="266938"/>
            <a:ext cx="6334203" cy="4219870"/>
          </a:xfrm>
        </p:spPr>
        <p:txBody>
          <a:bodyPr>
            <a:normAutofit/>
          </a:bodyPr>
          <a:lstStyle/>
          <a:p>
            <a:r>
              <a:rPr lang="ru-RU" sz="2400" dirty="0"/>
              <a:t>Не трогайте бесхозные вещи и неизвестные предметы</a:t>
            </a:r>
          </a:p>
          <a:p>
            <a:r>
              <a:rPr lang="ru-RU" sz="2400" dirty="0"/>
              <a:t>Предупредите о возможной угрозе окружающих</a:t>
            </a:r>
          </a:p>
          <a:p>
            <a:r>
              <a:rPr lang="ru-RU" sz="2400" dirty="0"/>
              <a:t>Отойдите на безопасное расстояние</a:t>
            </a:r>
          </a:p>
          <a:p>
            <a:r>
              <a:rPr lang="ru-RU" sz="2400" dirty="0"/>
              <a:t>Срочно сообщить в правоохранительные органы по телефону «112»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EDE660AB-0025-4F15-AC5D-7AD9042A8B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5471" y="4074795"/>
            <a:ext cx="3638999" cy="27292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2376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C0077E-803E-4FF2-BF95-CFA976CC7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46241A-4DE6-4BD0-8660-72270B23B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 Террористический акт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205.1. Содействие террористической деятельности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205.2. Публичные призывы к осуществлению террористической деятельности, публичное оправдание терроризма или пропаганда терроризма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205.3. Прохождение обучения в целях осуществления террористической деятельности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205.4. Организация террористического сообщества и участие в нем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b="0" i="0" u="none" strike="noStrike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205.5. Организация деятельности террористической организации и участие в деятельности такой организации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593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BCD16E-6148-450E-841C-FF61B9B45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Статьи главы 24 УК РФ.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02A5C9-D431-47B5-B3D3-7C5D7087C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807756"/>
          </a:xfrm>
        </p:spPr>
        <p:txBody>
          <a:bodyPr>
            <a:normAutofit fontScale="925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ru-RU" i="0" u="none" strike="noStrike" dirty="0">
                <a:effectLst/>
                <a:latin typeface="PT Serif" panose="020A0603040505020204" pitchFamily="18" charset="-52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205.6. Несообщение о преступлении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i="0" u="none" strike="noStrike" dirty="0">
                <a:effectLst/>
                <a:latin typeface="PT Serif" panose="020A0603040505020204" pitchFamily="18" charset="-52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206. Захват заложника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i="0" u="none" strike="noStrike" dirty="0">
                <a:effectLst/>
                <a:latin typeface="PT Serif" panose="020A0603040505020204" pitchFamily="18" charset="-52"/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207. Заведомо ложное сообщение об акте терроризма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i="0" u="none" strike="noStrike" dirty="0">
                <a:effectLst/>
                <a:latin typeface="PT Serif" panose="020A0603040505020204" pitchFamily="18" charset="-52"/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207.1. Публичное распространение заведомо ложной информации об обстоятельствах, представляющих угрозу жизни и безопасности граждан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i="0" u="none" strike="noStrike" dirty="0">
                <a:effectLst/>
                <a:latin typeface="PT Serif" panose="020A0603040505020204" pitchFamily="18" charset="-52"/>
                <a:hlinkClick r:id="rId6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207.2. Публичное распространение заведомо ложной общественно значимой информации, повлекшее тяжкие последствия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i="0" u="sng" dirty="0">
                <a:effectLst/>
                <a:latin typeface="PT Serif" panose="020A0603040505020204" pitchFamily="18" charset="-52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Статья 207.3. Публичное распространение заведомо ложной информации об использовании Вооруженных Сил Российской Федерации, исполнении государственными органами Российской Федерации своих полномочий, оказании добровольческими формированиями, организациями или лицами содействия в выполнении задач, возложенных на Вооруженные Силы Российской Федерации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9135784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{CA26CFB7-E156-441F-8FAA-C674D48DBA05}tf16401371</Template>
  <TotalTime>1218</TotalTime>
  <Words>740</Words>
  <Application>Microsoft Office PowerPoint</Application>
  <PresentationFormat>Произвольный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Атлас</vt:lpstr>
      <vt:lpstr>Антитеррористическая безопасность (беседа для несовершеннолетних)</vt:lpstr>
      <vt:lpstr>УКК   УК РФ. Глава 24. Преступления против общественной безопасности  (ст. 205-227) </vt:lpstr>
      <vt:lpstr>Презентация PowerPoint</vt:lpstr>
      <vt:lpstr>Умей сказать «НЕТ»</vt:lpstr>
      <vt:lpstr>Способы действия террористов:</vt:lpstr>
      <vt:lpstr>Места закладки:</vt:lpstr>
      <vt:lpstr>Правила поведения при ообнаружении опасных предметов:</vt:lpstr>
      <vt:lpstr>Статьи главы 24 УК РФ.</vt:lpstr>
      <vt:lpstr>Статьи главы 24 УК РФ.</vt:lpstr>
      <vt:lpstr>Статьи главы 24 УК РФ.</vt:lpstr>
      <vt:lpstr>Статьи главы 24 УК РФ.</vt:lpstr>
      <vt:lpstr>Статьи главы 24 УК РФ.</vt:lpstr>
      <vt:lpstr>Статьи главы 24 УК РФ.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террористической угрозы (беседа для несовершеннолетних)</dc:title>
  <dc:creator>Svetty</dc:creator>
  <cp:lastModifiedBy>1</cp:lastModifiedBy>
  <cp:revision>6</cp:revision>
  <dcterms:created xsi:type="dcterms:W3CDTF">2023-09-09T18:22:58Z</dcterms:created>
  <dcterms:modified xsi:type="dcterms:W3CDTF">2025-01-15T08:20:46Z</dcterms:modified>
</cp:coreProperties>
</file>