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9"/>
  </p:notesMasterIdLst>
  <p:handoutMasterIdLst>
    <p:handoutMasterId r:id="rId20"/>
  </p:handoutMasterIdLst>
  <p:sldIdLst>
    <p:sldId id="297" r:id="rId2"/>
    <p:sldId id="256" r:id="rId3"/>
    <p:sldId id="257" r:id="rId4"/>
    <p:sldId id="261" r:id="rId5"/>
    <p:sldId id="263" r:id="rId6"/>
    <p:sldId id="295" r:id="rId7"/>
    <p:sldId id="264" r:id="rId8"/>
    <p:sldId id="258" r:id="rId9"/>
    <p:sldId id="267" r:id="rId10"/>
    <p:sldId id="280" r:id="rId11"/>
    <p:sldId id="259" r:id="rId12"/>
    <p:sldId id="266" r:id="rId13"/>
    <p:sldId id="265" r:id="rId14"/>
    <p:sldId id="262" r:id="rId15"/>
    <p:sldId id="271" r:id="rId16"/>
    <p:sldId id="296" r:id="rId17"/>
    <p:sldId id="276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103" d="100"/>
          <a:sy n="103" d="100"/>
        </p:scale>
        <p:origin x="-2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55BB-D1D9-4ED4-9CA0-D308F7A7A66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B7D79-C69F-402A-8807-4D51CCAAE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DC8C53-F8A4-44C1-98BD-EA332CCA6464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79B780-8A15-4C7B-8511-B1E0412A4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664C4-107C-4292-91E1-D35BB6204D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FDCF1-D79D-48F9-97A2-0BDB7F636C8E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DD83C7-A340-4A97-9193-3B78E97FF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1947-419F-4AFB-AA45-087A608FAEE0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6B7E-46BC-4183-A94F-40D90F51D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17E0-1A1C-4AA8-BDC3-24459CCDD8A8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23A3-35F6-4299-A554-9253AFAF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5E76-67E9-45A9-9E9D-0374E15578F7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7FDC-F08E-49F1-8D65-CD59D888A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AB2BE-73C1-488F-822B-2B839F277276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027B7-CDF4-435E-821A-B3400FCAF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E9E0-9DCA-4FF2-9E30-3218A96D4EBC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5296-1A76-465C-AD31-BB0D4EC4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7CEC38-F294-4200-B25A-43F83088BBA5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F35A3B-050C-4D94-9FEA-452D4A08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555F-5237-48F0-9F98-0400BC7B412E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28D1-4446-42C9-A7D1-C6CCFD4E7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48168-6D9A-4E62-9544-0D28E9587733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58068F-045D-491A-98B4-3CFE815AA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A4147-AC13-42E3-B553-0D8FE44BF96D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ACF39E-15E3-4C71-B56F-8FF1910BE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09F409-2941-4374-A176-AB1800166B11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56B9BA-F7CB-4630-A9FD-09A3F5370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45BECA-2E95-4A22-BD37-F2B6808B476F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23651AF-20FB-4262-A0DD-80AF24C06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35" r:id="rId2"/>
    <p:sldLayoutId id="2147484141" r:id="rId3"/>
    <p:sldLayoutId id="2147484136" r:id="rId4"/>
    <p:sldLayoutId id="2147484142" r:id="rId5"/>
    <p:sldLayoutId id="2147484137" r:id="rId6"/>
    <p:sldLayoutId id="2147484143" r:id="rId7"/>
    <p:sldLayoutId id="2147484144" r:id="rId8"/>
    <p:sldLayoutId id="2147484145" r:id="rId9"/>
    <p:sldLayoutId id="2147484138" r:id="rId10"/>
    <p:sldLayoutId id="2147484139" r:id="rId11"/>
  </p:sldLayoutIdLst>
  <p:transition spd="slow"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spc="1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i="1" dirty="0" smtClean="0"/>
              <a:t>  </a:t>
            </a:r>
            <a:br>
              <a:rPr lang="ru-RU" sz="3200" i="1" dirty="0" smtClean="0"/>
            </a:br>
            <a:r>
              <a:rPr lang="ru-RU" sz="3200" i="1" dirty="0" smtClean="0"/>
              <a:t>                                      </a:t>
            </a:r>
            <a:br>
              <a:rPr lang="ru-RU" sz="3200" i="1" dirty="0" smtClean="0"/>
            </a:br>
            <a:r>
              <a:rPr lang="ru-RU" sz="3200" i="1" dirty="0" smtClean="0"/>
              <a:t>                                                       </a:t>
            </a:r>
            <a:br>
              <a:rPr lang="ru-RU" sz="3200" i="1" dirty="0" smtClean="0"/>
            </a:br>
            <a:r>
              <a:rPr lang="ru-RU" sz="3200" i="1" dirty="0" smtClean="0"/>
              <a:t>                                                     </a:t>
            </a:r>
            <a:endParaRPr lang="ru-RU" sz="32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844824"/>
            <a:ext cx="7776864" cy="396044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Использование метода </a:t>
            </a:r>
            <a:r>
              <a:rPr lang="ru-RU" b="1" i="1" dirty="0" err="1" smtClean="0">
                <a:solidFill>
                  <a:srgbClr val="002060"/>
                </a:solidFill>
              </a:rPr>
              <a:t>Су-джок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терапии при работе с детьми ОВЗ».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                                                                         	</a:t>
            </a:r>
            <a:r>
              <a:rPr lang="ru-RU" sz="2000" i="1" dirty="0" smtClean="0"/>
              <a:t>Воспитатель: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i="1" dirty="0" smtClean="0"/>
              <a:t>                                                           </a:t>
            </a:r>
            <a:r>
              <a:rPr lang="ru-RU" sz="1600" i="1" dirty="0" smtClean="0"/>
              <a:t>Иванова М.В.</a:t>
            </a:r>
            <a:br>
              <a:rPr lang="ru-RU" sz="1600" i="1" dirty="0" smtClean="0"/>
            </a:br>
            <a:r>
              <a:rPr lang="ru-RU" sz="1600" i="1" dirty="0" smtClean="0"/>
              <a:t>.</a:t>
            </a:r>
            <a:r>
              <a:rPr lang="ru-RU" sz="1400" i="1" dirty="0" smtClean="0"/>
              <a:t> </a:t>
            </a:r>
            <a:endParaRPr lang="ru-RU" sz="1600" i="1" dirty="0" smtClean="0"/>
          </a:p>
          <a:p>
            <a:pPr algn="r">
              <a:buNone/>
            </a:pPr>
            <a:r>
              <a:rPr lang="ru-RU" sz="1800" i="1" dirty="0" smtClean="0"/>
              <a:t>   </a:t>
            </a:r>
          </a:p>
          <a:p>
            <a:pPr algn="r">
              <a:buNone/>
            </a:pPr>
            <a:r>
              <a:rPr lang="ru-RU" sz="1800" i="1" dirty="0" smtClean="0"/>
              <a:t>                             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35696" y="332656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Санкт-Петербургское государственное бюджетное учреждение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центр для детей сирот и детей, оставшихся без попечения родителей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«Центр содействия семейному воспитанию №15»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Структурное подразделение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Ленинградская область, пос. Вырица, ул. Набережная д. 20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21157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5" y="115888"/>
            <a:ext cx="7458075" cy="649287"/>
          </a:xfrm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Форма организации: массаж  шариком  во время подгрупповых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,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/>
            </a:r>
            <a:br>
              <a:rPr lang="ru-RU" sz="1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</a:b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индивидуальных  и фронтальных занятий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44466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С помощью шаров -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667"/>
          <a:stretch>
            <a:fillRect/>
          </a:stretch>
        </p:blipFill>
        <p:spPr bwMode="auto">
          <a:xfrm>
            <a:off x="2051720" y="1124744"/>
            <a:ext cx="23762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1905"/>
          <a:stretch>
            <a:fillRect/>
          </a:stretch>
        </p:blipFill>
        <p:spPr bwMode="auto">
          <a:xfrm>
            <a:off x="5220072" y="1124744"/>
            <a:ext cx="2448272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366" cy="1008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satMod val="130000"/>
                  </a:schemeClr>
                </a:solidFill>
              </a:rPr>
              <a:t>И следующий прием это:</a:t>
            </a:r>
            <a:br>
              <a:rPr lang="ru-RU" sz="27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i="1" u="sng" dirty="0" smtClean="0">
                <a:solidFill>
                  <a:schemeClr val="tx2">
                    <a:satMod val="130000"/>
                  </a:schemeClr>
                </a:solidFill>
              </a:rPr>
              <a:t>Массаж эластичным кольцом</a:t>
            </a:r>
            <a:r>
              <a:rPr lang="ru-RU" sz="4000" u="sng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u="sng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000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0" name="Picture 2" descr="http://im6-tub-ru.yandex.net/i?id=53011984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1905000" cy="1428750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052" name="Picture 4" descr="http://im0-tub-ru.yandex.net/i?id=166064741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2514600" cy="142875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Объект 6" descr="http://zdrava-srs.ru/sites/default/files/kolechko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91880" y="1268760"/>
            <a:ext cx="3024188" cy="2089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img3.proshkolu.ru/content/media/pic/std/1000000/286000/285688-1642e065ae1cd41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248150" cy="309708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3928" y="3212976"/>
            <a:ext cx="5011174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/>
              <a:t>  В каждом шарике есть колечко, которое </a:t>
            </a:r>
            <a:r>
              <a:rPr lang="ru-RU" sz="2000" i="1" dirty="0"/>
              <a:t>нужно надеть на палец и провести массаж </a:t>
            </a:r>
            <a:r>
              <a:rPr lang="ru-RU" sz="2000" i="1" dirty="0" smtClean="0"/>
              <a:t>до  </a:t>
            </a:r>
            <a:r>
              <a:rPr lang="ru-RU" sz="2000" i="1" dirty="0"/>
              <a:t>покраснения и появлении ощущения тепла. Эту процедуру необходимо повторять несколько раз в </a:t>
            </a:r>
            <a:r>
              <a:rPr lang="ru-RU" sz="2000" i="1" dirty="0" smtClean="0"/>
              <a:t>день.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237626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30425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44827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520280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3888432" cy="2592288"/>
          </a:xfrm>
        </p:spPr>
        <p:txBody>
          <a:bodyPr/>
          <a:lstStyle/>
          <a:p>
            <a:pPr marL="82550" indent="0">
              <a:buNone/>
            </a:pPr>
            <a:r>
              <a:rPr lang="ru-RU" sz="2000" i="1" dirty="0" smtClean="0"/>
              <a:t> </a:t>
            </a:r>
            <a:r>
              <a:rPr lang="ru-RU" sz="2000" i="1" dirty="0"/>
              <a:t>Воздействие на точки стоп осуществляется во время хождения по ребристым дорожкам, массажным коврикам, коврикам с пуговицами и т.д.</a:t>
            </a:r>
            <a:endParaRPr lang="ru-RU" sz="2000" dirty="0"/>
          </a:p>
          <a:p>
            <a:pPr marL="82550" indent="0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8640"/>
            <a:ext cx="3194189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Массаж </a:t>
            </a:r>
            <a:r>
              <a:rPr lang="ru-RU" sz="2400" b="1" i="1" dirty="0">
                <a:solidFill>
                  <a:schemeClr val="tx2">
                    <a:satMod val="130000"/>
                  </a:schemeClr>
                </a:solidFill>
              </a:rPr>
              <a:t>стоп</a:t>
            </a:r>
            <a:r>
              <a:rPr lang="ru-RU" sz="24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20882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30425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184006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17032"/>
            <a:ext cx="1728192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350"/>
            <a:ext cx="6408711" cy="7203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Направления и формы </a:t>
            </a:r>
            <a:r>
              <a:rPr lang="ru-RU" sz="2800" dirty="0"/>
              <a:t>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4391025" cy="48958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endParaRPr lang="ru-RU" sz="2200" i="1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i="1" dirty="0"/>
              <a:t>Развитие памяти, </a:t>
            </a:r>
            <a:r>
              <a:rPr lang="ru-RU" sz="2900" i="1" dirty="0" smtClean="0"/>
              <a:t>внимания</a:t>
            </a:r>
            <a:endParaRPr lang="ru-RU" sz="2900" i="1" dirty="0"/>
          </a:p>
          <a:p>
            <a:pPr lvl="0"/>
            <a:r>
              <a:rPr lang="ru-RU" i="1" dirty="0"/>
              <a:t>развитие фонематического слуха и восприятия;</a:t>
            </a:r>
            <a:endParaRPr lang="ru-RU" dirty="0"/>
          </a:p>
          <a:p>
            <a:pPr lvl="0"/>
            <a:r>
              <a:rPr lang="ru-RU" i="1" dirty="0"/>
              <a:t>коррекция произношения (автоматизация и дифференциация звуков);</a:t>
            </a:r>
            <a:endParaRPr lang="ru-RU" dirty="0"/>
          </a:p>
          <a:p>
            <a:pPr lvl="0"/>
            <a:r>
              <a:rPr lang="ru-RU" i="1" dirty="0"/>
              <a:t>совершенствование лексико-грамматических категорий;</a:t>
            </a:r>
            <a:endParaRPr lang="ru-RU" dirty="0"/>
          </a:p>
          <a:p>
            <a:pPr lvl="0"/>
            <a:r>
              <a:rPr lang="ru-RU" i="1" dirty="0"/>
              <a:t>совершенствование навыков пространственной ориентации.</a:t>
            </a:r>
            <a:endParaRPr lang="ru-RU" dirty="0"/>
          </a:p>
          <a:p>
            <a:pPr lvl="0"/>
            <a:r>
              <a:rPr lang="ru-RU" i="1" dirty="0"/>
              <a:t>упражнения для развития общей и мелкой моторики.</a:t>
            </a:r>
            <a:endParaRPr lang="ru-RU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http://img3.proshkolu.ru/content/media/pic/std/1000000/286000/285628-9cc3ea994600ab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217" y="1412776"/>
            <a:ext cx="3892271" cy="219084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8305" y="2992952"/>
            <a:ext cx="2376264" cy="3968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97763" cy="3514725"/>
          </a:xfrm>
        </p:spPr>
        <p:txBody>
          <a:bodyPr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На сегодняшний день система 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Су- </a:t>
            </a:r>
            <a:r>
              <a:rPr lang="ru-RU" sz="2000" i="1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Джок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стройна и разнообразна, а ее методы хорошо зарекомендовали себя . Система 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Су- </a:t>
            </a:r>
            <a:r>
              <a:rPr lang="ru-RU" sz="2000" i="1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Джок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представляет собой уникальную по своей эффективности и простоте лечебную методику, доступную абсолютно любому человеку. 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Чтобы 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начать пользоваться Су-</a:t>
            </a:r>
            <a:r>
              <a:rPr lang="ru-RU" sz="2000" i="1" dirty="0" err="1">
                <a:solidFill>
                  <a:schemeClr val="tx2">
                    <a:satMod val="130000"/>
                  </a:schemeClr>
                </a:solidFill>
                <a:effectLst/>
              </a:rPr>
              <a:t>Джок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терапией 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существует сотни специализированных книг, нет необходимости  посещать многочасовые лекции, учиться долгие годы. Любой человек, вне зависимости от базовой подготовки способен освоить Су-</a:t>
            </a:r>
            <a:r>
              <a:rPr lang="ru-RU" sz="2000" i="1" dirty="0" err="1">
                <a:solidFill>
                  <a:schemeClr val="tx2">
                    <a:satMod val="130000"/>
                  </a:schemeClr>
                </a:solidFill>
                <a:effectLst/>
              </a:rPr>
              <a:t>Джок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  <a:t> терапию и использовать эти знания для помощи себе и близким.</a:t>
            </a:r>
            <a:br>
              <a:rPr lang="ru-RU" sz="2000" i="1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sz="20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4" name="Объект 3" descr="http://knigaru.info/uploads/posts/2012-10/1351151927_h5qfohfnzjxevqs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716338"/>
            <a:ext cx="2603500" cy="2665412"/>
          </a:xfrm>
        </p:spPr>
      </p:pic>
      <p:pic>
        <p:nvPicPr>
          <p:cNvPr id="33795" name="Рисунок 4" descr="http://www.e5.ru/image/big/96/60/osnovyi-su-djok-terapii_5576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886200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 descr="http://www.bookdk.com/super/300/74/9785900810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16338"/>
            <a:ext cx="22320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780452" cy="606319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i="1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Вывод: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i="1" dirty="0" smtClean="0"/>
          </a:p>
          <a:p>
            <a:r>
              <a:rPr lang="ru-RU" i="1" dirty="0" smtClean="0"/>
              <a:t>	Таким образом, наблюдая </a:t>
            </a:r>
            <a:r>
              <a:rPr lang="ru-RU" i="1" dirty="0"/>
              <a:t>и анализируя результаты работы с использованием тренажеров </a:t>
            </a:r>
            <a:r>
              <a:rPr lang="ru-RU" i="1" dirty="0" err="1"/>
              <a:t>Су-Джок-терапии</a:t>
            </a:r>
            <a:r>
              <a:rPr lang="ru-RU" i="1" dirty="0"/>
              <a:t>  </a:t>
            </a:r>
            <a:r>
              <a:rPr lang="ru-RU" i="1" dirty="0" smtClean="0"/>
              <a:t>в сочетании таких </a:t>
            </a:r>
            <a:r>
              <a:rPr lang="ru-RU" i="1" dirty="0"/>
              <a:t>упражнений, как пальчиковая гимнастика, самомассаж с упражнениями по коррекции звукопроизношения и формированию лексико-грамматических категорий, позволяет значительно повысить эффективность </a:t>
            </a:r>
            <a:r>
              <a:rPr lang="ru-RU" i="1" dirty="0" smtClean="0"/>
              <a:t>коррекционно-логопедической </a:t>
            </a:r>
            <a:r>
              <a:rPr lang="ru-RU" i="1" dirty="0"/>
              <a:t>деятельности в условиях </a:t>
            </a:r>
            <a:r>
              <a:rPr lang="ru-RU" i="1" dirty="0" smtClean="0"/>
              <a:t>учреждения. </a:t>
            </a:r>
          </a:p>
          <a:p>
            <a:r>
              <a:rPr lang="ru-RU" i="1" smtClean="0"/>
              <a:t>	Отмечено</a:t>
            </a:r>
            <a:r>
              <a:rPr lang="ru-RU" i="1" dirty="0" smtClean="0"/>
              <a:t>, </a:t>
            </a:r>
            <a:r>
              <a:rPr lang="ru-RU" i="1" dirty="0"/>
              <a:t>что данный метод благотворно влияет на речевую активность детей и положительно сказывается на коррекции у них речевых нарушений. Этот метод терапии принадлежит к числу эффективных средств коррекции, всё чаще применяемых в специальной педагогике и помогающих достижению максимально возможных успехов в преодолении речевых трудностей у детей дошкольного возраста. На фоне комплексной логопедической помощи нетрадиционные методы терапии, не требуя особых усилий, оптимизируют процесс коррекции речи детей-логопатов и способствует оздоровлению всего организма ребёнка.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1085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  <p:pic>
        <p:nvPicPr>
          <p:cNvPr id="1026" name="Picture 2" descr="http://www.chastnik.ru/wp-content/uploads/2012/04/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36838"/>
            <a:ext cx="4743450" cy="38385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416800" cy="2016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«Применение Су –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Джок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терапии»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365625"/>
            <a:ext cx="8207375" cy="19431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Эта лечебная система создана не человеком –он только открыл её,-а самой Природой.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этом причина её силы и безопасности.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</a:t>
            </a:r>
            <a:endParaRPr lang="ru-RU" sz="1600" dirty="0"/>
          </a:p>
        </p:txBody>
      </p:sp>
      <p:pic>
        <p:nvPicPr>
          <p:cNvPr id="14339" name="Рисунок 3" descr="http://www.faberlic-shop.ru/images/catalog/objects_norm/y7vc059nrlv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360045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611166" cy="2304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/>
              </a:rPr>
              <a:t>Су (кисть)- </a:t>
            </a:r>
            <a:r>
              <a:rPr lang="ru-RU" sz="2800" b="1" i="1" dirty="0" err="1">
                <a:solidFill>
                  <a:srgbClr val="FF0000"/>
                </a:solidFill>
                <a:effectLst/>
              </a:rPr>
              <a:t>Джок</a:t>
            </a:r>
            <a:r>
              <a:rPr lang="ru-RU" sz="2800" b="1" i="1" dirty="0">
                <a:solidFill>
                  <a:srgbClr val="FF0000"/>
                </a:solidFill>
                <a:effectLst/>
              </a:rPr>
              <a:t> (стопа)</a:t>
            </a:r>
            <a:br>
              <a:rPr lang="ru-RU" sz="2800" b="1" i="1" dirty="0">
                <a:solidFill>
                  <a:srgbClr val="FF0000"/>
                </a:solidFill>
                <a:effectLst/>
              </a:rPr>
            </a:br>
            <a:r>
              <a:rPr lang="ru-RU" sz="2800" b="1" i="1" dirty="0">
                <a:solidFill>
                  <a:srgbClr val="FF0000"/>
                </a:solidFill>
                <a:effectLst/>
              </a:rPr>
              <a:t/>
            </a:r>
            <a:br>
              <a:rPr lang="ru-RU" sz="2800" b="1" i="1" dirty="0">
                <a:solidFill>
                  <a:srgbClr val="FF0000"/>
                </a:solidFill>
                <a:effectLst/>
              </a:rPr>
            </a:b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>Разработал профессор </a:t>
            </a:r>
            <a:b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</a:b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>         Пак </a:t>
            </a:r>
            <a:r>
              <a:rPr lang="ru-RU" sz="2800" b="1" i="1" dirty="0" err="1">
                <a:solidFill>
                  <a:srgbClr val="0F6FC6">
                    <a:lumMod val="50000"/>
                  </a:srgbClr>
                </a:solidFill>
                <a:effectLst/>
              </a:rPr>
              <a:t>Чже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>  </a:t>
            </a:r>
            <a:r>
              <a:rPr lang="ru-RU" sz="2800" b="1" i="1" dirty="0" err="1">
                <a:solidFill>
                  <a:srgbClr val="0F6FC6">
                    <a:lumMod val="50000"/>
                  </a:srgbClr>
                </a:solidFill>
                <a:effectLst/>
              </a:rPr>
              <a:t>Ву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/>
            </a:r>
            <a:b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212976"/>
            <a:ext cx="7778179" cy="34563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/>
              <a:t>Метод Су-</a:t>
            </a:r>
            <a:r>
              <a:rPr lang="ru-RU" sz="2000" i="1" dirty="0" err="1"/>
              <a:t>Джок</a:t>
            </a:r>
            <a:r>
              <a:rPr lang="ru-RU" sz="2000" i="1" dirty="0"/>
              <a:t> - это современное направление, которое объединяет древние знания восточной и последние достижения европейской медицины. В некоторых странах этот метод входит в государственные программы не только здравоохранения, но и образования.  </a:t>
            </a:r>
            <a:endParaRPr lang="ru-RU" sz="2000" i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2128"/>
            <a:ext cx="4129258" cy="29477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9"/>
            <a:ext cx="7921005" cy="85010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ts val="1600"/>
              </a:lnSpc>
              <a:defRPr/>
            </a:pP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“</a:t>
            </a:r>
            <a:r>
              <a:rPr lang="ru-RU" sz="2400" i="1" dirty="0"/>
              <a:t>Ум ребенка находится на кончиках его пальцев”.</a:t>
            </a:r>
            <a:br>
              <a:rPr lang="ru-RU" sz="2400" i="1" dirty="0"/>
            </a:br>
            <a:r>
              <a:rPr lang="ru-RU" sz="2400" i="1" dirty="0"/>
              <a:t>                                            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 </a:t>
            </a:r>
            <a:r>
              <a:rPr lang="ru-RU" sz="2400" i="1" dirty="0" smtClean="0"/>
              <a:t>                                                                                 </a:t>
            </a:r>
            <a:r>
              <a:rPr lang="ru-RU" sz="2400" b="1" i="1" dirty="0" smtClean="0"/>
              <a:t>В</a:t>
            </a:r>
            <a:r>
              <a:rPr lang="ru-RU" sz="2400" b="1" i="1" dirty="0"/>
              <a:t>. А</a:t>
            </a:r>
            <a:r>
              <a:rPr lang="ru-RU" sz="2400" b="1" i="1" dirty="0" smtClean="0"/>
              <a:t>. Сухомлинский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" y="1844824"/>
            <a:ext cx="2685470" cy="40324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59832" y="1628800"/>
            <a:ext cx="5946626" cy="4464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/>
              <a:t>Эти лечебные системы созданы не человеком - он только открыл их, а самой Природой. В этом причина ее силы и безопасности. Стимуляция точек приводит к излечению. Неправильное применение никогда не наносит человеку вред - оно просто неэффективно. Поэтому, определив нужные точки в системах соответствия можно развивать и речевую сферу ребенка.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15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35100" y="476250"/>
            <a:ext cx="7499350" cy="6121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i="1" dirty="0"/>
              <a:t>На кистях и стопах располагаются системы высокоактивных точек соответствия всем органам и участкам тела. Воздействуя на них, мы можем регулировать функционирование внутренних органов. Например, мизинец – сердце, безымянный – печень, средний – кишечник, указательный – желудок, большой палец – голова. Следовательно, воздействуя на определенные точки, можно влиять на соответствующий этой точке орган человека.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7417519" cy="421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762"/>
            <a:ext cx="7787198" cy="390876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C00000"/>
                </a:solidFill>
              </a:rPr>
              <a:t>Цель </a:t>
            </a:r>
            <a:r>
              <a:rPr lang="ru-RU" sz="2000" b="1" i="1" dirty="0">
                <a:solidFill>
                  <a:srgbClr val="C00000"/>
                </a:solidFill>
              </a:rPr>
              <a:t>использования Су-</a:t>
            </a:r>
            <a:r>
              <a:rPr lang="ru-RU" sz="2000" b="1" i="1" dirty="0" err="1">
                <a:solidFill>
                  <a:srgbClr val="C00000"/>
                </a:solidFill>
              </a:rPr>
              <a:t>джок</a:t>
            </a:r>
            <a:r>
              <a:rPr lang="ru-RU" sz="2000" b="1" i="1" dirty="0">
                <a:solidFill>
                  <a:srgbClr val="C00000"/>
                </a:solidFill>
              </a:rPr>
              <a:t>  терапии</a:t>
            </a:r>
            <a:r>
              <a:rPr lang="ru-RU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Стимуляция </a:t>
            </a:r>
            <a:r>
              <a:rPr lang="ru-RU" sz="1600" i="1" dirty="0"/>
              <a:t>высокоактивных точек соответствия всем органам и системам, расположенных на кистях рук и стопах</a:t>
            </a:r>
            <a:r>
              <a:rPr lang="ru-RU" sz="1600" i="1" dirty="0">
                <a:solidFill>
                  <a:srgbClr val="002060"/>
                </a:solidFill>
              </a:rPr>
              <a:t>( особенно важно воздействие на большой палец, отвечающий за голову человека. )</a:t>
            </a:r>
            <a:br>
              <a:rPr lang="ru-RU" sz="1600" i="1" dirty="0">
                <a:solidFill>
                  <a:srgbClr val="002060"/>
                </a:solidFill>
              </a:rPr>
            </a:br>
            <a:endParaRPr lang="ru-RU" sz="1600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i="1" dirty="0" smtClean="0"/>
              <a:t>Укрепление </a:t>
            </a:r>
            <a:r>
              <a:rPr lang="ru-RU" sz="1600" i="1" dirty="0"/>
              <a:t>здоровья детей.</a:t>
            </a:r>
            <a:br>
              <a:rPr lang="ru-RU" sz="1600" i="1" dirty="0"/>
            </a:br>
            <a:r>
              <a:rPr lang="ru-RU" sz="1600" i="1" dirty="0"/>
              <a:t> </a:t>
            </a:r>
            <a:endParaRPr lang="ru-RU" sz="16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i="1" dirty="0" smtClean="0"/>
              <a:t>Коррекция  </a:t>
            </a:r>
            <a:r>
              <a:rPr lang="ru-RU" sz="1600" i="1" dirty="0"/>
              <a:t>речевых нарушения у детей с   нарушением речи. </a:t>
            </a:r>
            <a:br>
              <a:rPr lang="ru-RU" sz="1600" i="1" dirty="0"/>
            </a:br>
            <a:endParaRPr lang="ru-RU" sz="16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i="1" dirty="0" smtClean="0"/>
              <a:t>Создание </a:t>
            </a:r>
            <a:r>
              <a:rPr lang="ru-RU" sz="1600" i="1" dirty="0"/>
              <a:t>комфортных условий для ребёнка.</a:t>
            </a:r>
            <a:br>
              <a:rPr lang="ru-RU" sz="1600" i="1" dirty="0"/>
            </a:br>
            <a:endParaRPr lang="ru-RU" sz="16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i="1" dirty="0" smtClean="0"/>
              <a:t>Повышение  </a:t>
            </a:r>
            <a:r>
              <a:rPr lang="ru-RU" sz="1600" i="1" dirty="0"/>
              <a:t>интереса и мотивации  к  занятиям.</a:t>
            </a:r>
            <a:br>
              <a:rPr lang="ru-RU" sz="1600" i="1" dirty="0"/>
            </a:br>
            <a:r>
              <a:rPr lang="ru-RU" sz="1600" b="1" dirty="0">
                <a:solidFill>
                  <a:srgbClr val="990000"/>
                </a:solidFill>
              </a:rPr>
              <a:t/>
            </a:r>
            <a:br>
              <a:rPr lang="ru-RU" sz="1600" b="1" dirty="0">
                <a:solidFill>
                  <a:srgbClr val="990000"/>
                </a:solidFill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983367"/>
            <a:ext cx="7787198" cy="281307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Задачи:</a:t>
            </a:r>
          </a:p>
          <a:p>
            <a:pPr marL="404813" indent="-2857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Воздействие </a:t>
            </a:r>
            <a:r>
              <a:rPr lang="ru-RU" sz="1600" i="1" dirty="0"/>
              <a:t>на биологически активные точки  организма.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 smtClean="0"/>
              <a:t>Нормализовать </a:t>
            </a:r>
            <a:r>
              <a:rPr lang="ru-RU" sz="1600" i="1" dirty="0"/>
              <a:t>мышечный тонус ,стимулировать речевые области в коре головного мозга.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/>
              <a:t>Использовать элементы </a:t>
            </a:r>
            <a:r>
              <a:rPr lang="ru-RU" sz="1600" i="1" dirty="0" err="1"/>
              <a:t>су-джок</a:t>
            </a:r>
            <a:r>
              <a:rPr lang="ru-RU" sz="1600" i="1" dirty="0"/>
              <a:t> терапии на различных этапах </a:t>
            </a:r>
            <a:r>
              <a:rPr lang="ru-RU" sz="1600" i="1" dirty="0" smtClean="0"/>
              <a:t>работы по коррекции речи.</a:t>
            </a:r>
            <a:endParaRPr lang="ru-RU" sz="1600" i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/>
              <a:t>Содействовать снижению двигательной и эмоциональной расторможенности, нормализовать тонус.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i="1" dirty="0"/>
              <a:t>Совершенствовать навыки пространственной ориентации, развивать, память, внимание. </a:t>
            </a:r>
          </a:p>
          <a:p>
            <a:pPr marL="119063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/>
              <a:t>     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4046441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5888"/>
            <a:ext cx="6840760" cy="8651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0000"/>
                </a:solidFill>
              </a:rPr>
              <a:t/>
            </a:r>
            <a:br>
              <a:rPr lang="ru-RU" sz="4400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  <a:effectLst/>
              </a:rPr>
              <a:t>Достоинства  Су- </a:t>
            </a:r>
            <a:r>
              <a:rPr lang="ru-RU" sz="3600" b="1" dirty="0" err="1" smtClean="0">
                <a:solidFill>
                  <a:srgbClr val="990000"/>
                </a:solidFill>
                <a:effectLst/>
              </a:rPr>
              <a:t>Джок</a:t>
            </a:r>
            <a:r>
              <a:rPr lang="ru-RU" sz="3600" b="1" dirty="0" smtClean="0">
                <a:solidFill>
                  <a:srgbClr val="990000"/>
                </a:solidFill>
                <a:effectLst/>
              </a:rPr>
              <a:t> терапии:</a:t>
            </a:r>
            <a:br>
              <a:rPr lang="ru-RU" sz="3600" b="1" dirty="0" smtClean="0">
                <a:solidFill>
                  <a:srgbClr val="990000"/>
                </a:solidFill>
                <a:effectLst/>
              </a:rPr>
            </a:br>
            <a:endParaRPr lang="ru-RU" sz="36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95413"/>
            <a:ext cx="6940624" cy="30416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/>
              <a:t>Самомассаж можно проводить как индивидуально, так и с подгруппой </a:t>
            </a:r>
            <a:r>
              <a:rPr lang="ru-RU" sz="1800" dirty="0" smtClean="0"/>
              <a:t>детей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Высокая эффективность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Абсолютная  безопасность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Универсальность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Простота применения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/>
              <a:t>Не имеет противопоказаний к </a:t>
            </a:r>
            <a:r>
              <a:rPr lang="ru-RU" sz="1800" dirty="0" smtClean="0"/>
              <a:t>применению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16338"/>
            <a:ext cx="3092450" cy="29527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75" y="4581129"/>
            <a:ext cx="3587750" cy="187220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2" descr="http://im5-tub-ru.yandex.net/i?id=421086440-55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839913"/>
            <a:ext cx="2305050" cy="172878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992442" cy="2873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Приемы Су –</a:t>
            </a:r>
            <a:r>
              <a:rPr lang="ru-RU" sz="2400" dirty="0" err="1"/>
              <a:t>Джок</a:t>
            </a:r>
            <a:r>
              <a:rPr lang="ru-RU" sz="2400" dirty="0"/>
              <a:t> терапии: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35100" y="404813"/>
            <a:ext cx="7529513" cy="5843587"/>
          </a:xfrm>
        </p:spPr>
        <p:txBody>
          <a:bodyPr/>
          <a:lstStyle/>
          <a:p>
            <a:r>
              <a:rPr lang="ru-RU" sz="2800" i="1" dirty="0" smtClean="0"/>
              <a:t>Массаж специальным шариком</a:t>
            </a:r>
            <a:r>
              <a:rPr lang="ru-RU" sz="2800" dirty="0" smtClean="0"/>
              <a:t> </a:t>
            </a:r>
          </a:p>
          <a:p>
            <a:endParaRPr lang="ru-RU" dirty="0" smtClean="0"/>
          </a:p>
        </p:txBody>
      </p:sp>
      <p:pic>
        <p:nvPicPr>
          <p:cNvPr id="21507" name="Picture 2" descr="C:\Users\Сергей\Desktop\фото судж\2015-03-05 09-34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980728"/>
            <a:ext cx="284638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 descr="http://aptekatamara.ru/data/130531/1123128055418745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51313"/>
            <a:ext cx="3690442" cy="24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http://zdrava-srs.ru/sites/default/files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052736"/>
            <a:ext cx="3025408" cy="27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4293096"/>
            <a:ext cx="403244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Поскольку </a:t>
            </a:r>
            <a:r>
              <a:rPr lang="ru-RU" i="1" dirty="0"/>
              <a:t>на ладони находится множество биологически активных точек, эффективным способом их стимуляции является массаж специальным шариком. Прокатывая шарик между ладошками, дети массируют </a:t>
            </a:r>
            <a:r>
              <a:rPr lang="ru-RU" i="1" dirty="0" err="1"/>
              <a:t>мыщцы</a:t>
            </a:r>
            <a:r>
              <a:rPr lang="ru-RU" i="1" dirty="0"/>
              <a:t> рук. 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60648"/>
            <a:ext cx="77048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Катать шарик прямыми движениями ладоней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15841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16561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65618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/>
          </p:nvPr>
        </p:nvSpPr>
        <p:spPr bwMode="auto">
          <a:xfrm>
            <a:off x="2339752" y="3501009"/>
            <a:ext cx="5832648" cy="504056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i="1" dirty="0" smtClean="0">
                <a:effectLst/>
                <a:latin typeface="Arial" charset="0"/>
              </a:rPr>
              <a:t>Массаж кончиков пальцев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16561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1656184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1471</TotalTime>
  <Words>629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                                                                                                                                                       </vt:lpstr>
      <vt:lpstr>«Применение Су – Джок терапии»</vt:lpstr>
      <vt:lpstr>Су (кисть)- Джок (стопа)  Разработал профессор           Пак Чже  Ву </vt:lpstr>
      <vt:lpstr> “Ум ребенка находится на кончиках его пальцев”.                                                                                                                                 В. А. Сухомлинский </vt:lpstr>
      <vt:lpstr>   </vt:lpstr>
      <vt:lpstr>Слайд 6</vt:lpstr>
      <vt:lpstr> Достоинства  Су- Джок терапии: </vt:lpstr>
      <vt:lpstr>Приемы Су –Джок терапии:</vt:lpstr>
      <vt:lpstr>Массаж кончиков пальцев</vt:lpstr>
      <vt:lpstr>Форма организации: массаж  шариком  во время подгрупповых , индивидуальных  и фронтальных занятий</vt:lpstr>
      <vt:lpstr> И следующий прием это: Массаж эластичным кольцом </vt:lpstr>
      <vt:lpstr>Слайд 12</vt:lpstr>
      <vt:lpstr>Слайд 13</vt:lpstr>
      <vt:lpstr>Направления и формы работы с детьми:</vt:lpstr>
      <vt:lpstr>На сегодняшний день система Су- Джок стройна и разнообразна, а ее методы хорошо зарекомендовали себя . Система Су- Джок  представляет собой уникальную по своей эффективности и простоте лечебную методику, доступную абсолютно любому человеку. Чтобы начать пользоваться Су-Джок  терапией существует сотни специализированных книг, нет необходимости  посещать многочасовые лекции, учиться долгие годы. Любой человек, вне зависимости от базовой подготовки способен освоить Су-Джок терапию и использовать эти знания для помощи себе и близким. 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Су – Джок терапии при коррекции речевых нарушений»</dc:title>
  <dc:creator>Сергей</dc:creator>
  <cp:lastModifiedBy>test</cp:lastModifiedBy>
  <cp:revision>132</cp:revision>
  <dcterms:created xsi:type="dcterms:W3CDTF">2013-11-28T18:40:46Z</dcterms:created>
  <dcterms:modified xsi:type="dcterms:W3CDTF">2025-10-16T13:48:03Z</dcterms:modified>
</cp:coreProperties>
</file>