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5" r:id="rId5"/>
    <p:sldId id="266" r:id="rId6"/>
    <p:sldId id="275" r:id="rId7"/>
    <p:sldId id="261" r:id="rId8"/>
    <p:sldId id="267" r:id="rId9"/>
    <p:sldId id="307" r:id="rId10"/>
    <p:sldId id="298" r:id="rId11"/>
    <p:sldId id="299" r:id="rId12"/>
    <p:sldId id="309" r:id="rId13"/>
    <p:sldId id="272" r:id="rId14"/>
    <p:sldId id="269" r:id="rId15"/>
    <p:sldId id="270" r:id="rId16"/>
    <p:sldId id="281" r:id="rId17"/>
    <p:sldId id="306" r:id="rId18"/>
    <p:sldId id="279" r:id="rId19"/>
    <p:sldId id="278" r:id="rId20"/>
    <p:sldId id="273" r:id="rId21"/>
    <p:sldId id="282" r:id="rId22"/>
    <p:sldId id="283" r:id="rId23"/>
    <p:sldId id="280" r:id="rId24"/>
    <p:sldId id="271" r:id="rId25"/>
    <p:sldId id="285" r:id="rId26"/>
    <p:sldId id="284" r:id="rId27"/>
    <p:sldId id="288" r:id="rId28"/>
    <p:sldId id="286" r:id="rId29"/>
    <p:sldId id="290" r:id="rId30"/>
    <p:sldId id="293" r:id="rId31"/>
    <p:sldId id="295" r:id="rId32"/>
    <p:sldId id="296" r:id="rId33"/>
    <p:sldId id="294" r:id="rId34"/>
    <p:sldId id="292" r:id="rId35"/>
    <p:sldId id="300" r:id="rId36"/>
    <p:sldId id="305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123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84;&#1072;&#1090;&#1077;&#1088;&#1080;&#1072;&#1083;&#1099;%20&#1045;&#1082;&#1072;&#1090;&#1077;&#1088;&#1077;&#1085;&#1073;&#1091;&#1088;&#1075;%20&#1074;&#1099;&#1089;&#1090;&#1091;&#1087;&#1083;&#1077;&#1085;&#1080;&#1077;\&#1043;&#1088;&#1072;&#1092;&#1080;&#1082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84;&#1072;&#1090;&#1077;&#1088;&#1080;&#1072;&#1083;&#1099;%20&#1045;&#1082;&#1072;&#1090;&#1077;&#1088;&#1077;&#1085;&#1073;&#1091;&#1088;&#1075;%20&#1074;&#1099;&#1089;&#1090;&#1091;&#1087;&#1083;&#1077;&#1085;&#1080;&#1077;\&#1043;&#1088;&#1072;&#1092;&#1080;&#108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945011856920111"/>
          <c:y val="1.8979634361293671E-2"/>
          <c:w val="0.67477943063797508"/>
          <c:h val="0.9071682706328375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Лист5!$A$523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8.3116563038334187E-2"/>
                  <c:y val="-1.626825802396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462965162236125E-2"/>
                  <c:y val="-2.7113763373276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568846117992"/>
                  <c:y val="-2.7113763373276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Лист5!$B$522:$D$522</c:f>
              <c:strCache>
                <c:ptCount val="3"/>
                <c:pt idx="0">
                  <c:v>дети имеющие недостатки физическом и (или) психологическом развитии, припятствующих получению образованию образования без создания специальных условий</c:v>
                </c:pt>
                <c:pt idx="1">
                  <c:v>дети имеющие недостатки физическом и (или) психологическом развитии подтвержденные ПМПК</c:v>
                </c:pt>
                <c:pt idx="2">
                  <c:v>дети - инвалиды</c:v>
                </c:pt>
              </c:strCache>
            </c:strRef>
          </c:cat>
          <c:val>
            <c:numRef>
              <c:f>Лист5!$B$523:$D$523</c:f>
              <c:numCache>
                <c:formatCode>0%</c:formatCode>
                <c:ptCount val="3"/>
                <c:pt idx="0">
                  <c:v>0.3</c:v>
                </c:pt>
                <c:pt idx="1">
                  <c:v>0.05</c:v>
                </c:pt>
                <c:pt idx="2">
                  <c:v>0.65</c:v>
                </c:pt>
              </c:numCache>
            </c:numRef>
          </c:val>
        </c:ser>
        <c:ser>
          <c:idx val="1"/>
          <c:order val="1"/>
          <c:tx>
            <c:strRef>
              <c:f>Лист5!$A$524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7.70348633038219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279962507358693E-2"/>
                  <c:y val="-1.626825802396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9803968141470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Лист5!$B$522:$D$522</c:f>
              <c:strCache>
                <c:ptCount val="3"/>
                <c:pt idx="0">
                  <c:v>дети имеющие недостатки физическом и (или) психологическом развитии, припятствующих получению образованию образования без создания специальных условий</c:v>
                </c:pt>
                <c:pt idx="1">
                  <c:v>дети имеющие недостатки физическом и (или) психологическом развитии подтвержденные ПМПК</c:v>
                </c:pt>
                <c:pt idx="2">
                  <c:v>дети - инвалиды</c:v>
                </c:pt>
              </c:strCache>
            </c:strRef>
          </c:cat>
          <c:val>
            <c:numRef>
              <c:f>Лист5!$B$524:$D$524</c:f>
              <c:numCache>
                <c:formatCode>0%</c:formatCode>
                <c:ptCount val="3"/>
                <c:pt idx="0">
                  <c:v>0.15</c:v>
                </c:pt>
                <c:pt idx="1">
                  <c:v>0.63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593536"/>
        <c:axId val="24595072"/>
        <c:axId val="0"/>
      </c:bar3DChart>
      <c:catAx>
        <c:axId val="24593536"/>
        <c:scaling>
          <c:orientation val="minMax"/>
        </c:scaling>
        <c:delete val="0"/>
        <c:axPos val="l"/>
        <c:majorTickMark val="out"/>
        <c:minorTickMark val="none"/>
        <c:tickLblPos val="nextTo"/>
        <c:crossAx val="24595072"/>
        <c:crosses val="autoZero"/>
        <c:auto val="1"/>
        <c:lblAlgn val="ctr"/>
        <c:lblOffset val="100"/>
        <c:noMultiLvlLbl val="0"/>
      </c:catAx>
      <c:valAx>
        <c:axId val="245950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59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229279122243123"/>
          <c:y val="0.34522673937994452"/>
          <c:w val="8.7707208777568782E-2"/>
          <c:h val="0.20380284408433191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Лист5!$A$565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4.4444444444444446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666666666666666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5555555555555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Лист5!$B$564:$D$564</c:f>
              <c:strCache>
                <c:ptCount val="3"/>
                <c:pt idx="0">
                  <c:v>умею достаточный уровень знаний с детьми ОВЗ могу работать уже сеголня</c:v>
                </c:pt>
                <c:pt idx="1">
                  <c:v>имею некоторые представления нуждаюсь в обучении</c:v>
                </c:pt>
                <c:pt idx="2">
                  <c:v>имею незначительные сведения нуждаюсь в дополнительном обучении</c:v>
                </c:pt>
              </c:strCache>
            </c:strRef>
          </c:cat>
          <c:val>
            <c:numRef>
              <c:f>Лист5!$B$565:$D$565</c:f>
              <c:numCache>
                <c:formatCode>0%</c:formatCode>
                <c:ptCount val="3"/>
                <c:pt idx="0">
                  <c:v>0.2</c:v>
                </c:pt>
                <c:pt idx="1">
                  <c:v>0.3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Лист5!$A$566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9.166666666666677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333333333333334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7777777777777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Лист5!$B$564:$D$564</c:f>
              <c:strCache>
                <c:ptCount val="3"/>
                <c:pt idx="0">
                  <c:v>умею достаточный уровень знаний с детьми ОВЗ могу работать уже сеголня</c:v>
                </c:pt>
                <c:pt idx="1">
                  <c:v>имею некоторые представления нуждаюсь в обучении</c:v>
                </c:pt>
                <c:pt idx="2">
                  <c:v>имею незначительные сведения нуждаюсь в дополнительном обучении</c:v>
                </c:pt>
              </c:strCache>
            </c:strRef>
          </c:cat>
          <c:val>
            <c:numRef>
              <c:f>Лист5!$B$566:$D$566</c:f>
              <c:numCache>
                <c:formatCode>0%</c:formatCode>
                <c:ptCount val="3"/>
                <c:pt idx="0">
                  <c:v>0.6</c:v>
                </c:pt>
                <c:pt idx="1">
                  <c:v>0.13</c:v>
                </c:pt>
                <c:pt idx="2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523904"/>
        <c:axId val="24525440"/>
        <c:axId val="0"/>
      </c:bar3DChart>
      <c:catAx>
        <c:axId val="24523904"/>
        <c:scaling>
          <c:orientation val="minMax"/>
        </c:scaling>
        <c:delete val="0"/>
        <c:axPos val="l"/>
        <c:majorTickMark val="out"/>
        <c:minorTickMark val="none"/>
        <c:tickLblPos val="nextTo"/>
        <c:crossAx val="24525440"/>
        <c:crosses val="autoZero"/>
        <c:auto val="1"/>
        <c:lblAlgn val="ctr"/>
        <c:lblOffset val="100"/>
        <c:noMultiLvlLbl val="0"/>
      </c:catAx>
      <c:valAx>
        <c:axId val="245254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523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:\детские картинки\646602_gallery.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" y="28162"/>
            <a:ext cx="9137124" cy="68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76672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Усть-Нерский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общеразвивающего вида с приоритетным осуществлением деятельности по познавательно- речевому развитию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932" y="2564904"/>
            <a:ext cx="489654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инклюзивного образования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сопровождения детей ОВЗ и детей инвалидов</a:t>
            </a:r>
          </a:p>
          <a:p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133672" y="6148585"/>
            <a:ext cx="894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Кирова Ю.В. педагог-психолог,  дефектолог, логопед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Различная  организация  системы образования:</a:t>
            </a:r>
            <a:endParaRPr lang="ru-RU" sz="3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492896"/>
            <a:ext cx="4040188" cy="639762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rgbClr val="0070C0"/>
                </a:solidFill>
              </a:rPr>
              <a:t>Стандартное образование</a:t>
            </a:r>
            <a:endParaRPr lang="ru-RU" sz="3200" b="0" dirty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2047875" cy="13525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29110" y="1916832"/>
            <a:ext cx="2817639" cy="639762"/>
          </a:xfrm>
        </p:spPr>
        <p:txBody>
          <a:bodyPr>
            <a:noAutofit/>
          </a:bodyPr>
          <a:lstStyle/>
          <a:p>
            <a:r>
              <a:rPr lang="ru-RU" sz="3200" b="0" dirty="0">
                <a:solidFill>
                  <a:srgbClr val="0070C0"/>
                </a:solidFill>
              </a:rPr>
              <a:t>Специальное образование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96952"/>
            <a:ext cx="2047875" cy="1352550"/>
          </a:xfrm>
        </p:spPr>
      </p:pic>
      <p:sp>
        <p:nvSpPr>
          <p:cNvPr id="9" name="Прямоугольник 8"/>
          <p:cNvSpPr/>
          <p:nvPr/>
        </p:nvSpPr>
        <p:spPr>
          <a:xfrm>
            <a:off x="323528" y="4581128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"Обычный" ребенок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Круглые колышки для </a:t>
            </a:r>
            <a:r>
              <a:rPr lang="ru-RU" sz="2000" dirty="0" smtClean="0"/>
              <a:t>круглых</a:t>
            </a:r>
            <a:r>
              <a:rPr lang="en-US" sz="2000" dirty="0" smtClean="0"/>
              <a:t>   </a:t>
            </a:r>
            <a:r>
              <a:rPr lang="ru-RU" sz="2000" dirty="0" smtClean="0"/>
              <a:t>отверстий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Обычные педагоги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Обычные </a:t>
            </a:r>
            <a:r>
              <a:rPr lang="ru-RU" sz="2000" dirty="0"/>
              <a:t>школы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396462"/>
            <a:ext cx="42484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Система остается неизменной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 Ребенок либо адаптируется к     системе, </a:t>
            </a:r>
            <a:r>
              <a:rPr lang="en-US" sz="2000" dirty="0" smtClean="0"/>
              <a:t>   </a:t>
            </a:r>
            <a:r>
              <a:rPr lang="ru-RU" sz="2000" dirty="0" smtClean="0"/>
              <a:t>либо </a:t>
            </a:r>
            <a:r>
              <a:rPr lang="ru-RU" sz="2000" dirty="0"/>
              <a:t>становится для нее    </a:t>
            </a:r>
            <a:r>
              <a:rPr lang="ru-RU" sz="2000" dirty="0" smtClean="0"/>
              <a:t>неприемлемым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 Специальные педагоги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 Специальные школы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5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1248"/>
            <a:ext cx="5077879" cy="108012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«Развитие инклюзивного образования: сборник материалов». / Составители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С. Прушинский, Ю.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Симонова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 //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Москва: РООИ «Перспектива», 2007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4040188" cy="639762"/>
          </a:xfrm>
        </p:spPr>
        <p:txBody>
          <a:bodyPr>
            <a:noAutofit/>
          </a:bodyPr>
          <a:lstStyle/>
          <a:p>
            <a:r>
              <a:rPr lang="ru-RU" sz="3200" b="0" dirty="0">
                <a:solidFill>
                  <a:srgbClr val="0070C0"/>
                </a:solidFill>
              </a:rPr>
              <a:t>Интегрированное образование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1268760"/>
            <a:ext cx="5121186" cy="10149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8104" y="188640"/>
            <a:ext cx="3245024" cy="1359842"/>
          </a:xfrm>
        </p:spPr>
        <p:txBody>
          <a:bodyPr>
            <a:normAutofit/>
          </a:bodyPr>
          <a:lstStyle/>
          <a:p>
            <a:r>
              <a:rPr lang="ru-RU" sz="3200" b="0" dirty="0">
                <a:solidFill>
                  <a:srgbClr val="0070C0"/>
                </a:solidFill>
              </a:rPr>
              <a:t>Инклюзивное образование</a:t>
            </a:r>
          </a:p>
          <a:p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2520280" cy="1664557"/>
          </a:xfrm>
        </p:spPr>
      </p:pic>
      <p:sp>
        <p:nvSpPr>
          <p:cNvPr id="9" name="Прямоугольник 8"/>
          <p:cNvSpPr/>
          <p:nvPr/>
        </p:nvSpPr>
        <p:spPr>
          <a:xfrm>
            <a:off x="493803" y="2636913"/>
            <a:ext cx="46542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Адаптация ребенка к требованиям системы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Превращение квадратных колышков в круглые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Система </a:t>
            </a:r>
            <a:r>
              <a:rPr lang="ru-RU" sz="2000" dirty="0" smtClean="0"/>
              <a:t>остается</a:t>
            </a:r>
            <a:r>
              <a:rPr lang="en-US" sz="2000" dirty="0" smtClean="0"/>
              <a:t> </a:t>
            </a:r>
            <a:r>
              <a:rPr lang="ru-RU" sz="2000" dirty="0" smtClean="0"/>
              <a:t>неизменной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Ребёнок </a:t>
            </a:r>
            <a:r>
              <a:rPr lang="ru-RU" sz="2000" dirty="0" smtClean="0"/>
              <a:t>либо</a:t>
            </a:r>
            <a:r>
              <a:rPr lang="en-US" sz="2000" dirty="0" smtClean="0"/>
              <a:t> </a:t>
            </a:r>
            <a:r>
              <a:rPr lang="ru-RU" sz="2000" dirty="0" smtClean="0"/>
              <a:t>адаптируется </a:t>
            </a:r>
            <a:r>
              <a:rPr lang="ru-RU" sz="2000" dirty="0"/>
              <a:t>к </a:t>
            </a:r>
            <a:r>
              <a:rPr lang="ru-RU" sz="2000" dirty="0" smtClean="0"/>
              <a:t>системе</a:t>
            </a:r>
            <a:r>
              <a:rPr lang="en-US" sz="2000" dirty="0" smtClean="0"/>
              <a:t> </a:t>
            </a:r>
            <a:r>
              <a:rPr lang="ru-RU" sz="2000" dirty="0" smtClean="0"/>
              <a:t>либо </a:t>
            </a:r>
            <a:r>
              <a:rPr lang="ru-RU" sz="2000" dirty="0"/>
              <a:t>становится </a:t>
            </a:r>
            <a:r>
              <a:rPr lang="ru-RU" sz="2000" dirty="0" smtClean="0"/>
              <a:t>для</a:t>
            </a:r>
            <a:r>
              <a:rPr lang="en-US" sz="2000" dirty="0" smtClean="0"/>
              <a:t> </a:t>
            </a:r>
            <a:r>
              <a:rPr lang="ru-RU" sz="2000" dirty="0" smtClean="0"/>
              <a:t>нее</a:t>
            </a:r>
            <a:r>
              <a:rPr lang="ru-RU" sz="2000" dirty="0"/>
              <a:t> </a:t>
            </a:r>
            <a:r>
              <a:rPr lang="ru-RU" sz="2000" dirty="0" smtClean="0"/>
              <a:t>неприемлемым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7879" y="2924944"/>
            <a:ext cx="38721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Особый ребенок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Квадратные колышки для    квадратных отверстий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 Все дети </a:t>
            </a:r>
            <a:r>
              <a:rPr lang="ru-RU" sz="2000" dirty="0"/>
              <a:t>разные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Все </a:t>
            </a:r>
            <a:r>
              <a:rPr lang="ru-RU" sz="2000" dirty="0"/>
              <a:t>дети могут учиться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 Есть </a:t>
            </a:r>
            <a:r>
              <a:rPr lang="ru-RU" sz="2000" dirty="0"/>
              <a:t>разные способности, различные </a:t>
            </a:r>
            <a:r>
              <a:rPr lang="ru-RU" sz="2000" dirty="0" smtClean="0"/>
              <a:t>этнические группы, разный </a:t>
            </a:r>
            <a:r>
              <a:rPr lang="ru-RU" sz="2000" dirty="0"/>
              <a:t>рост, </a:t>
            </a:r>
            <a:r>
              <a:rPr lang="ru-RU" sz="2000" dirty="0" smtClean="0"/>
              <a:t>возраст,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происхождение</a:t>
            </a:r>
            <a:r>
              <a:rPr lang="ru-RU" sz="2000" dirty="0"/>
              <a:t>, пол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Адаптация </a:t>
            </a:r>
            <a:r>
              <a:rPr lang="ru-RU" sz="2000" dirty="0"/>
              <a:t>системы к потребностям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10292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Главные преимущества</a:t>
            </a:r>
            <a:br>
              <a:rPr lang="ru-RU" sz="4000" i="1" dirty="0">
                <a:solidFill>
                  <a:srgbClr val="FF0000"/>
                </a:solidFill>
              </a:rPr>
            </a:br>
            <a:r>
              <a:rPr lang="ru-RU" sz="4000" i="1" dirty="0">
                <a:solidFill>
                  <a:srgbClr val="FF0000"/>
                </a:solidFill>
              </a:rPr>
              <a:t>инклюзивного образования:</a:t>
            </a:r>
            <a:br>
              <a:rPr lang="ru-RU" sz="4000" i="1" dirty="0">
                <a:solidFill>
                  <a:srgbClr val="FF0000"/>
                </a:solidFill>
              </a:rPr>
            </a:b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66871" cy="4568610"/>
          </a:xfrm>
        </p:spPr>
      </p:pic>
    </p:spTree>
    <p:extLst>
      <p:ext uri="{BB962C8B-B14F-4D97-AF65-F5344CB8AC3E}">
        <p14:creationId xmlns:p14="http://schemas.microsoft.com/office/powerpoint/2010/main" val="1911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/>
              <a:t>Актуальные подходы в работе с детьми с ОВЗ в ОО в рамках ФГОС и современных нормативных требований</a:t>
            </a:r>
            <a:endParaRPr lang="ru-RU" sz="2400" b="1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Новое образование» - это новые воспитатели, учителя, открытые ко всему новому, понимающие детскую психологию и особенности развития школьников, хорошо знающие свой предмет. 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5" descr="5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84" y="3892507"/>
            <a:ext cx="29130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4387" y="3115311"/>
            <a:ext cx="2290288" cy="150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IMG_08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675" y="4228823"/>
            <a:ext cx="3724333" cy="25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/>
              <a:t>Федеральный закон «Об образование в РФ»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Ст. 42 п.1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адаптации, в том числе детям с ОВЗ,  детям –инвалидам   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214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Сопровождение –это обеспечение, тогда  под термином понимается определенный </a:t>
            </a:r>
            <a:r>
              <a:rPr lang="ru-RU" sz="2800" b="1" dirty="0" smtClean="0">
                <a:solidFill>
                  <a:srgbClr val="002060"/>
                </a:solidFill>
              </a:rPr>
              <a:t>метод,</a:t>
            </a:r>
            <a:r>
              <a:rPr lang="ru-RU" sz="2800" dirty="0" smtClean="0">
                <a:solidFill>
                  <a:srgbClr val="002060"/>
                </a:solidFill>
              </a:rPr>
              <a:t> обеспечивающий создание условий для  принятия субъектом  развития оптимальных  решений в различных  ситуациях жизненного выбора.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Сопровождение – это </a:t>
            </a:r>
            <a:r>
              <a:rPr lang="ru-RU" sz="2800" b="1" dirty="0" smtClean="0">
                <a:solidFill>
                  <a:srgbClr val="002060"/>
                </a:solidFill>
              </a:rPr>
              <a:t>помощь</a:t>
            </a:r>
            <a:r>
              <a:rPr lang="ru-RU" sz="2800" dirty="0" smtClean="0">
                <a:solidFill>
                  <a:srgbClr val="002060"/>
                </a:solidFill>
              </a:rPr>
              <a:t>, тогда  под термином  понимается  процесс последовательных действий, позволяющих субъекту определиться с принятием решения  и нести ответственность  за реализацию данного решения.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FF0000"/>
                </a:solidFill>
              </a:rPr>
              <a:t>Основные понятия системы сопровождения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1100"/>
            <a:ext cx="1662225" cy="173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1025"/>
            <a:ext cx="6248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Копия вары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475138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C:\Documents and Settings\asd\Local Settings\Temporary Internet Files\Content.Word\0_8348f_ae1ee8b0_orig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7416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/>
          </p:cNvSpPr>
          <p:nvPr/>
        </p:nvSpPr>
        <p:spPr>
          <a:xfrm>
            <a:off x="1547813" y="274638"/>
            <a:ext cx="7138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smtClean="0">
                <a:solidFill>
                  <a:srgbClr val="003399"/>
                </a:solidFill>
                <a:latin typeface="Verdana" pitchFamily="34" charset="0"/>
              </a:rPr>
              <a:t>     </a:t>
            </a:r>
            <a:r>
              <a:rPr lang="ru-RU" altLang="ru-RU" sz="3200" b="1" smtClean="0">
                <a:solidFill>
                  <a:srgbClr val="003399"/>
                </a:solidFill>
                <a:latin typeface="Monotype Corsiva" pitchFamily="66" charset="0"/>
              </a:rPr>
              <a:t>Это таинственное слово «ПМПК»…</a:t>
            </a:r>
            <a:r>
              <a:rPr lang="ru-RU" altLang="ru-RU" sz="1600" b="1" smtClean="0">
                <a:solidFill>
                  <a:srgbClr val="003399"/>
                </a:solidFill>
                <a:latin typeface="Georgia" pitchFamily="18" charset="0"/>
              </a:rPr>
              <a:t>  </a:t>
            </a:r>
            <a:endParaRPr lang="ru-RU" altLang="ru-RU" sz="1600" b="1" dirty="0" smtClean="0">
              <a:solidFill>
                <a:srgbClr val="003399"/>
              </a:solidFill>
              <a:latin typeface="Georgia" pitchFamily="18" charset="0"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7306" y="3917950"/>
            <a:ext cx="3465513" cy="2551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1025"/>
            <a:ext cx="6248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Копия вары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58924"/>
            <a:ext cx="475138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C:\Documents and Settings\asd\Local Settings\Temporary Internet Files\Content.Word\0_8348f_ae1ee8b0_orig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710090" cy="194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/>
          </p:cNvSpPr>
          <p:nvPr/>
        </p:nvSpPr>
        <p:spPr>
          <a:xfrm>
            <a:off x="1546677" y="1093453"/>
            <a:ext cx="7138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solidFill>
                  <a:srgbClr val="003399"/>
                </a:solidFill>
                <a:latin typeface="Verdana" pitchFamily="34" charset="0"/>
              </a:rPr>
              <a:t>     </a:t>
            </a:r>
            <a:r>
              <a:rPr lang="ru-RU" altLang="ru-RU" sz="3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Эти таинственные слова</a:t>
            </a:r>
          </a:p>
          <a:p>
            <a:r>
              <a:rPr lang="ru-RU" altLang="ru-RU" sz="3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«ПМПК»… </a:t>
            </a:r>
            <a:r>
              <a:rPr lang="ru-RU" altLang="ru-RU" sz="35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35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altLang="ru-RU" sz="35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50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 descr="C:\Documents and Settings\asd\Local Settings\Temporary Internet Files\Content.Word\0_83496_73ba05e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8" b="73927"/>
          <a:stretch>
            <a:fillRect/>
          </a:stretch>
        </p:blipFill>
        <p:spPr bwMode="auto">
          <a:xfrm>
            <a:off x="2543638" y="404664"/>
            <a:ext cx="62642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710773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ПМПК </a:t>
            </a:r>
          </a:p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отслеживает непослушных детей </a:t>
            </a:r>
          </a:p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и изолирует их от остальной массы послушных детей…</a:t>
            </a:r>
            <a:endParaRPr lang="ru-RU" alt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13975" y="760542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3399"/>
                </a:solidFill>
                <a:latin typeface="Monotype Corsiva" pitchFamily="66" charset="0"/>
              </a:rPr>
              <a:t>МИФ № 1</a:t>
            </a:r>
            <a:endParaRPr lang="ru-RU" sz="2800" dirty="0"/>
          </a:p>
        </p:txBody>
      </p:sp>
      <p:pic>
        <p:nvPicPr>
          <p:cNvPr id="6" name="Picture 10" descr="Копия 20130627-1758-5-175838-DSC01820js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91" y="3862890"/>
            <a:ext cx="3600301" cy="27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2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3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07582" y="260350"/>
            <a:ext cx="144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003399"/>
                </a:solidFill>
                <a:latin typeface="Monotype Corsiva" pitchFamily="66" charset="0"/>
              </a:rPr>
              <a:t>МИФ № 2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76" y="1142247"/>
            <a:ext cx="5598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ПМПК </a:t>
            </a:r>
          </a:p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«сортирует» детей по коррекционным учреждениям…комплектует коррекционные школы, детские сады</a:t>
            </a:r>
            <a:endParaRPr lang="ru-RU" altLang="ru-RU" sz="2800" b="1" dirty="0"/>
          </a:p>
        </p:txBody>
      </p:sp>
      <p:pic>
        <p:nvPicPr>
          <p:cNvPr id="5" name="Picture 9" descr="Копия 5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64" y="4077072"/>
            <a:ext cx="3779673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598904"/>
              </p:ext>
            </p:extLst>
          </p:nvPr>
        </p:nvGraphicFramePr>
        <p:xfrm>
          <a:off x="1043608" y="1087016"/>
          <a:ext cx="6264696" cy="46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489601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вы считаете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 ОВЗ?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 descr="C:\Documents and Settings\asd\Local Settings\Temporary Internet Files\Content.Word\0_83496_73ba05e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8" b="73927"/>
          <a:stretch>
            <a:fillRect/>
          </a:stretch>
        </p:blipFill>
        <p:spPr bwMode="auto">
          <a:xfrm>
            <a:off x="1763688" y="260350"/>
            <a:ext cx="62642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54352" y="800894"/>
            <a:ext cx="144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3399"/>
                </a:solidFill>
                <a:latin typeface="Monotype Corsiva" pitchFamily="66" charset="0"/>
              </a:rPr>
              <a:t>МИФ № 3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708921"/>
            <a:ext cx="5382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3200" b="1" i="1" dirty="0">
                <a:solidFill>
                  <a:srgbClr val="003399"/>
                </a:solidFill>
                <a:latin typeface="Verdana" pitchFamily="34" charset="0"/>
              </a:rPr>
              <a:t>На ПМПК направляют детей из неблагополучных семей</a:t>
            </a:r>
            <a:r>
              <a:rPr lang="ru-RU" altLang="ru-RU" b="1" i="1" dirty="0">
                <a:solidFill>
                  <a:srgbClr val="003399"/>
                </a:solidFill>
                <a:latin typeface="Verdana" pitchFamily="34" charset="0"/>
              </a:rPr>
              <a:t>…</a:t>
            </a:r>
            <a:endParaRPr lang="ru-RU" altLang="ru-RU" b="1" dirty="0"/>
          </a:p>
        </p:txBody>
      </p:sp>
      <p:pic>
        <p:nvPicPr>
          <p:cNvPr id="6" name="Picture 8" descr="Копия maxresdefa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711" y="4317728"/>
            <a:ext cx="2952577" cy="207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1" y="4771024"/>
            <a:ext cx="2838734" cy="189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6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 descr="C:\Documents and Settings\asd\Local Settings\Temporary Internet Files\Content.Word\0_83496_73ba05e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8" b="73927"/>
          <a:stretch>
            <a:fillRect/>
          </a:stretch>
        </p:blipFill>
        <p:spPr bwMode="auto">
          <a:xfrm>
            <a:off x="2051050" y="260350"/>
            <a:ext cx="62642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54352" y="800894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3399"/>
                </a:solidFill>
                <a:latin typeface="Monotype Corsiva" pitchFamily="66" charset="0"/>
              </a:rPr>
              <a:t>МИФ № 4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36045" y="134143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ПМПК,</a:t>
            </a:r>
          </a:p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 кроме навешивания «ярлыков»,</a:t>
            </a:r>
          </a:p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ничем не занимается…</a:t>
            </a:r>
            <a:endParaRPr lang="ru-RU" altLang="ru-RU" sz="2800" b="1" dirty="0"/>
          </a:p>
        </p:txBody>
      </p:sp>
      <p:pic>
        <p:nvPicPr>
          <p:cNvPr id="6" name="Picture 9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3717032"/>
            <a:ext cx="3671888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8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 descr="C:\Documents and Settings\asd\Local Settings\Temporary Internet Files\Content.Word\0_83496_73ba05e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8" b="73927"/>
          <a:stretch>
            <a:fillRect/>
          </a:stretch>
        </p:blipFill>
        <p:spPr bwMode="auto">
          <a:xfrm>
            <a:off x="2051050" y="260350"/>
            <a:ext cx="62642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785834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3399"/>
                </a:solidFill>
                <a:latin typeface="Monotype Corsiva" pitchFamily="66" charset="0"/>
              </a:rPr>
              <a:t>МИФ № 5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1683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Заключение ПМПК </a:t>
            </a:r>
          </a:p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обязательно для выполнения</a:t>
            </a:r>
            <a:endParaRPr lang="ru-RU" sz="2800" dirty="0"/>
          </a:p>
        </p:txBody>
      </p:sp>
      <p:pic>
        <p:nvPicPr>
          <p:cNvPr id="6" name="Picture 11" descr="ркр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00438"/>
            <a:ext cx="34766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 descr="C:\Documents and Settings\asd\Local Settings\Temporary Internet Files\Content.Word\0_83496_73ba05e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8" b="73927"/>
          <a:stretch>
            <a:fillRect/>
          </a:stretch>
        </p:blipFill>
        <p:spPr bwMode="auto">
          <a:xfrm>
            <a:off x="2051050" y="260350"/>
            <a:ext cx="62642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616228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003399"/>
                </a:solidFill>
                <a:latin typeface="Monotype Corsiva" pitchFamily="66" charset="0"/>
              </a:rPr>
              <a:t>МИФ № 6...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3" y="1443841"/>
            <a:ext cx="64076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Специалисты ПМПК </a:t>
            </a:r>
          </a:p>
          <a:p>
            <a:pPr algn="ctr">
              <a:buFont typeface="Arial" charset="0"/>
              <a:buNone/>
            </a:pPr>
            <a:r>
              <a:rPr lang="ru-RU" altLang="ru-RU" sz="2800" b="1" i="1" dirty="0">
                <a:solidFill>
                  <a:srgbClr val="003399"/>
                </a:solidFill>
                <a:latin typeface="Verdana" pitchFamily="34" charset="0"/>
              </a:rPr>
              <a:t>не должны в коллегиальном заключении рекомендовать те условия, которые         не могут выполнить образовательные организации</a:t>
            </a:r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741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667" y="21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 descr="C:\Documents and Settings\asd\Local Settings\Temporary Internet Files\Content.Word\0_83496_73ba05e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3" r="5521" b="47194"/>
          <a:stretch>
            <a:fillRect/>
          </a:stretch>
        </p:blipFill>
        <p:spPr bwMode="auto">
          <a:xfrm>
            <a:off x="2484438" y="188913"/>
            <a:ext cx="59039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01171" y="1700808"/>
            <a:ext cx="2555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3200" b="1" i="1" dirty="0">
                <a:solidFill>
                  <a:srgbClr val="003399"/>
                </a:solidFill>
                <a:latin typeface="Verdana" pitchFamily="34" charset="0"/>
              </a:rPr>
              <a:t>?</a:t>
            </a:r>
            <a:endParaRPr lang="ru-RU" altLang="ru-RU" sz="3200" b="1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1171" y="651947"/>
            <a:ext cx="2720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3399"/>
                </a:solidFill>
                <a:latin typeface="Monotype Corsiva" pitchFamily="66" charset="0"/>
              </a:rPr>
              <a:t>А на самом деле…</a:t>
            </a:r>
            <a:endParaRPr lang="ru-RU" sz="2800" dirty="0"/>
          </a:p>
        </p:txBody>
      </p:sp>
      <p:pic>
        <p:nvPicPr>
          <p:cNvPr id="9" name="Picture 9" descr="Копия stylish_little_girls_hd_wallpaper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3573463"/>
            <a:ext cx="388778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6" y="-133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0210" y="1925683"/>
            <a:ext cx="6696744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организация, в состав которой входят специалисты медицинского, педагогического и психологического профиля (как правило, это учитель-логопед, педагог-психолог,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и врач-психиатр, педиатр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и.т.д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6853" y="548680"/>
            <a:ext cx="59834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srgbClr val="000099"/>
                </a:solidFill>
                <a:latin typeface="Georgia" pitchFamily="18" charset="0"/>
              </a:rPr>
              <a:t>Психолого-медико-педагогическая </a:t>
            </a:r>
            <a:r>
              <a:rPr lang="ru-RU" altLang="ru-RU" sz="2800" b="1" dirty="0" smtClean="0">
                <a:solidFill>
                  <a:srgbClr val="000099"/>
                </a:solidFill>
                <a:latin typeface="Georgia" pitchFamily="18" charset="0"/>
              </a:rPr>
              <a:t>комиссия ПМПК</a:t>
            </a:r>
            <a:endParaRPr lang="ru-RU" altLang="ru-RU" sz="2800" b="1" dirty="0">
              <a:solidFill>
                <a:srgbClr val="000099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57200" y="1772816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проведение обследования детей в возрасте от 0 до 23 лет в целях своевременного выявления особенностей в физическом и (или) психическом развитии и (или) отклонений в поведении детей;</a:t>
            </a: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подготовка по результатам обследования рекомендаций по оказанию детям психолого-медико-педагогической помощи и организации их обучения и воспитания, подтверждение, уточнение или изменение ранее данных комиссией рекомендаций;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FF0000"/>
                </a:solidFill>
              </a:rPr>
              <a:t>Основными направлениями деятельности ПМПК являются: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Приказ </a:t>
            </a:r>
            <a:r>
              <a:rPr lang="ru-RU" sz="2200" dirty="0" err="1" smtClean="0">
                <a:solidFill>
                  <a:srgbClr val="FF0000"/>
                </a:solidFill>
              </a:rPr>
              <a:t>МОиН</a:t>
            </a:r>
            <a:r>
              <a:rPr lang="ru-RU" sz="2200" dirty="0" smtClean="0">
                <a:solidFill>
                  <a:srgbClr val="FF0000"/>
                </a:solidFill>
              </a:rPr>
              <a:t> РФ № 1082 от 20 сентября 2013г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79512" y="260648"/>
            <a:ext cx="8784976" cy="6192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 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оказание консультативной помощи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воспитания, обучения и коррекции нарушений развития детей с ограниченными возможностями здоровья и (или) </a:t>
            </a: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девиантным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(общественно опасным) поведением</a:t>
            </a:r>
          </a:p>
          <a:p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родителям (законным представителям) детей,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педагогам образовательных организаций, </a:t>
            </a:r>
          </a:p>
          <a:p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специалистам, осуществляющих социальное обслуживание,   медицинских организаций, других организаций;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137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88640"/>
            <a:ext cx="8229600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оказание федеральным учреждениям медико-социальной экспертизы содействия в разработке индивидуальной программы реабилитации ребенка-инвалида;</a:t>
            </a:r>
          </a:p>
          <a:p>
            <a:pPr algn="just"/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осуществление учета данных о детях с ограниченными возможностями здоровья и (или)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девиантным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(общественно опасным) поведением, проживающих на территории деятельности комиссии;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38089"/>
          <a:stretch>
            <a:fillRect/>
          </a:stretch>
        </p:blipFill>
        <p:spPr bwMode="auto">
          <a:xfrm>
            <a:off x="5292080" y="4762055"/>
            <a:ext cx="246602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64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1115616" y="0"/>
            <a:ext cx="7740650" cy="2492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«Миссия ПМПК и </a:t>
            </a:r>
            <a:r>
              <a:rPr lang="ru-RU" altLang="ru-RU" sz="32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endParaRPr lang="ru-RU" altLang="ru-RU" sz="3200" b="1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b="1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инклюзивное образование в России…»</a:t>
            </a:r>
            <a:endParaRPr lang="ru-RU" altLang="ru-RU" sz="3200" b="1" i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39" y="3072595"/>
            <a:ext cx="5185321" cy="375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1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0" y="-619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700808"/>
            <a:ext cx="6444208" cy="489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с ограниченными возможностями здоровья - физическое лицо, имеющее недостатки в физическом и (или) психическом развитии, подтвержденные психолого-медико-педагогической комиссией и препятствующие получению образования без создания специальных условий</a:t>
            </a: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76672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ребёнок  с ОВЗ ?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32" y="3789039"/>
            <a:ext cx="2483768" cy="300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0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http://m.bk55.ru/fileadmin/bkinform/bk_info_orig_21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62" y="1778556"/>
            <a:ext cx="2304256" cy="25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http://dedmorozim.ru/wp-content/uploads/2013/01/Resize-of-IMG_1755-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8" y="1045068"/>
            <a:ext cx="3397278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matushkino.mos.ru/upload/iblock/31a/det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89" y="160338"/>
            <a:ext cx="2015824" cy="201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3374777" cy="253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4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c0b3be0c32dc4e1feb7da38a413fbe70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233363"/>
            <a:ext cx="842486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 err="1"/>
              <a:t>ПМПк</a:t>
            </a:r>
            <a:r>
              <a:rPr lang="ru-RU" altLang="ru-RU" sz="1800" b="1" dirty="0"/>
              <a:t> направляет на ПМПК детей с проблемами обучения и воспитания, нуждающихся в рекомендациях по дальнейшему обучению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1028700"/>
            <a:ext cx="8424863" cy="147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/>
              <a:t>ПМПК:</a:t>
            </a:r>
          </a:p>
          <a:p>
            <a:pPr algn="ctr" eaLnBrk="1" hangingPunct="1"/>
            <a:r>
              <a:rPr lang="ru-RU" altLang="ru-RU" sz="1800" b="1" dirty="0"/>
              <a:t> по обследованию рекомендует  оказание детям психолого-медико-педагогической помощи и организацию их обучения и воспитания, подтверждение, уточнение или изменение ранее данных комиссией рекомендаций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0988" y="2781300"/>
            <a:ext cx="8424862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 err="1"/>
              <a:t>ПМПк</a:t>
            </a:r>
            <a:r>
              <a:rPr lang="ru-RU" altLang="ru-RU" sz="1800" b="1" dirty="0"/>
              <a:t> выполняет рекомендации ПМПК по предоставлению специальных условий обучения и информирует ПМПК об эффективности реализации рекомендаций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028" y="3732971"/>
            <a:ext cx="8424862" cy="147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 err="1"/>
              <a:t>ПМПк</a:t>
            </a:r>
            <a:r>
              <a:rPr lang="ru-RU" altLang="ru-RU" sz="1800" b="1" dirty="0"/>
              <a:t> информирует ПМПК о количестве детей в образовательной организации, нуждающихся в специализированной психолого-медико-педагогической помощи, о структуре нарушений в развитии детей, получающих психолого-медико-педагогическую помощь в данной образовательной организации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7963" y="5388887"/>
            <a:ext cx="8424862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/>
              <a:t>ПМПК осуществляет динамический контроль эффективности организации рекомендаций по отношению к детям, прошедшим обследование на ПМПК, при необходимости вносит коррективы в рекомендации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851920" y="879475"/>
            <a:ext cx="0" cy="46129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91880" y="2323887"/>
            <a:ext cx="0" cy="46129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80112" y="3411680"/>
            <a:ext cx="0" cy="46129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28184" y="4985627"/>
            <a:ext cx="0" cy="46129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5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c0b3be0c32dc4e1feb7da38a413fbe70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2937" y="1182137"/>
            <a:ext cx="9144000" cy="49257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дети с нарушениями слуха (глухие; слабослышащие; позднооглохшие);</a:t>
            </a:r>
          </a:p>
          <a:p>
            <a:r>
              <a:rPr lang="ru-RU" sz="2800" dirty="0" smtClean="0"/>
              <a:t>дети с нарушениями зрения (незрячие, слабовидящие, функциональными нарушениями зрения);</a:t>
            </a:r>
          </a:p>
          <a:p>
            <a:r>
              <a:rPr lang="ru-RU" sz="2800" dirty="0" smtClean="0"/>
              <a:t>дети с тяжелыми нарушениями речи;</a:t>
            </a:r>
          </a:p>
          <a:p>
            <a:r>
              <a:rPr lang="ru-RU" sz="2800" dirty="0" smtClean="0"/>
              <a:t>дети с нарушениями функций опорно-двигательного аппарата;</a:t>
            </a:r>
          </a:p>
          <a:p>
            <a:r>
              <a:rPr lang="ru-RU" sz="2800" dirty="0" smtClean="0"/>
              <a:t>дети с задержкой психического развития</a:t>
            </a:r>
          </a:p>
          <a:p>
            <a:r>
              <a:rPr lang="ru-RU" sz="2800" dirty="0" smtClean="0"/>
              <a:t>лица с нарушением интеллекта (умственно отсталые);</a:t>
            </a:r>
          </a:p>
          <a:p>
            <a:r>
              <a:rPr lang="ru-RU" sz="2800" dirty="0" smtClean="0"/>
              <a:t>лица с нарушениями эмоционально-волевой сферы;</a:t>
            </a:r>
          </a:p>
          <a:p>
            <a:r>
              <a:rPr lang="ru-RU" sz="2800" dirty="0" smtClean="0"/>
              <a:t>лица со сложными недостатками развития.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504" y="415793"/>
            <a:ext cx="8856984" cy="7663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детей</a:t>
            </a:r>
            <a:r>
              <a:rPr lang="ru-RU" sz="32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9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/>
              <a:t>Система  комплексного   непрерывного  сопровождения  детей- инвалидов, детей с ОВЗ</a:t>
            </a:r>
          </a:p>
        </p:txBody>
      </p:sp>
      <p:pic>
        <p:nvPicPr>
          <p:cNvPr id="10" name="Содержимое 9"/>
          <p:cNvPicPr>
            <a:picLocks noGrp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93913"/>
            <a:ext cx="8229600" cy="377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Содержимое 2" descr="Копия P10008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t="-334" b="2103"/>
          <a:stretch>
            <a:fillRect/>
          </a:stretch>
        </p:blipFill>
        <p:spPr bwMode="auto">
          <a:xfrm>
            <a:off x="0" y="2060575"/>
            <a:ext cx="182721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Изображение 8" descr="Муз в ДО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73238"/>
            <a:ext cx="15176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Здравствуй Маш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73238"/>
            <a:ext cx="18002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Изображение 11" descr="ПИМ Саша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62125"/>
            <a:ext cx="14398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65.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9" t="5820" b="5026"/>
          <a:stretch>
            <a:fillRect/>
          </a:stretch>
        </p:blipFill>
        <p:spPr bwMode="auto">
          <a:xfrm>
            <a:off x="7618413" y="1628775"/>
            <a:ext cx="11303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1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32926"/>
            <a:ext cx="4862007" cy="4320902"/>
          </a:xfrm>
          <a:prstGeom prst="rect">
            <a:avLst/>
          </a:prstGeom>
        </p:spPr>
      </p:pic>
      <p:pic>
        <p:nvPicPr>
          <p:cNvPr id="4" name="Picture 4" descr="https://im0-tub-ru.yandex.net/i?id=5ee4801178b24740e55dba740cfa8cd6&amp;n=33&amp;h=215&amp;w=1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2088232" cy="272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Банка данных (ст.63 п.5)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детях и подростках с отклонениями в развитии</a:t>
            </a: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Ст. 42 п.1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адаптации, в том числе детям с ОВЗ,  детям –инвалидам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Федеральный  Закон 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Об образование в РФ»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1771"/>
            <a:ext cx="8226496" cy="12192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Структурные подразделения  при  ОО для детей ,воспитывающихся   в условиях  семьи и родителей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Группы  кратковременного  пребывания(ГКП)</a:t>
            </a:r>
          </a:p>
          <a:p>
            <a:r>
              <a:rPr lang="ru-RU" dirty="0" smtClean="0"/>
              <a:t>Инклюзивные  детско-родительские группы(ИДРГ)</a:t>
            </a:r>
          </a:p>
          <a:p>
            <a:r>
              <a:rPr lang="ru-RU" dirty="0" smtClean="0"/>
              <a:t>Адаптационные  (интегрированные) группы (АИГ)</a:t>
            </a:r>
          </a:p>
          <a:p>
            <a:r>
              <a:rPr lang="ru-RU" dirty="0" smtClean="0"/>
              <a:t>Центр  игровой  поддержки (ЦИПР)</a:t>
            </a:r>
          </a:p>
          <a:p>
            <a:r>
              <a:rPr lang="ru-RU" dirty="0" smtClean="0"/>
              <a:t>Консультативный   пункт(КП)</a:t>
            </a:r>
          </a:p>
          <a:p>
            <a:r>
              <a:rPr lang="ru-RU" dirty="0" err="1" smtClean="0"/>
              <a:t>Лекотеки</a:t>
            </a:r>
            <a:endParaRPr lang="ru-RU" dirty="0" smtClean="0"/>
          </a:p>
          <a:p>
            <a:r>
              <a:rPr lang="ru-RU" dirty="0" smtClean="0"/>
              <a:t>Служба ранней  помощи  (СРП)</a:t>
            </a:r>
          </a:p>
          <a:p>
            <a:r>
              <a:rPr lang="ru-RU" dirty="0"/>
              <a:t>Консультационный  центр (КЦ)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84274"/>
            <a:ext cx="3397515" cy="254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43408"/>
            <a:ext cx="2859087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2932" y="1006857"/>
            <a:ext cx="56861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/>
              <a:t>В каждом человеке есть солнце, </a:t>
            </a:r>
            <a:endParaRPr lang="ru-RU" sz="3200" b="1" i="1" dirty="0" smtClean="0"/>
          </a:p>
          <a:p>
            <a:pPr algn="ctr" eaLnBrk="1" hangingPunct="1">
              <a:defRPr/>
            </a:pPr>
            <a:r>
              <a:rPr lang="ru-RU" sz="3200" b="1" i="1" dirty="0" smtClean="0"/>
              <a:t>только </a:t>
            </a:r>
            <a:r>
              <a:rPr lang="ru-RU" sz="3200" b="1" i="1" dirty="0"/>
              <a:t>дайте ему светить!»</a:t>
            </a:r>
            <a:endParaRPr lang="ru-RU" sz="3200" dirty="0"/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ru-RU" sz="3200" b="1" i="1" dirty="0"/>
              <a:t>                                     </a:t>
            </a:r>
            <a:r>
              <a:rPr lang="ru-RU" b="1" i="1" dirty="0"/>
              <a:t>Сократ</a:t>
            </a:r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763688" y="3068960"/>
            <a:ext cx="590465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smtClean="0"/>
              <a:t>Успехов в работе!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4326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 ноября 1995 г. N 181-ФЗ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 социальной защите инвалидов в Российской Федерации« (с изменениями 9 декабря 2010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1.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Понятие "инвалид", основания определения группы инвалидности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548680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ребёнок  -инвалид?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806453"/>
              </p:ext>
            </p:extLst>
          </p:nvPr>
        </p:nvGraphicFramePr>
        <p:xfrm>
          <a:off x="827584" y="1628800"/>
          <a:ext cx="66247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07704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Осведомленность в области образования детей с ОВЗ</a:t>
            </a:r>
          </a:p>
        </p:txBody>
      </p:sp>
    </p:spTree>
    <p:extLst>
      <p:ext uri="{BB962C8B-B14F-4D97-AF65-F5344CB8AC3E}">
        <p14:creationId xmlns:p14="http://schemas.microsoft.com/office/powerpoint/2010/main" val="8146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552" y="980728"/>
            <a:ext cx="7632848" cy="5472112"/>
          </a:xfrm>
          <a:prstGeom prst="rect">
            <a:avLst/>
          </a:prstGeom>
        </p:spPr>
        <p:txBody>
          <a:bodyPr lIns="90000" tIns="46800" rIns="90000" bIns="4680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 defTabSz="449263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b="1" dirty="0" smtClean="0"/>
              <a:t>Ради чего?</a:t>
            </a:r>
          </a:p>
          <a:p>
            <a:pPr marL="739775" lvl="1" defTabSz="449263">
              <a:lnSpc>
                <a:spcPct val="90000"/>
              </a:lnSpc>
              <a:spcBef>
                <a:spcPts val="600"/>
              </a:spcBef>
              <a:buClr>
                <a:srgbClr val="A886E0"/>
              </a:buClr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b="1" i="1" dirty="0" smtClean="0"/>
              <a:t>Ради отношения к человеку с уважением его достоинства</a:t>
            </a:r>
            <a:r>
              <a:rPr lang="ru-RU" i="1" dirty="0" smtClean="0"/>
              <a:t> </a:t>
            </a:r>
          </a:p>
          <a:p>
            <a:pPr marL="339725" indent="-339725" defTabSz="449263">
              <a:lnSpc>
                <a:spcPct val="90000"/>
              </a:lnSpc>
              <a:spcBef>
                <a:spcPts val="600"/>
              </a:spcBef>
              <a:buFontTx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sz="2400" i="1" dirty="0" smtClean="0"/>
          </a:p>
          <a:p>
            <a:pPr marL="339725" indent="-339725" defTabSz="449263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b="1" dirty="0" smtClean="0"/>
              <a:t>Почему? </a:t>
            </a:r>
          </a:p>
          <a:p>
            <a:pPr marL="739775" lvl="1" defTabSz="449263">
              <a:lnSpc>
                <a:spcPct val="90000"/>
              </a:lnSpc>
              <a:spcBef>
                <a:spcPts val="600"/>
              </a:spcBef>
              <a:buClr>
                <a:srgbClr val="A886E0"/>
              </a:buClr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b="1" i="1" dirty="0" smtClean="0"/>
              <a:t>Чтобы реализовать право на доступное образование, труд и жизнь в обществе</a:t>
            </a:r>
          </a:p>
          <a:p>
            <a:pPr marL="339725" indent="-339725" defTabSz="449263">
              <a:lnSpc>
                <a:spcPct val="90000"/>
              </a:lnSpc>
              <a:spcBef>
                <a:spcPts val="600"/>
              </a:spcBef>
              <a:buFontTx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sz="2400" b="1" i="1" dirty="0" smtClean="0"/>
          </a:p>
          <a:p>
            <a:pPr marL="339725" indent="-339725" defTabSz="449263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b="1" dirty="0" smtClean="0"/>
              <a:t>Для чего? </a:t>
            </a:r>
          </a:p>
          <a:p>
            <a:pPr marL="739775" lvl="1" defTabSz="449263">
              <a:lnSpc>
                <a:spcPct val="90000"/>
              </a:lnSpc>
              <a:spcBef>
                <a:spcPts val="600"/>
              </a:spcBef>
              <a:buClr>
                <a:srgbClr val="A886E0"/>
              </a:buClr>
              <a:buFont typeface="Wingdings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b="1" i="1" dirty="0" smtClean="0"/>
              <a:t>Чтобы помочь человеку в развитии, в его социальной адаптации и включении в жизнь общества 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1403648" y="188640"/>
            <a:ext cx="6552728" cy="991294"/>
          </a:xfrm>
          <a:prstGeom prst="rect">
            <a:avLst/>
          </a:prstGeom>
        </p:spPr>
        <p:txBody>
          <a:bodyPr vert="horz" lIns="90000" tIns="46800" rIns="90000" bIns="4680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dirty="0" smtClean="0">
                <a:solidFill>
                  <a:srgbClr val="800000"/>
                </a:solidFill>
              </a:rPr>
              <a:t>Смысл и цели образования</a:t>
            </a:r>
            <a:endParaRPr lang="ru-RU" sz="4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305615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2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27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16610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5964" y="476672"/>
            <a:ext cx="7704856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– в рамках модернизации российского образования в целом создать образовательную среду, обеспечивающую доступность качественного образования для всех без исключения лиц с ОВЗ и инвалидов с учетом особенностей их психофизического развития и состояния здоровья»</a:t>
            </a:r>
          </a:p>
          <a:p>
            <a:pPr marL="0" indent="0" algn="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Д.А. Медведев            </a:t>
            </a:r>
          </a:p>
        </p:txBody>
      </p:sp>
      <p:pic>
        <p:nvPicPr>
          <p:cNvPr id="5" name="Picture 4" descr="inkluziya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690" y="3933056"/>
            <a:ext cx="4266425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44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тские картинки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582067"/>
            <a:ext cx="7704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  </a:t>
            </a:r>
            <a:r>
              <a:rPr lang="ru-RU" dirty="0" smtClean="0"/>
              <a:t> </a:t>
            </a:r>
            <a:r>
              <a:rPr lang="ru-RU" sz="24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Инклюзивное (франц. inclusif - включающий в себя, от лат. include - заключаю, включаю) или включенное образование - термин, используемый для описания процесса обучения детей с особыми потребностями в общеобразовательных учреждениях.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Инклюзивное образование - процесс развития общего образования, который подразумевает доступность образования для всех, в плане приспособления к различным нуждам всех детей, что обеспечивает доступ к образованию для детей с особыми потребностями.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1164</Words>
  <Application>Microsoft Office PowerPoint</Application>
  <PresentationFormat>Экран (4:3)</PresentationFormat>
  <Paragraphs>156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Различная  организация  системы образования:</vt:lpstr>
      <vt:lpstr>«Развитие инклюзивного образования: сборник материалов». / Составители:  С. Прушинский, Ю. Симонова. // Москва: РООИ «Перспектива», 2007</vt:lpstr>
      <vt:lpstr>Главные преимущества инклюзивного образования: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 комплексного   непрерывного  сопровождения  детей- инвалидов, детей с ОВЗ</vt:lpstr>
      <vt:lpstr>Презентация PowerPoint</vt:lpstr>
      <vt:lpstr>Презентация PowerPoint</vt:lpstr>
      <vt:lpstr>Структурные подразделения  при  ОО для детей ,воспитывающихся   в условиях  семьи и родителей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</dc:creator>
  <cp:lastModifiedBy>Администратор</cp:lastModifiedBy>
  <cp:revision>25</cp:revision>
  <dcterms:created xsi:type="dcterms:W3CDTF">2018-02-08T21:04:21Z</dcterms:created>
  <dcterms:modified xsi:type="dcterms:W3CDTF">2018-02-09T20:59:51Z</dcterms:modified>
</cp:coreProperties>
</file>