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5" r:id="rId4"/>
    <p:sldId id="266" r:id="rId5"/>
    <p:sldId id="26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1" autoAdjust="0"/>
    <p:restoredTop sz="94590" autoAdjust="0"/>
  </p:normalViewPr>
  <p:slideViewPr>
    <p:cSldViewPr>
      <p:cViewPr>
        <p:scale>
          <a:sx n="78" d="100"/>
          <a:sy n="78" d="100"/>
        </p:scale>
        <p:origin x="-1446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155B7-DA45-41DE-9E1F-8039CF944C31}" type="datetimeFigureOut">
              <a:rPr lang="ru-RU" smtClean="0"/>
              <a:t>11.02.2018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7C4F7-7483-4E88-85A5-BB3680D779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4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7C4F7-7483-4E88-85A5-BB3680D7795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59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544F10-DEAF-47FF-B52A-D6B8B5FBF148}" type="datetimeFigureOut">
              <a:rPr lang="ru-RU" smtClean="0"/>
              <a:pPr/>
              <a:t>11.02.2018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485128-8FC6-492B-A151-63146176D5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64784" y="5805264"/>
            <a:ext cx="4104456" cy="93610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Деменева Лидия Павловна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12976"/>
            <a:ext cx="3024336" cy="2360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5008" y="1484784"/>
            <a:ext cx="8928992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i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Доступная среда </a:t>
            </a:r>
          </a:p>
          <a:p>
            <a:pPr algn="ctr"/>
            <a:r>
              <a:rPr lang="ru-RU" sz="3200" b="1" i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Возможности </a:t>
            </a:r>
            <a:r>
              <a:rPr lang="ru-RU" sz="3200" b="1" i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инклюзивного образования </a:t>
            </a:r>
          </a:p>
          <a:p>
            <a:pPr algn="ctr"/>
            <a:r>
              <a:rPr lang="ru-RU" sz="3200" b="1" i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в дошкольном учреждении</a:t>
            </a:r>
            <a:endParaRPr lang="ru-RU" sz="3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784" y="595070"/>
            <a:ext cx="892899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МБДОУ «УНДС ОВ №3 «Сказка»</a:t>
            </a:r>
            <a:endParaRPr lang="ru-RU" sz="32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7" name="Подзаголовок 4"/>
          <p:cNvSpPr txBox="1">
            <a:spLocks/>
          </p:cNvSpPr>
          <p:nvPr/>
        </p:nvSpPr>
        <p:spPr>
          <a:xfrm>
            <a:off x="4805984" y="3509392"/>
            <a:ext cx="4104456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rgbClr val="00B050"/>
                </a:solidFill>
              </a:rPr>
              <a:t>Пусть нет у меня ног,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Но чувства же остались,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Я видеть не могу,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Но думаю все время,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Не слышу я совсем,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Но я хочу общаться,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Так почему же люди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Не видят моей пользы,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Не знают моих мыслей, 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Общаться не хотят.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Ведь я способна думать,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Совсем как остальные, 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О том, что окружает </a:t>
            </a:r>
            <a:br>
              <a:rPr lang="ru-RU" smtClean="0">
                <a:solidFill>
                  <a:srgbClr val="00B050"/>
                </a:solidFill>
              </a:rPr>
            </a:br>
            <a:r>
              <a:rPr lang="ru-RU" smtClean="0">
                <a:solidFill>
                  <a:srgbClr val="00B050"/>
                </a:solidFill>
              </a:rPr>
              <a:t>Меня и всех других.</a:t>
            </a:r>
          </a:p>
          <a:p>
            <a:r>
              <a:rPr lang="ru-RU" smtClean="0">
                <a:solidFill>
                  <a:srgbClr val="00B050"/>
                </a:solidFill>
              </a:rPr>
              <a:t>     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9740" y="260648"/>
            <a:ext cx="7324708" cy="114300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Построение инклюзивного процесса в группе детского сада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9512" y="1628800"/>
            <a:ext cx="89644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Построение инклюзивного процесса в группе детского сада выполняется следующим образом: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Диагностика индивидуальных особенностей развития детей инклюзивной группы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Междисциплинарное оценивание ресурсов и дефицитов ребенка, составление Индивидуального образовательного маршрута и Индивидуального образовательного плана.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Планирование образовательного процесса с учетом индивидуальных образовательных потребностей детей группы.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Организация совместной жизнедеятельности детей в условиях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 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инклюзивной группы.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661248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NewRomanPSMT" charset="-52"/>
              </a:rPr>
              <a:t>Оценка эффективности инклюзивного образовательного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NewRomanPSMT" charset="-52"/>
              </a:rPr>
              <a:t>    </a:t>
            </a: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NewRomanPSMT" charset="-52"/>
              </a:rPr>
              <a:t>процесса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79512" y="648637"/>
            <a:ext cx="853345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NewRomanPSMT" charset="-52"/>
              </a:rPr>
              <a:t>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Задачи совместной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 деятельности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: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Создание общности детей и взрослых (вместе мы группа), основанной на уважении и интересе к личности каждого члена группы, к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его индивидуальным особенностям;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lang="ru-RU" sz="2400" dirty="0">
                <a:latin typeface="Calibri" pitchFamily="34" charset="0"/>
                <a:ea typeface="Calibri" pitchFamily="34" charset="0"/>
                <a:cs typeface="Wingdings-Regular" charset="-52"/>
              </a:rPr>
              <a:t>Ф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ормирование умения устанавливать и поддерживать отношения с разными людьми (младшими, сверстниками, старшими, взрослыми);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lang="ru-RU" sz="2400" dirty="0">
                <a:latin typeface="Calibri" pitchFamily="34" charset="0"/>
                <a:ea typeface="Calibri" pitchFamily="34" charset="0"/>
                <a:cs typeface="Wingdings-Regular" charset="-52"/>
              </a:rPr>
              <a:t>Ф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ормирование умения поддерживать друг друга;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latin typeface="Calibri" pitchFamily="34" charset="0"/>
                <a:ea typeface="Calibri" pitchFamily="34" charset="0"/>
                <a:cs typeface="TimesNewRomanPSMT" charset="-52"/>
              </a:rPr>
              <a:t> 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азвитие коммуникативных навыков и культуры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общения, создание позитивного эмоционального настроя;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lang="ru-RU" sz="2400" dirty="0">
                <a:latin typeface="Calibri" pitchFamily="34" charset="0"/>
                <a:ea typeface="Calibri" pitchFamily="34" charset="0"/>
                <a:cs typeface="Wingdings-Regular" charset="-52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ктивизация способности выбирать, планировать собственную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деятельность, договариваться с другими о совместной деятельности, распределять роли и обязанности;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79512" y="5657671"/>
            <a:ext cx="87849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lang="ru-RU" sz="2400" dirty="0">
                <a:latin typeface="Calibri" pitchFamily="34" charset="0"/>
                <a:ea typeface="Calibri" pitchFamily="34" charset="0"/>
                <a:cs typeface="Wingdings-Regular" charset="-52"/>
              </a:rPr>
              <a:t>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азвитие умений и навыков игровой, познавательной, исследовательской деятельности;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6054" y="558684"/>
            <a:ext cx="868712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NewRomanPSMT" charset="-52"/>
              </a:rPr>
              <a:t>Ф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ормирование навыков саморегуляции и самообслуживания.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628800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Содержание инклюзивного образования реализуется в разных формах: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индивидуальные занятия со специалистами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активные действия в специально организованной среде (свободная игра в групповом помещении, в специально оборудованных помещениях, прогулка)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совместная деятельность и игра в микро группах с другими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детьми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прием пищи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дневной сон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фронтальные занятия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детско-родительские группы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Wingdings-Regular" charset="-52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 charset="-52"/>
              </a:rPr>
              <a:t>праздники, конкурсы, экскурсии, походы выходного дня.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5664532"/>
            <a:ext cx="18473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0"/>
            <a:ext cx="896274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Учреждение успешно реализует инклюзивную практику, если:</a:t>
            </a:r>
          </a:p>
          <a:p>
            <a:r>
              <a:rPr lang="ru-RU" sz="2400" b="1" dirty="0"/>
              <a:t>все дети, включенные в образовательный процесс</a:t>
            </a:r>
          </a:p>
          <a:p>
            <a:r>
              <a:rPr lang="ru-RU" sz="2400" dirty="0"/>
              <a:t>• показывают положительную динамику в развитии (особенно в развитии социальных навыков);</a:t>
            </a:r>
          </a:p>
          <a:p>
            <a:r>
              <a:rPr lang="ru-RU" sz="2400" dirty="0"/>
              <a:t>• адаптированы и приняты детской группой, с желанием посещают образовательное учреждение;</a:t>
            </a:r>
          </a:p>
          <a:p>
            <a:r>
              <a:rPr lang="ru-RU" sz="2400" dirty="0"/>
              <a:t>• получают помощь и поддержку в овладении образовательной программой.</a:t>
            </a:r>
          </a:p>
          <a:p>
            <a:r>
              <a:rPr lang="ru-RU" sz="2400" b="1" dirty="0"/>
              <a:t>родители детей с ОВЗ</a:t>
            </a:r>
          </a:p>
          <a:p>
            <a:r>
              <a:rPr lang="ru-RU" sz="2400" dirty="0"/>
              <a:t>• понимают как перспективу развития их ребенка, так и актуальные задачи и ответственность, стоящие перед ними в процессе включения ребенка в образовательную среду;</a:t>
            </a:r>
          </a:p>
          <a:p>
            <a:r>
              <a:rPr lang="ru-RU" sz="2400" dirty="0"/>
              <a:t>• полноценно участвуют в процессе обучения и развития своих детей; </a:t>
            </a:r>
          </a:p>
          <a:p>
            <a:r>
              <a:rPr lang="ru-RU" sz="2400" dirty="0"/>
              <a:t>• проинформированы и поддерживают режим пребывания ребенка в образовательном учреждении;</a:t>
            </a:r>
          </a:p>
          <a:p>
            <a:r>
              <a:rPr lang="ru-RU" sz="2400" dirty="0"/>
              <a:t>• включены в систему психолого-педагогического сопровождения ребенка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10479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870" y="260648"/>
            <a:ext cx="885698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родители всех детей, посещающих инклюзивный класс</a:t>
            </a:r>
          </a:p>
          <a:p>
            <a:r>
              <a:rPr lang="ru-RU" sz="2400" dirty="0"/>
              <a:t>• занимают активную позицию сотрудничества и поддержки по отношению к семье «особого ребенка», учителю, специалистам психолого-педагогического сопровождения.</a:t>
            </a:r>
          </a:p>
          <a:p>
            <a:r>
              <a:rPr lang="ru-RU" sz="2400" b="1" dirty="0"/>
              <a:t>педагоги</a:t>
            </a:r>
          </a:p>
          <a:p>
            <a:r>
              <a:rPr lang="ru-RU" sz="2400" dirty="0"/>
              <a:t>• принимают политику администрации</a:t>
            </a:r>
          </a:p>
          <a:p>
            <a:r>
              <a:rPr lang="ru-RU" sz="2400" dirty="0"/>
              <a:t>образовательного учреждения по инклюзивному образованию;</a:t>
            </a:r>
          </a:p>
          <a:p>
            <a:r>
              <a:rPr lang="ru-RU" sz="2400" dirty="0"/>
              <a:t>• реализуют инклюзивную практику, используя как </a:t>
            </a:r>
            <a:r>
              <a:rPr lang="ru-RU" sz="2400" dirty="0" smtClean="0"/>
              <a:t>уже  имеющийся </a:t>
            </a:r>
            <a:r>
              <a:rPr lang="ru-RU" sz="2400" dirty="0"/>
              <a:t>профессиональный опыт и знания, так и инновационные подходы к обучению, принимают участие в разработке и реализации индивидуальных образовательных планов (индивидуальных планов или программ развития в дошкольных образовательных учреждениях);</a:t>
            </a:r>
          </a:p>
          <a:p>
            <a:r>
              <a:rPr lang="ru-RU" sz="2400" dirty="0"/>
              <a:t>• эффективно взаимодействуют с родителями, координатором по инклюзии, специалистами психолого-педагогического сопровождения;</a:t>
            </a:r>
          </a:p>
        </p:txBody>
      </p:sp>
    </p:spTree>
    <p:extLst>
      <p:ext uri="{BB962C8B-B14F-4D97-AF65-F5344CB8AC3E}">
        <p14:creationId xmlns:p14="http://schemas.microsoft.com/office/powerpoint/2010/main" val="707276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• имеют положительную мотивацию в осуществлении своей профессиональной деятельности;</a:t>
            </a:r>
          </a:p>
          <a:p>
            <a:r>
              <a:rPr lang="ru-RU" sz="2400" dirty="0"/>
              <a:t>• имеют информацию о возможных ресурсах как внутри образовательного учреждения, так и вне его (в окружном ресурсном центре по развитию инклюзивного образования, </a:t>
            </a:r>
            <a:r>
              <a:rPr lang="ru-RU" sz="2400" dirty="0" smtClean="0"/>
              <a:t>окружном методическом </a:t>
            </a:r>
            <a:r>
              <a:rPr lang="ru-RU" sz="2400" dirty="0"/>
              <a:t>центре, общественных организациях) и активно их используют в профессиональной деятельности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93378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3" r="8873"/>
          <a:stretch>
            <a:fillRect/>
          </a:stretch>
        </p:blipFill>
        <p:spPr>
          <a:xfrm>
            <a:off x="1619672" y="1340768"/>
            <a:ext cx="5688632" cy="4324132"/>
          </a:xfrm>
        </p:spPr>
      </p:pic>
    </p:spTree>
    <p:extLst>
      <p:ext uri="{BB962C8B-B14F-4D97-AF65-F5344CB8AC3E}">
        <p14:creationId xmlns:p14="http://schemas.microsoft.com/office/powerpoint/2010/main" val="54786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0944" y="1844824"/>
            <a:ext cx="77048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  </a:t>
            </a:r>
            <a:r>
              <a:rPr lang="ru-RU" dirty="0" smtClean="0"/>
              <a:t> </a:t>
            </a:r>
            <a:r>
              <a:rPr lang="ru-RU" sz="2400" dirty="0" smtClean="0"/>
              <a:t> Инклюзивное (франц. inclusif - включающий в себя, от лат. include - заключаю, включаю) или включенное образование - термин, используемый для описания процесса обучения детей с особыми потребностями в общеобразовательных учреждениях.</a:t>
            </a:r>
          </a:p>
          <a:p>
            <a:r>
              <a:rPr lang="ru-RU" sz="2400" dirty="0" smtClean="0"/>
              <a:t> </a:t>
            </a:r>
          </a:p>
          <a:p>
            <a:r>
              <a:rPr lang="ru-RU" sz="2400" dirty="0" smtClean="0"/>
              <a:t>Инклюзивное образование - процесс развития общего образования, который подразумевает доступность образования для всех, в плане приспособления к различным нуждам всех детей, что обеспечивает доступ к образованию для детей с особыми потребностями.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" y="188640"/>
            <a:ext cx="831641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Инклюзивное образование 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492896"/>
            <a:ext cx="4040188" cy="639762"/>
          </a:xfrm>
        </p:spPr>
        <p:txBody>
          <a:bodyPr>
            <a:noAutofit/>
          </a:bodyPr>
          <a:lstStyle/>
          <a:p>
            <a:r>
              <a:rPr lang="ru-RU" sz="3200" b="0" dirty="0" smtClean="0">
                <a:solidFill>
                  <a:srgbClr val="0070C0"/>
                </a:solidFill>
              </a:rPr>
              <a:t>Стандартное образование</a:t>
            </a:r>
            <a:endParaRPr lang="ru-RU" sz="3200" b="0" dirty="0">
              <a:solidFill>
                <a:srgbClr val="0070C0"/>
              </a:solidFill>
            </a:endParaRPr>
          </a:p>
          <a:p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068960"/>
            <a:ext cx="2047875" cy="135255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29110" y="1916832"/>
            <a:ext cx="2817639" cy="639762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070C0"/>
                </a:solidFill>
              </a:rPr>
              <a:t>Специальное образование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996952"/>
            <a:ext cx="2047875" cy="135255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488832" cy="1143000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chemeClr val="accent3">
                    <a:lumMod val="50000"/>
                  </a:schemeClr>
                </a:solidFill>
              </a:rPr>
              <a:t>Различная  организация  системы образования:</a:t>
            </a:r>
            <a:endParaRPr lang="ru-RU" sz="32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4581128"/>
            <a:ext cx="45365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"Обычный" ребенок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Круглые колышки для </a:t>
            </a:r>
            <a:r>
              <a:rPr lang="ru-RU" sz="2000" dirty="0" smtClean="0"/>
              <a:t>круглых</a:t>
            </a:r>
            <a:r>
              <a:rPr lang="en-US" sz="2000" dirty="0" smtClean="0"/>
              <a:t>   </a:t>
            </a:r>
            <a:r>
              <a:rPr lang="ru-RU" sz="2000" dirty="0" smtClean="0"/>
              <a:t>отверстий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Обычные педагоги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Обычные </a:t>
            </a:r>
            <a:r>
              <a:rPr lang="ru-RU" sz="2000" dirty="0"/>
              <a:t>школы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4304129"/>
            <a:ext cx="424847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Система остается неизменной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 Ребенок либо адаптируется к     системе, </a:t>
            </a:r>
            <a:r>
              <a:rPr lang="en-US" sz="2000" dirty="0" smtClean="0"/>
              <a:t>   </a:t>
            </a:r>
            <a:r>
              <a:rPr lang="ru-RU" sz="2000" dirty="0" smtClean="0"/>
              <a:t>либо </a:t>
            </a:r>
            <a:r>
              <a:rPr lang="ru-RU" sz="2000" dirty="0"/>
              <a:t>становится для нее    </a:t>
            </a:r>
            <a:r>
              <a:rPr lang="ru-RU" sz="2000" dirty="0" smtClean="0"/>
              <a:t>неприемлемым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 Специальные педагоги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 Специальные школы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9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404664"/>
            <a:ext cx="4040188" cy="639762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0070C0"/>
                </a:solidFill>
              </a:rPr>
              <a:t>Интегрированное образование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0" y="1268760"/>
            <a:ext cx="5121186" cy="1014925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508104" y="188640"/>
            <a:ext cx="3245024" cy="1359842"/>
          </a:xfrm>
        </p:spPr>
        <p:txBody>
          <a:bodyPr>
            <a:normAutofit/>
          </a:bodyPr>
          <a:lstStyle/>
          <a:p>
            <a:r>
              <a:rPr lang="ru-RU" sz="3200" b="0" dirty="0">
                <a:solidFill>
                  <a:srgbClr val="0070C0"/>
                </a:solidFill>
              </a:rPr>
              <a:t>Инклюзивное образование</a:t>
            </a:r>
          </a:p>
          <a:p>
            <a:endParaRPr lang="ru-RU" sz="3200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196752"/>
            <a:ext cx="2520280" cy="166455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661248"/>
            <a:ext cx="5077879" cy="1080120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«Развитие инклюзивного образования: сборник материалов». / Составители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b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С. Прушинский, Ю. </a:t>
            </a: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Симонова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. //</a:t>
            </a:r>
            <a:br>
              <a:rPr lang="ru-RU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3">
                    <a:lumMod val="50000"/>
                  </a:schemeClr>
                </a:solidFill>
              </a:rPr>
              <a:t>Москва: РООИ «Перспектива», 2007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3803" y="2636913"/>
            <a:ext cx="465426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Адаптация ребенка к требованиям системы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Превращение квадратных колышков в круглые 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Система </a:t>
            </a:r>
            <a:r>
              <a:rPr lang="ru-RU" sz="2000" dirty="0" smtClean="0"/>
              <a:t>остается</a:t>
            </a:r>
            <a:r>
              <a:rPr lang="en-US" sz="2000" dirty="0" smtClean="0"/>
              <a:t> </a:t>
            </a:r>
            <a:r>
              <a:rPr lang="ru-RU" sz="2000" dirty="0" smtClean="0"/>
              <a:t>неизменной</a:t>
            </a: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Ребёнок </a:t>
            </a:r>
            <a:r>
              <a:rPr lang="ru-RU" sz="2000" dirty="0" smtClean="0"/>
              <a:t>либо</a:t>
            </a:r>
            <a:r>
              <a:rPr lang="en-US" sz="2000" dirty="0" smtClean="0"/>
              <a:t> </a:t>
            </a:r>
            <a:r>
              <a:rPr lang="ru-RU" sz="2000" dirty="0" smtClean="0"/>
              <a:t>адаптируется </a:t>
            </a:r>
            <a:r>
              <a:rPr lang="ru-RU" sz="2000" dirty="0"/>
              <a:t>к </a:t>
            </a:r>
            <a:r>
              <a:rPr lang="ru-RU" sz="2000" dirty="0" smtClean="0"/>
              <a:t>системе</a:t>
            </a:r>
            <a:r>
              <a:rPr lang="en-US" sz="2000" dirty="0" smtClean="0"/>
              <a:t> </a:t>
            </a:r>
            <a:r>
              <a:rPr lang="ru-RU" sz="2000" dirty="0" smtClean="0"/>
              <a:t>либо </a:t>
            </a:r>
            <a:r>
              <a:rPr lang="ru-RU" sz="2000" dirty="0"/>
              <a:t>становится </a:t>
            </a:r>
            <a:r>
              <a:rPr lang="ru-RU" sz="2000" dirty="0" smtClean="0"/>
              <a:t>для</a:t>
            </a:r>
            <a:r>
              <a:rPr lang="en-US" sz="2000" dirty="0" smtClean="0"/>
              <a:t> </a:t>
            </a:r>
            <a:r>
              <a:rPr lang="ru-RU" sz="2000" dirty="0" smtClean="0"/>
              <a:t>нее</a:t>
            </a:r>
            <a:r>
              <a:rPr lang="ru-RU" sz="2000" dirty="0"/>
              <a:t> </a:t>
            </a:r>
            <a:r>
              <a:rPr lang="ru-RU" sz="2000" dirty="0" smtClean="0"/>
              <a:t>неприемлемым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7879" y="2924944"/>
            <a:ext cx="387219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Особый ребенок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Квадратные колышки для    квадратных отверстий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 Все дети </a:t>
            </a:r>
            <a:r>
              <a:rPr lang="ru-RU" sz="2000" dirty="0"/>
              <a:t>разные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Все </a:t>
            </a:r>
            <a:r>
              <a:rPr lang="ru-RU" sz="2000" dirty="0"/>
              <a:t>дети могут учиться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 Есть </a:t>
            </a:r>
            <a:r>
              <a:rPr lang="ru-RU" sz="2000" dirty="0"/>
              <a:t>разные способности, различные </a:t>
            </a:r>
            <a:r>
              <a:rPr lang="ru-RU" sz="2000" dirty="0" smtClean="0"/>
              <a:t>этнические группы, разный </a:t>
            </a:r>
            <a:r>
              <a:rPr lang="ru-RU" sz="2000" dirty="0"/>
              <a:t>рост, </a:t>
            </a:r>
            <a:r>
              <a:rPr lang="ru-RU" sz="2000" dirty="0" smtClean="0"/>
              <a:t>возраст,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происхождение</a:t>
            </a:r>
            <a:r>
              <a:rPr lang="ru-RU" sz="2000" dirty="0"/>
              <a:t>, пол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Адаптация </a:t>
            </a:r>
            <a:r>
              <a:rPr lang="ru-RU" sz="2000" dirty="0"/>
              <a:t>системы к потребностям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2334348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6512511" cy="1143000"/>
          </a:xfrm>
        </p:spPr>
        <p:txBody>
          <a:bodyPr>
            <a:noAutofit/>
          </a:bodyPr>
          <a:lstStyle/>
          <a:p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Главные преимущества</a:t>
            </a:r>
            <a:b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800" i="1" dirty="0">
                <a:solidFill>
                  <a:schemeClr val="accent3">
                    <a:lumMod val="50000"/>
                  </a:schemeClr>
                </a:solidFill>
              </a:rPr>
              <a:t>инклюзивного образования</a:t>
            </a: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  <a:t>:</a:t>
            </a:r>
            <a:b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</a:br>
            <a:endParaRPr lang="ru-RU" sz="2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68760"/>
            <a:ext cx="8466871" cy="4568610"/>
          </a:xfrm>
        </p:spPr>
      </p:pic>
    </p:spTree>
    <p:extLst>
      <p:ext uri="{BB962C8B-B14F-4D97-AF65-F5344CB8AC3E}">
        <p14:creationId xmlns:p14="http://schemas.microsoft.com/office/powerpoint/2010/main" val="346544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smtClean="0">
                <a:solidFill>
                  <a:schemeClr val="accent3">
                    <a:lumMod val="50000"/>
                  </a:schemeClr>
                </a:solidFill>
              </a:rPr>
              <a:t>Принципы дошкольного инклюзивного образования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556792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/>
              <a:t>Принцип индивидуального подхода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988840"/>
            <a:ext cx="5670376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/>
              <a:t>Принцип</a:t>
            </a:r>
            <a:r>
              <a:rPr lang="ru-RU" sz="2400" b="1" dirty="0"/>
              <a:t> </a:t>
            </a:r>
            <a:r>
              <a:rPr lang="ru-RU" sz="2400" dirty="0"/>
              <a:t>поддержки</a:t>
            </a:r>
            <a:r>
              <a:rPr lang="ru-RU" sz="2400" b="1" dirty="0"/>
              <a:t> </a:t>
            </a:r>
            <a:r>
              <a:rPr lang="ru-RU" sz="2400" dirty="0"/>
              <a:t>самостоятельной</a:t>
            </a:r>
            <a:r>
              <a:rPr lang="ru-RU" sz="2400" b="1" dirty="0"/>
              <a:t> </a:t>
            </a:r>
            <a:r>
              <a:rPr lang="ru-RU" sz="2400" dirty="0"/>
              <a:t>активности</a:t>
            </a:r>
            <a:r>
              <a:rPr lang="ru-RU" sz="2400" b="1" dirty="0"/>
              <a:t> </a:t>
            </a:r>
            <a:r>
              <a:rPr lang="ru-RU" sz="2400" dirty="0"/>
              <a:t>ребенка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708920"/>
            <a:ext cx="74888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-BoldMT"/>
              </a:rPr>
              <a:t>Принцип активного включения в образовательный      процесс</a:t>
            </a:r>
            <a:r>
              <a:rPr lang="ru-RU" sz="2400" dirty="0" smtClean="0">
                <a:latin typeface="Arial" pitchFamily="34" charset="0"/>
                <a:ea typeface="Calibri" pitchFamily="34" charset="0"/>
                <a:cs typeface="TimesNewRomanPS-BoldMT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PS-BoldMT"/>
              </a:rPr>
              <a:t>всех его участников 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501008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/>
              <a:t>Принцип междисциплинарного подхода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3933056"/>
            <a:ext cx="77038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-BoldMT"/>
              </a:rPr>
              <a:t>Принцип вариативности в организации процессов обучения и</a:t>
            </a:r>
            <a:r>
              <a:rPr lang="ru-RU" sz="2400" dirty="0">
                <a:latin typeface="Arial" pitchFamily="34" charset="0"/>
                <a:ea typeface="Calibri" pitchFamily="34" charset="0"/>
                <a:cs typeface="TimesNewRomanPS-BoldMT"/>
              </a:rPr>
              <a:t>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NewRomanPS-BoldMT"/>
              </a:rPr>
              <a:t>воспитания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725144"/>
            <a:ext cx="6048672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/>
              <a:t>Принцип партнерского взаимодействия с семьей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5517232"/>
            <a:ext cx="64087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Принцип динамического развития образовательной модели детского сада.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994122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Условия реализации инклюзивной практики</a:t>
            </a:r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в детском саду</a:t>
            </a:r>
            <a:endParaRPr lang="ru-RU" sz="28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24744"/>
            <a:ext cx="874846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Профессиональная квалификация педагогов и специалистов, реализующих инклюзивный подход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Воспитывают позитивное чувство самоидентификации и эмоционального благополучия.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Развивают социальные умения и знания, коммуникативные навыки.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Побуждают детей думать, рассуждать, ставить вопросы и экспериментировать.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Способствуют развитию умений решать проблемы, излагать</a:t>
            </a:r>
          </a:p>
          <a:p>
            <a:r>
              <a:rPr lang="ru-RU" sz="2400" dirty="0" smtClean="0"/>
              <a:t>свое мнение и делать выводы.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Стимулируют развитие языковых навыков и грамотности.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Повышают уровень физического развития.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Способствуют социальной инклюзии (включению).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Организация предметно-развивающей среды</a:t>
            </a:r>
            <a:r>
              <a:rPr lang="en-US" sz="2800" b="1" i="1" dirty="0" smtClean="0"/>
              <a:t> </a:t>
            </a:r>
            <a:endParaRPr lang="ru-RU" sz="28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196752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NewRomanPSMT"/>
              </a:rPr>
              <a:t>•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Среда должна быть безопасной.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• Среда должна быть комфортной и уютной.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• Среда организуется в каждой группе на основе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представлений 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возрастных закономерностях развития детей в соответствии с их</a:t>
            </a:r>
            <a:r>
              <a:rPr lang="ru-RU" sz="2400" dirty="0" smtClean="0">
                <a:latin typeface="+mj-lt"/>
                <a:ea typeface="Calibri" pitchFamily="34" charset="0"/>
                <a:cs typeface="Arial" pitchFamily="34" charset="0"/>
              </a:rPr>
              <a:t> интересами.</a:t>
            </a:r>
            <a:endParaRPr kumimoji="0" lang="ru-RU" sz="24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140968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• </a:t>
            </a:r>
            <a:r>
              <a:rPr lang="ru-RU" sz="2400" dirty="0" smtClean="0">
                <a:cs typeface="Arial" pitchFamily="34" charset="0"/>
              </a:rPr>
              <a:t>Развивающая среда группы должна быть вариативной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573016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rial" pitchFamily="34" charset="0"/>
              </a:rPr>
              <a:t>Среда должна быть информативной.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ea typeface="Calibri" pitchFamily="34" charset="0"/>
                <a:cs typeface="TimesNewRomanPSMT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MT"/>
              </a:rPr>
              <a:t>Среда должна постоянно обновляться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777006"/>
            <a:ext cx="73448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-BoldItalicMT"/>
              </a:rPr>
              <a:t>Организация отношений между участниками образовательного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-BoldItalicMT"/>
              </a:rPr>
              <a:t>процесса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772816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NewRomanPSMT"/>
              </a:rPr>
              <a:t>Регулярно работают в сотрудничестве друг с другом.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NewRomanPSMT"/>
              </a:rPr>
              <a:t>Открыто оказывают друг другу помощь и получают ее, предоставляют обратную связь, дают советы, делают критические замечания и прислушиваются к ним.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NewRomanPSMT"/>
              </a:rPr>
              <a:t>Уважительно относятся друг к другу за индивидуальный вклад,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itchFamily="34" charset="0"/>
                <a:cs typeface="TimesNewRomanPSMT"/>
              </a:rPr>
              <a:t>вносимый ими в общее дело.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Эффективно работают как единая профессиональная команда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79512" y="4941168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Педагоги и специалисты работают в качестве наставников с новыми педагогами, чтобы улучшить как свою собственную профессиональную компетентность, так и нового педагога.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734</TotalTime>
  <Words>923</Words>
  <Application>Microsoft Office PowerPoint</Application>
  <PresentationFormat>Экран (4:3)</PresentationFormat>
  <Paragraphs>118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Презентация PowerPoint</vt:lpstr>
      <vt:lpstr>Презентация PowerPoint</vt:lpstr>
      <vt:lpstr>Различная  организация  системы образования:</vt:lpstr>
      <vt:lpstr>«Развитие инклюзивного образования: сборник материалов». / Составители:  С. Прушинский, Ю. Симонова. // Москва: РООИ «Перспектива», 2007</vt:lpstr>
      <vt:lpstr>Главные преимущества инклюзивного образования: </vt:lpstr>
      <vt:lpstr>Принципы дошкольного инклюзивного образования</vt:lpstr>
      <vt:lpstr>Условия реализации инклюзивной практики в детском саду</vt:lpstr>
      <vt:lpstr>Презентация PowerPoint</vt:lpstr>
      <vt:lpstr>Презентация PowerPoint</vt:lpstr>
      <vt:lpstr>Построение инклюзивного процесса в группе детского сада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инклюзивного образования в дошкольном учреждении</dc:title>
  <dc:creator>dom</dc:creator>
  <cp:lastModifiedBy>Olga</cp:lastModifiedBy>
  <cp:revision>52</cp:revision>
  <dcterms:created xsi:type="dcterms:W3CDTF">2012-12-04T07:19:19Z</dcterms:created>
  <dcterms:modified xsi:type="dcterms:W3CDTF">2018-02-11T05:07:56Z</dcterms:modified>
</cp:coreProperties>
</file>