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3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989" y="1844824"/>
            <a:ext cx="6984776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anose="02040604050505020304" pitchFamily="18" charset="0"/>
              </a:rPr>
              <a:t>Звуковой анализ слов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 panose="02040604050505020304" pitchFamily="18" charset="0"/>
            </a:endParaRPr>
          </a:p>
        </p:txBody>
      </p:sp>
      <p:pic>
        <p:nvPicPr>
          <p:cNvPr id="1030" name="Picture 6" descr="http://images.myshared.ru/5/431302/slide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22186" r="1357" b="28626"/>
          <a:stretch/>
        </p:blipFill>
        <p:spPr bwMode="auto">
          <a:xfrm>
            <a:off x="683568" y="2552710"/>
            <a:ext cx="8136904" cy="32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166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000080"/>
                </a:solidFill>
                <a:latin typeface="Georgia"/>
              </a:rPr>
              <a:t>Муниципальное общеобразовательное учреждение</a:t>
            </a:r>
            <a:endParaRPr lang="ru-RU" sz="1200" dirty="0">
              <a:solidFill>
                <a:srgbClr val="493E2B"/>
              </a:solidFill>
              <a:latin typeface="Georgia"/>
            </a:endParaRPr>
          </a:p>
          <a:p>
            <a:pPr algn="ctr"/>
            <a:r>
              <a:rPr lang="ru-RU" sz="1200" dirty="0">
                <a:solidFill>
                  <a:srgbClr val="000080"/>
                </a:solidFill>
                <a:latin typeface="Georgia"/>
              </a:rPr>
              <a:t>«Начальная школа — детский сад №1»</a:t>
            </a:r>
            <a:endParaRPr lang="ru-RU" sz="1200" b="0" i="0" dirty="0">
              <a:solidFill>
                <a:srgbClr val="493E2B"/>
              </a:solidFill>
              <a:effectLst/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rgbClr val="000080"/>
                </a:solidFill>
                <a:latin typeface="Georgia"/>
              </a:rPr>
              <a:t>Подготовила: Мацкевич С.Г. </a:t>
            </a:r>
            <a:r>
              <a:rPr lang="ru-RU" sz="1200" dirty="0">
                <a:solidFill>
                  <a:srgbClr val="000080"/>
                </a:solidFill>
                <a:latin typeface="Georgia"/>
              </a:rPr>
              <a:t>,</a:t>
            </a:r>
            <a:endParaRPr lang="ru-RU" sz="1200" dirty="0" smtClean="0">
              <a:solidFill>
                <a:srgbClr val="000080"/>
              </a:solidFill>
              <a:latin typeface="Georgia"/>
            </a:endParaRPr>
          </a:p>
          <a:p>
            <a:pPr algn="ctr"/>
            <a:r>
              <a:rPr lang="ru-RU" sz="1200" dirty="0" smtClean="0">
                <a:solidFill>
                  <a:srgbClr val="000080"/>
                </a:solidFill>
                <a:latin typeface="Georgia"/>
              </a:rPr>
              <a:t> воспитатель старшей </a:t>
            </a:r>
            <a:r>
              <a:rPr lang="ru-RU" sz="1200" dirty="0" smtClean="0">
                <a:solidFill>
                  <a:srgbClr val="000080"/>
                </a:solidFill>
                <a:latin typeface="Georgia"/>
              </a:rPr>
              <a:t>группы «Росток»</a:t>
            </a:r>
            <a:endParaRPr lang="ru-RU" sz="1200" b="0" i="0" dirty="0">
              <a:solidFill>
                <a:srgbClr val="493E2B"/>
              </a:solidFill>
              <a:effectLst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331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1: Составьте звуковую схему слова «Стул»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joypedrow.files.wordpress.com/2014/08/walnut-wood-ladder-back-chai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92696"/>
            <a:ext cx="2968915" cy="296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664283"/>
              </p:ext>
            </p:extLst>
          </p:nvPr>
        </p:nvGraphicFramePr>
        <p:xfrm>
          <a:off x="3239851" y="5085184"/>
          <a:ext cx="3184939" cy="1008112"/>
        </p:xfrm>
        <a:graphic>
          <a:graphicData uri="http://schemas.openxmlformats.org/drawingml/2006/table">
            <a:tbl>
              <a:tblPr firstRow="1" firstCol="1" bandRow="1"/>
              <a:tblGrid>
                <a:gridCol w="783949"/>
                <a:gridCol w="800330"/>
                <a:gridCol w="800330"/>
                <a:gridCol w="800330"/>
              </a:tblGrid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5856" y="4250925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6894" y="4250926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7394" y="4264141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4259327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9852" y="5095138"/>
            <a:ext cx="756084" cy="9981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96894" y="5081921"/>
            <a:ext cx="713723" cy="100297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17394" y="5075251"/>
            <a:ext cx="720080" cy="10029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5075251"/>
            <a:ext cx="720080" cy="100297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0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 animBg="1"/>
      <p:bldP spid="5" grpId="0" animBg="1"/>
      <p:bldP spid="6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ouse-p.ru/images/zagorodniy_d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06542"/>
            <a:ext cx="4379021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061569"/>
              </p:ext>
            </p:extLst>
          </p:nvPr>
        </p:nvGraphicFramePr>
        <p:xfrm>
          <a:off x="3449142" y="5146737"/>
          <a:ext cx="2592288" cy="963930"/>
        </p:xfrm>
        <a:graphic>
          <a:graphicData uri="http://schemas.openxmlformats.org/drawingml/2006/table">
            <a:tbl>
              <a:tblPr firstRow="1" firstCol="1" bandRow="1"/>
              <a:tblGrid>
                <a:gridCol w="851816"/>
                <a:gridCol w="870236"/>
                <a:gridCol w="870236"/>
              </a:tblGrid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21250" y="453449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886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2: Под какой цифрой находится звуковая схема слова «Дом»?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66254"/>
              </p:ext>
            </p:extLst>
          </p:nvPr>
        </p:nvGraphicFramePr>
        <p:xfrm>
          <a:off x="323528" y="5146737"/>
          <a:ext cx="2736305" cy="963930"/>
        </p:xfrm>
        <a:graphic>
          <a:graphicData uri="http://schemas.openxmlformats.org/drawingml/2006/table">
            <a:tbl>
              <a:tblPr firstRow="1" firstCol="1" bandRow="1"/>
              <a:tblGrid>
                <a:gridCol w="899139"/>
                <a:gridCol w="918583"/>
                <a:gridCol w="918583"/>
              </a:tblGrid>
              <a:tr h="895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10544" y="454453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033533"/>
              </p:ext>
            </p:extLst>
          </p:nvPr>
        </p:nvGraphicFramePr>
        <p:xfrm>
          <a:off x="6300191" y="5146737"/>
          <a:ext cx="2736305" cy="968122"/>
        </p:xfrm>
        <a:graphic>
          <a:graphicData uri="http://schemas.openxmlformats.org/drawingml/2006/table">
            <a:tbl>
              <a:tblPr firstRow="1" firstCol="1" bandRow="1"/>
              <a:tblGrid>
                <a:gridCol w="899139"/>
                <a:gridCol w="918583"/>
                <a:gridCol w="918583"/>
              </a:tblGrid>
              <a:tr h="968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453449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5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serscontent2.emaze.com/images/9b41cddc-cd36-469a-85b9-9014d1724c40/6153f935-5dec-4bb7-97a4-e2f209c3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3306"/>
            <a:ext cx="4824536" cy="423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886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3: Под какой цифрой находится звуковая схема слова «Лиса»?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023096"/>
              </p:ext>
            </p:extLst>
          </p:nvPr>
        </p:nvGraphicFramePr>
        <p:xfrm>
          <a:off x="6155967" y="5445224"/>
          <a:ext cx="2592705" cy="771144"/>
        </p:xfrm>
        <a:graphic>
          <a:graphicData uri="http://schemas.openxmlformats.org/drawingml/2006/table">
            <a:tbl>
              <a:tblPr firstRow="1" firstCol="1" bandRow="1"/>
              <a:tblGrid>
                <a:gridCol w="638175"/>
                <a:gridCol w="651510"/>
                <a:gridCol w="651510"/>
                <a:gridCol w="651510"/>
              </a:tblGrid>
              <a:tr h="622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28284" y="472514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867459"/>
              </p:ext>
            </p:extLst>
          </p:nvPr>
        </p:nvGraphicFramePr>
        <p:xfrm>
          <a:off x="251520" y="5445224"/>
          <a:ext cx="2592705" cy="771144"/>
        </p:xfrm>
        <a:graphic>
          <a:graphicData uri="http://schemas.openxmlformats.org/drawingml/2006/table">
            <a:tbl>
              <a:tblPr firstRow="1" firstCol="1" bandRow="1"/>
              <a:tblGrid>
                <a:gridCol w="638175"/>
                <a:gridCol w="651510"/>
                <a:gridCol w="651510"/>
                <a:gridCol w="651510"/>
              </a:tblGrid>
              <a:tr h="622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5971" y="4756941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02796"/>
              </p:ext>
            </p:extLst>
          </p:nvPr>
        </p:nvGraphicFramePr>
        <p:xfrm>
          <a:off x="3275856" y="5445224"/>
          <a:ext cx="2592705" cy="771144"/>
        </p:xfrm>
        <a:graphic>
          <a:graphicData uri="http://schemas.openxmlformats.org/drawingml/2006/table">
            <a:tbl>
              <a:tblPr firstRow="1" firstCol="1" bandRow="1"/>
              <a:tblGrid>
                <a:gridCol w="638175"/>
                <a:gridCol w="651510"/>
                <a:gridCol w="651510"/>
                <a:gridCol w="651510"/>
              </a:tblGrid>
              <a:tr h="622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83968" y="475694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08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905837"/>
              </p:ext>
            </p:extLst>
          </p:nvPr>
        </p:nvGraphicFramePr>
        <p:xfrm>
          <a:off x="3203848" y="2636912"/>
          <a:ext cx="2880321" cy="1008112"/>
        </p:xfrm>
        <a:graphic>
          <a:graphicData uri="http://schemas.openxmlformats.org/drawingml/2006/table">
            <a:tbl>
              <a:tblPr firstRow="1" firstCol="1" bandRow="1"/>
              <a:tblGrid>
                <a:gridCol w="708969"/>
                <a:gridCol w="723784"/>
                <a:gridCol w="723784"/>
                <a:gridCol w="723784"/>
              </a:tblGrid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1886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4: Подбери картинку к звуковой схеме.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kibbutznetwork.co.il/haiot_bait/barvaz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10579"/>
            <a:ext cx="279273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rowinggarden.ru/img/2016/020718/19058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20110"/>
            <a:ext cx="1872208" cy="252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48.radikal.ru/i122/1003/a6/da8d103cb4e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2432864" cy="238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iki.ippk.ru/images/thumb/f/ff/%D0%90%D0%B8%D1%81%D1%82.png/717px-%D0%90%D0%B8%D1%81%D1%8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90" y="3573016"/>
            <a:ext cx="185780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2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5: Составьте звуковую схему слова «Яблоко»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m0-tub-ru.yandex.net/i?id=2e141363cd76336cda7a823cc6a55dfb&amp;n=33&amp;h=215&amp;w=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908720"/>
            <a:ext cx="1968872" cy="236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76469"/>
              </p:ext>
            </p:extLst>
          </p:nvPr>
        </p:nvGraphicFramePr>
        <p:xfrm>
          <a:off x="2406394" y="4941168"/>
          <a:ext cx="4547235" cy="771144"/>
        </p:xfrm>
        <a:graphic>
          <a:graphicData uri="http://schemas.openxmlformats.org/drawingml/2006/table">
            <a:tbl>
              <a:tblPr firstRow="1" firstCol="1" bandRow="1"/>
              <a:tblGrid>
                <a:gridCol w="638175"/>
                <a:gridCol w="651510"/>
                <a:gridCol w="651510"/>
                <a:gridCol w="651510"/>
                <a:gridCol w="651510"/>
                <a:gridCol w="651510"/>
                <a:gridCol w="651510"/>
              </a:tblGrid>
              <a:tr h="74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11760" y="4908069"/>
            <a:ext cx="576064" cy="8251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й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4908069"/>
            <a:ext cx="576064" cy="8251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4908069"/>
            <a:ext cx="576064" cy="82518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91980" y="4908067"/>
            <a:ext cx="576064" cy="82518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4903196"/>
            <a:ext cx="576064" cy="8251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22724" y="4908069"/>
            <a:ext cx="576064" cy="82518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4908069"/>
            <a:ext cx="576064" cy="8251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319972" y="408242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2644" y="4077815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4072199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8788" y="4077072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4077072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5839" y="408242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699792" y="4725144"/>
            <a:ext cx="648072" cy="144016"/>
            <a:chOff x="2699792" y="4725144"/>
            <a:chExt cx="648072" cy="144016"/>
          </a:xfrm>
        </p:grpSpPr>
        <p:cxnSp>
          <p:nvCxnSpPr>
            <p:cNvPr id="18" name="Прямая со стрелкой 17"/>
            <p:cNvCxnSpPr/>
            <p:nvPr/>
          </p:nvCxnSpPr>
          <p:spPr>
            <a:xfrm flipH="1">
              <a:off x="2699792" y="4725144"/>
              <a:ext cx="144016" cy="14401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3275856" y="4725144"/>
              <a:ext cx="72008" cy="14401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695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5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00.infourok.ru/images/doc/177/203451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36" y="-2"/>
            <a:ext cx="921214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101</Words>
  <Application>Microsoft Office PowerPoint</Application>
  <PresentationFormat>Экран (4:3)</PresentationFormat>
  <Paragraphs>94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</dc:creator>
  <cp:lastModifiedBy>Юрий</cp:lastModifiedBy>
  <cp:revision>9</cp:revision>
  <dcterms:created xsi:type="dcterms:W3CDTF">2017-04-16T18:54:51Z</dcterms:created>
  <dcterms:modified xsi:type="dcterms:W3CDTF">2017-04-22T16:08:28Z</dcterms:modified>
</cp:coreProperties>
</file>