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0" r:id="rId4"/>
    <p:sldId id="259" r:id="rId5"/>
    <p:sldId id="258" r:id="rId6"/>
    <p:sldId id="257" r:id="rId7"/>
    <p:sldId id="262" r:id="rId8"/>
    <p:sldId id="264" r:id="rId9"/>
    <p:sldId id="265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667" autoAdjust="0"/>
  </p:normalViewPr>
  <p:slideViewPr>
    <p:cSldViewPr>
      <p:cViewPr varScale="1">
        <p:scale>
          <a:sx n="75" d="100"/>
          <a:sy n="75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4456231-55E4-4219-B927-AD0D612BBDAB}" type="datetimeFigureOut">
              <a:rPr lang="ru-RU" smtClean="0"/>
              <a:pPr/>
              <a:t>24.10.2012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51D743-7395-402F-B55A-90ED22BF3D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28794" y="4714884"/>
            <a:ext cx="5398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Ядерный реактор. 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Термоядерные реакции.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00100" y="214290"/>
            <a:ext cx="7072362" cy="4143404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14282" y="285728"/>
            <a:ext cx="87154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Осуществление управляемых термоядерных реакций даст человечеству новый экологически чистый и практически неисчерпаемый источник энергии. Однако, получение сверхвысоких температур и удержание плазмы, нагретой до миллиарда градусов, представляет собой труднейшую научно-техническую задачу на пути осуществления управляемого термоядерного синтеза.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Энергия излучения Солнца и звезд имеет термоядерное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происхождение.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Какое из приведенных ниже выражений определяет понятие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реакция деления ядра урана?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А. Процесс самопроизвольного распада ядер урана.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Б. Процесс превращения ядер урана в результате их взаимодействия с элементарными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частицами.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В. Процесс распада ядер урана на две примерно равные части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происходящий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действием нейтронов.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Какое из приведенных ниже выражений определяет понятие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цепная ядерная реакция?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А. Процесс самопроизвольного распада ядер атомов некоторых химических элементов.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Б. Процесс превращения атомных ядер, происходящий в результате их взаимодействия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с элементарными частицами или друг с другом.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В .Процесс деления атомных ядер некоторых химических элементов, происходящий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под действием нейтронов, образующихся в процессе самой реакции.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Какие вещества из перечисленных ниже могут быть использованы в ядерных реакторах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качестве замедлителей нейтронов?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А. Графит            Б. Кадмий            В. Тяжелая вода.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Какие вещества из перечисленных ниже могут быть использованы в ядерных реакторах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качестве поглотителей нейтронов?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А. Бор                   Б. Кадмий            В. Тяжелая вода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При каком значении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(коэффициент размножения нейтронов) идет цепная ядерная 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реакция в ядерном реакторе?</a:t>
            </a: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А.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&gt; 1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&lt; 1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 = 1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Какая частица образуется в ходе реакции термоядерного синтеза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baseline="-25000" dirty="0" smtClean="0"/>
              <a:t>1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Н</a:t>
            </a:r>
            <a:r>
              <a:rPr lang="ru-RU" i="1" dirty="0" smtClean="0"/>
              <a:t>  </a:t>
            </a:r>
            <a:r>
              <a:rPr lang="ru-RU" b="1" i="1" dirty="0" smtClean="0"/>
              <a:t>+ </a:t>
            </a:r>
            <a:r>
              <a:rPr lang="ru-RU" b="1" i="1" baseline="-25000" dirty="0" smtClean="0"/>
              <a:t>1</a:t>
            </a:r>
            <a:r>
              <a:rPr lang="ru-RU" b="1" i="1" baseline="30000" dirty="0" smtClean="0"/>
              <a:t>3</a:t>
            </a:r>
            <a:r>
              <a:rPr lang="ru-RU" b="1" i="1" dirty="0" smtClean="0"/>
              <a:t>Н       </a:t>
            </a:r>
            <a:r>
              <a:rPr lang="ru-RU" b="1" i="1" baseline="-25000" dirty="0" smtClean="0"/>
              <a:t>2</a:t>
            </a:r>
            <a:r>
              <a:rPr lang="ru-RU" b="1" i="1" baseline="30000" dirty="0" smtClean="0"/>
              <a:t>4</a:t>
            </a:r>
            <a:r>
              <a:rPr lang="ru-RU" b="1" i="1" dirty="0" smtClean="0"/>
              <a:t>Не + ?</a:t>
            </a:r>
            <a:r>
              <a:rPr lang="ru-RU" b="1" i="1" baseline="30000" dirty="0" smtClean="0"/>
              <a:t> </a:t>
            </a:r>
            <a:endParaRPr lang="ru-RU" dirty="0" smtClean="0"/>
          </a:p>
          <a:p>
            <a:pPr marL="342900" indent="-34290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Нейтрон           Б. Протон             В. Электрон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7786710" y="6215082"/>
            <a:ext cx="285752" cy="7143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357166"/>
            <a:ext cx="1490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6" y="1397000"/>
          <a:ext cx="8501124" cy="2476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854"/>
                <a:gridCol w="1416854"/>
                <a:gridCol w="1416854"/>
                <a:gridCol w="1416854"/>
                <a:gridCol w="1416854"/>
                <a:gridCol w="1416854"/>
              </a:tblGrid>
              <a:tr h="1103306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1            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</a:t>
                      </a:r>
                      <a:r>
                        <a:rPr lang="ru-RU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</a:t>
                      </a:r>
                      <a:r>
                        <a:rPr lang="ru-RU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  <a:tr h="137319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          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7224" y="2857496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2857496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2857496"/>
            <a:ext cx="960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А, 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2857496"/>
            <a:ext cx="922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А, Б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7950" y="2857496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8148" y="2857496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928802"/>
            <a:ext cx="378332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357158" y="500042"/>
            <a:ext cx="85011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зависимости удельной энергии связи от массового числа.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31455" y="1928802"/>
            <a:ext cx="4612545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Что общего, согласно графику,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 легких  и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тяжелых ядер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Какими свойствами, вследствие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малости удельной энергии ,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обладают тяжелые ядра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 вы думаете, можно ли 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получить энергию, используя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ядра легких элементов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Почему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 чем, по вашему мнению,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пойдет речь на уроке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79296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Ядерным (или атомным) реактором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называется устройство, в котором осуществляется управляемая реакция деления ядер.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285992"/>
            <a:ext cx="1928826" cy="2414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4429132"/>
            <a:ext cx="1785950" cy="2296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14282" y="4786322"/>
            <a:ext cx="2126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Энрико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Ферми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86578" y="3786190"/>
            <a:ext cx="2116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И. В. Курчатов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57422" y="235743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Впервые цепная ядерная реакция урана была осуществлена в США коллективом ученых под руководством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Энрико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Ферми в декабре 1942 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28860" y="5143512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нашей стране первый ядерный реактор Ф -1 был запущен 25 декабря 1946 г. коллективом физиков, который возглавлял  Игорь Васильевич Курчатов.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500090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тексте учебника, найдите основные элементы ядерного реактора. Выпишите в тетрадь их названия, назначение и состав.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150017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242886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-2678119" y="4178293"/>
            <a:ext cx="5357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464293" y="4178293"/>
            <a:ext cx="5357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-249259" y="4178293"/>
            <a:ext cx="5357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3822707" y="4178293"/>
            <a:ext cx="5357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314324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392906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6856412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0" y="4572008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535782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0" y="6143644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1500174"/>
            <a:ext cx="2408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элементы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ядерного реактора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14678" y="1714488"/>
            <a:ext cx="26430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Назначение элементов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29520" y="1714488"/>
            <a:ext cx="9556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844" y="2571744"/>
            <a:ext cx="2079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Ядерное топливо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7158" y="3357562"/>
            <a:ext cx="16033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Замедлитель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5720" y="3929066"/>
            <a:ext cx="18129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Регулирующие </a:t>
            </a: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стержни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720" y="4786322"/>
            <a:ext cx="1699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Отражатель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5720" y="5572140"/>
            <a:ext cx="18231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Теплоноситель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596" y="6150114"/>
            <a:ext cx="1521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Защита от </a:t>
            </a: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радиации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8992" y="2571744"/>
            <a:ext cx="21913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Источник энергии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14612" y="3357562"/>
            <a:ext cx="3622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Замедляет быстрые нейтроны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71802" y="4071942"/>
            <a:ext cx="2709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Поглощают нейтроны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71802" y="4857760"/>
            <a:ext cx="27188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Отражают нейтроны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43174" y="5572140"/>
            <a:ext cx="3556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Выводит энергию из реактора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86050" y="6150114"/>
            <a:ext cx="3547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Задерживает      -излучение  и </a:t>
            </a: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нейтроны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500562" y="6143644"/>
            <a:ext cx="2856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γ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00892" y="6286520"/>
            <a:ext cx="16570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Железобетон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27771" y="5572140"/>
            <a:ext cx="26162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Вода, жидкий натрий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286644" y="4786322"/>
            <a:ext cx="1186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Бериллий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072330" y="4071942"/>
            <a:ext cx="154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Кадмий, бор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463843" y="3357562"/>
            <a:ext cx="26801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Тяжелая вода, графит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929454" y="2571744"/>
            <a:ext cx="1739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 ,     U ,   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Pu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15140" y="27146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92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86644" y="27146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92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29586" y="2714620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94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643702" y="2428868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235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86644" y="2428868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58148" y="2428868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239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00306"/>
            <a:ext cx="9144000" cy="4357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-142900"/>
            <a:ext cx="87154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Опишите схему работы атомной электростанции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PressurizedWaterReactor_ru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2984"/>
            <a:ext cx="914400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3578"/>
            <a:ext cx="4071934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5643578"/>
            <a:ext cx="4500562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643578"/>
            <a:ext cx="9144000" cy="121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000364" y="450057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43570" y="257174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5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264318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4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3214686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307181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 2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371475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719100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Схема процессов в ядерном реакторе на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медленных нейтронах.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1" descr="C:\Documents and Settings\Kostik\Мои документы\scan\20100302\img1.p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144000" cy="40719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4" name="Прямоугольник 3"/>
          <p:cNvSpPr/>
          <p:nvPr/>
        </p:nvSpPr>
        <p:spPr>
          <a:xfrm>
            <a:off x="0" y="507207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Построены реакторы, работающие без замедлителя на быстрых нейтронах.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Вероятность деления урана-235, вызванного быстрыми нейтронами мала.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Такие реакторы не могут работать на естественном уране. Реакцию можно поддерживать лишь в обогащенной смеси, содержащей не менее 15% изотопа урана-235.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Преимущество: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их работе образуется значительное количество плутония, который затем можно использовать в качестве ядерного топлива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реакторы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размножители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Критическая масса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–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наименьшая масса делящегося вещества, при которой может протекать цепная ядерная реакция.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357298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 будет иметь критические размеры, если число нейтронов, потерянных вследствие захвата ураном и утечки из активной зоны, равно числу нейтронов, полученных в процессе деления (коэффициент размножения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=1). </a:t>
            </a:r>
          </a:p>
          <a:p>
            <a:r>
              <a:rPr lang="ru-RU" sz="2400" dirty="0" smtClean="0">
                <a:latin typeface="Times New Roman"/>
                <a:cs typeface="Times New Roman"/>
              </a:rPr>
              <a:t>Критические размеры (критическая масса) определяются: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Times New Roman"/>
                <a:cs typeface="Times New Roman"/>
              </a:rPr>
              <a:t>типом ядерного горючего;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Times New Roman"/>
                <a:cs typeface="Times New Roman"/>
              </a:rPr>
              <a:t>замедлителем;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latin typeface="Times New Roman"/>
                <a:cs typeface="Times New Roman"/>
              </a:rPr>
              <a:t>конструктивными особенностями реактора.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286256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Управление реактором осуществляется при помощи стержней, содержащих кадмий или бор.</a:t>
            </a:r>
            <a:endParaRPr lang="ru-RU" sz="28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5357826"/>
            <a:ext cx="3143272" cy="1500174"/>
          </a:xfrm>
          <a:prstGeom prst="roundRect">
            <a:avLst>
              <a:gd name="adj" fmla="val 2424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выдвинутых из активной зоны реактора стержнях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9058" y="5143512"/>
            <a:ext cx="184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58016" y="585789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143504" y="5357826"/>
            <a:ext cx="3214710" cy="1500174"/>
          </a:xfrm>
          <a:prstGeom prst="roundRect">
            <a:avLst>
              <a:gd name="adj" fmla="val 2424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полностью вдвинутых стержнях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k&lt;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(развитие </a:t>
            </a:r>
            <a:r>
              <a:rPr lang="ru-RU" sz="2400" dirty="0" err="1" smtClean="0">
                <a:latin typeface="Times New Roman"/>
                <a:cs typeface="Times New Roman"/>
              </a:rPr>
              <a:t>реак</a:t>
            </a:r>
            <a:r>
              <a:rPr lang="ru-RU" sz="2400" dirty="0" smtClean="0">
                <a:latin typeface="Times New Roman"/>
                <a:cs typeface="Times New Roman"/>
              </a:rPr>
              <a:t>-   </a:t>
            </a:r>
            <a:r>
              <a:rPr lang="ru-RU" sz="2400" dirty="0" err="1" smtClean="0">
                <a:latin typeface="Times New Roman"/>
                <a:cs typeface="Times New Roman"/>
              </a:rPr>
              <a:t>ции</a:t>
            </a:r>
            <a:r>
              <a:rPr lang="ru-RU" sz="2400" dirty="0" smtClean="0">
                <a:latin typeface="Times New Roman"/>
                <a:cs typeface="Times New Roman"/>
              </a:rPr>
              <a:t> останавливается)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928662" y="2786057"/>
            <a:ext cx="6252063" cy="1267187"/>
            <a:chOff x="571472" y="1041175"/>
            <a:chExt cx="5578877" cy="728467"/>
          </a:xfrm>
        </p:grpSpPr>
        <p:sp>
          <p:nvSpPr>
            <p:cNvPr id="4" name="TextBox 3"/>
            <p:cNvSpPr txBox="1"/>
            <p:nvPr/>
          </p:nvSpPr>
          <p:spPr>
            <a:xfrm>
              <a:off x="826456" y="1123311"/>
              <a:ext cx="53238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i="1" dirty="0" smtClean="0">
                  <a:latin typeface="Times New Roman" pitchFamily="18" charset="0"/>
                  <a:cs typeface="Times New Roman" pitchFamily="18" charset="0"/>
                </a:rPr>
                <a:t>Н +  Н        Не  +   </a:t>
              </a:r>
              <a:r>
                <a:rPr lang="ru-RU" sz="3600" i="1" dirty="0" err="1" smtClean="0"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3600" i="1" dirty="0" smtClean="0">
                  <a:latin typeface="Times New Roman" pitchFamily="18" charset="0"/>
                  <a:cs typeface="Times New Roman" pitchFamily="18" charset="0"/>
                </a:rPr>
                <a:t>   +  ?</a:t>
              </a:r>
              <a:endParaRPr lang="ru-RU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675089" y="108224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591408" y="108224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611343" y="1369716"/>
              <a:ext cx="30008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822516" y="132864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698964" y="1041175"/>
              <a:ext cx="300082" cy="212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886262" y="1123311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71472" y="132864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63916" y="1369716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22" name="Стрелка вправо 21"/>
            <p:cNvSpPr/>
            <p:nvPr/>
          </p:nvSpPr>
          <p:spPr>
            <a:xfrm>
              <a:off x="2101375" y="1328648"/>
              <a:ext cx="500066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71472" y="4429132"/>
            <a:ext cx="81127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Выделяется ли энергия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Оцените, используя </a:t>
            </a: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справочные  данные.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Реакции синтеза легких ядер получили название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smtClean="0">
                <a:latin typeface="Times New Roman" pitchFamily="18" charset="0"/>
                <a:cs typeface="Times New Roman" pitchFamily="18" charset="0"/>
              </a:rPr>
              <a:t>термоядерных реакций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т. к. происходят при очень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высоких температурах (10  - 10  К).</a:t>
            </a:r>
          </a:p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Как вы думаете, зачем нужна высокая температура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100010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57818" y="92867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928662" y="2786058"/>
            <a:ext cx="6252063" cy="1267187"/>
            <a:chOff x="571472" y="1041175"/>
            <a:chExt cx="5578877" cy="728467"/>
          </a:xfrm>
        </p:grpSpPr>
        <p:sp>
          <p:nvSpPr>
            <p:cNvPr id="21" name="TextBox 20"/>
            <p:cNvSpPr txBox="1"/>
            <p:nvPr/>
          </p:nvSpPr>
          <p:spPr>
            <a:xfrm>
              <a:off x="826456" y="1123311"/>
              <a:ext cx="532389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3600" i="1" dirty="0" smtClean="0">
                  <a:latin typeface="Times New Roman" pitchFamily="18" charset="0"/>
                  <a:cs typeface="Times New Roman" pitchFamily="18" charset="0"/>
                </a:rPr>
                <a:t>Н +  Н        Не  +   </a:t>
              </a:r>
              <a:r>
                <a:rPr lang="ru-RU" sz="3600" i="1" dirty="0" err="1" smtClean="0">
                  <a:latin typeface="Times New Roman" pitchFamily="18" charset="0"/>
                  <a:cs typeface="Times New Roman" pitchFamily="18" charset="0"/>
                </a:rPr>
                <a:t>п</a:t>
              </a:r>
              <a:r>
                <a:rPr lang="ru-RU" sz="3600" i="1" dirty="0" smtClean="0">
                  <a:latin typeface="Times New Roman" pitchFamily="18" charset="0"/>
                  <a:cs typeface="Times New Roman" pitchFamily="18" charset="0"/>
                </a:rPr>
                <a:t>   +  ?</a:t>
              </a:r>
              <a:endParaRPr lang="ru-RU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675089" y="108224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591408" y="1082243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dirty="0"/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611343" y="1369716"/>
              <a:ext cx="30008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3600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822516" y="132864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dirty="0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698964" y="1041175"/>
              <a:ext cx="300082" cy="2123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886262" y="1123311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571472" y="1328648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1463916" y="1369716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33" name="Стрелка вправо 32"/>
            <p:cNvSpPr/>
            <p:nvPr/>
          </p:nvSpPr>
          <p:spPr>
            <a:xfrm>
              <a:off x="2101375" y="1328648"/>
              <a:ext cx="500066" cy="45719"/>
            </a:xfrm>
            <a:prstGeom prst="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42852"/>
            <a:ext cx="5829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 реакции деления и синтеза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864246"/>
          <a:ext cx="8215371" cy="5993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457"/>
                <a:gridCol w="2619393"/>
                <a:gridCol w="2857521"/>
              </a:tblGrid>
              <a:tr h="222503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Доступность компонентов,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необходимых для реакции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Урановое топливо не существует в чистом виде, а только в составе руд,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находя-щихся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труднодо-ступных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место-рождениях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  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  и  </a:t>
                      </a:r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r>
                        <a:rPr lang="ru-RU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  <a:p>
                      <a:r>
                        <a:rPr lang="ru-RU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Присутствуют  в морской воде; в 7000 л морской</a:t>
                      </a:r>
                      <a:r>
                        <a:rPr lang="ru-RU" sz="200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воды</a:t>
                      </a:r>
                      <a:r>
                        <a:rPr lang="ru-RU" sz="2000" i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содержится 1 л так называемой  «тяжелой воды»</a:t>
                      </a:r>
                      <a:endParaRPr lang="ru-RU" sz="140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82339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Энергия, приходящаяся на один нуклон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МэВ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baseline="0" dirty="0" smtClean="0"/>
                        <a:t>         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3,5 МэВ</a:t>
                      </a:r>
                      <a:endParaRPr lang="ru-RU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823397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Радиоактив-ность</a:t>
                      </a: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продуктов реакции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Радиоактивны</a:t>
                      </a:r>
                      <a:endParaRPr lang="ru-RU" sz="2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</a:t>
                      </a:r>
                      <a:r>
                        <a:rPr lang="ru-RU" sz="2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радиоактивны</a:t>
                      </a:r>
                      <a:endParaRPr lang="ru-RU" sz="2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00760" y="857232"/>
            <a:ext cx="274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00892" y="857232"/>
            <a:ext cx="274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857208"/>
            <a:ext cx="550069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725</TotalTime>
  <Words>899</Words>
  <Application>Microsoft Office PowerPoint</Application>
  <PresentationFormat>Экран (4:3)</PresentationFormat>
  <Paragraphs>171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КИРИЛЛ</cp:lastModifiedBy>
  <cp:revision>78</cp:revision>
  <dcterms:created xsi:type="dcterms:W3CDTF">2012-04-20T16:03:51Z</dcterms:created>
  <dcterms:modified xsi:type="dcterms:W3CDTF">2012-10-24T13:03:38Z</dcterms:modified>
</cp:coreProperties>
</file>