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6" r:id="rId3"/>
    <p:sldId id="260" r:id="rId4"/>
    <p:sldId id="259" r:id="rId5"/>
    <p:sldId id="258" r:id="rId6"/>
    <p:sldId id="257" r:id="rId7"/>
    <p:sldId id="262" r:id="rId8"/>
    <p:sldId id="264" r:id="rId9"/>
    <p:sldId id="265" r:id="rId10"/>
    <p:sldId id="263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6667" autoAdjust="0"/>
  </p:normalViewPr>
  <p:slideViewPr>
    <p:cSldViewPr>
      <p:cViewPr varScale="1">
        <p:scale>
          <a:sx n="75" d="100"/>
          <a:sy n="75" d="100"/>
        </p:scale>
        <p:origin x="-6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56231-55E4-4219-B927-AD0D612BBDAB}" type="datetimeFigureOut">
              <a:rPr lang="ru-RU" smtClean="0"/>
              <a:pPr/>
              <a:t>24.10.2012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1D743-7395-402F-B55A-90ED22BF3D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56231-55E4-4219-B927-AD0D612BBDAB}" type="datetimeFigureOut">
              <a:rPr lang="ru-RU" smtClean="0"/>
              <a:pPr/>
              <a:t>24.10.2012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1D743-7395-402F-B55A-90ED22BF3D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56231-55E4-4219-B927-AD0D612BBDAB}" type="datetimeFigureOut">
              <a:rPr lang="ru-RU" smtClean="0"/>
              <a:pPr/>
              <a:t>24.10.2012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1D743-7395-402F-B55A-90ED22BF3D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56231-55E4-4219-B927-AD0D612BBDAB}" type="datetimeFigureOut">
              <a:rPr lang="ru-RU" smtClean="0"/>
              <a:pPr/>
              <a:t>24.10.2012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1D743-7395-402F-B55A-90ED22BF3D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56231-55E4-4219-B927-AD0D612BBDAB}" type="datetimeFigureOut">
              <a:rPr lang="ru-RU" smtClean="0"/>
              <a:pPr/>
              <a:t>24.10.2012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1D743-7395-402F-B55A-90ED22BF3D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56231-55E4-4219-B927-AD0D612BBDAB}" type="datetimeFigureOut">
              <a:rPr lang="ru-RU" smtClean="0"/>
              <a:pPr/>
              <a:t>24.10.2012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1D743-7395-402F-B55A-90ED22BF3D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56231-55E4-4219-B927-AD0D612BBDAB}" type="datetimeFigureOut">
              <a:rPr lang="ru-RU" smtClean="0"/>
              <a:pPr/>
              <a:t>24.10.2012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1D743-7395-402F-B55A-90ED22BF3D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56231-55E4-4219-B927-AD0D612BBDAB}" type="datetimeFigureOut">
              <a:rPr lang="ru-RU" smtClean="0"/>
              <a:pPr/>
              <a:t>24.10.2012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51D743-7395-402F-B55A-90ED22BF3D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56231-55E4-4219-B927-AD0D612BBDAB}" type="datetimeFigureOut">
              <a:rPr lang="ru-RU" smtClean="0"/>
              <a:pPr/>
              <a:t>24.10.2012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1D743-7395-402F-B55A-90ED22BF3D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56231-55E4-4219-B927-AD0D612BBDAB}" type="datetimeFigureOut">
              <a:rPr lang="ru-RU" smtClean="0"/>
              <a:pPr/>
              <a:t>24.10.2012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B51D743-7395-402F-B55A-90ED22BF3D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4456231-55E4-4219-B927-AD0D612BBDAB}" type="datetimeFigureOut">
              <a:rPr lang="ru-RU" smtClean="0"/>
              <a:pPr/>
              <a:t>24.10.2012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1D743-7395-402F-B55A-90ED22BF3D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4456231-55E4-4219-B927-AD0D612BBDAB}" type="datetimeFigureOut">
              <a:rPr lang="ru-RU" smtClean="0"/>
              <a:pPr/>
              <a:t>24.10.2012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B51D743-7395-402F-B55A-90ED22BF3D1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928794" y="4714884"/>
            <a:ext cx="539891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Ядерный реактор. </a:t>
            </a:r>
          </a:p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Термоядерные реакции.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1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1000100" y="214290"/>
            <a:ext cx="7072362" cy="4143404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sq">
            <a:solidFill>
              <a:schemeClr val="tx1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214282" y="285728"/>
            <a:ext cx="871543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Осуществление управляемых термоядерных реакций даст человечеству новый экологически чистый и практически неисчерпаемый источник энергии. Однако, получение сверхвысоких температур и удержание плазмы, нагретой до миллиарда градусов, представляет собой труднейшую научно-техническую задачу на пути осуществления управляемого термоядерного синтеза.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Энергия излучения Солнца и звезд имеет термоядерное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происхождение.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9144000" cy="701730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Какое из приведенных ниже выражений определяет понятие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реакция деления ядра урана?</a:t>
            </a:r>
          </a:p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А. Процесс самопроизвольного распада ядер урана.</a:t>
            </a:r>
          </a:p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Б. Процесс превращения ядер урана в результате их взаимодействия с элементарными</a:t>
            </a:r>
          </a:p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частицами.</a:t>
            </a:r>
          </a:p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В. Процесс распада ядер урана на две примерно равные части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, происходящий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</a:t>
            </a:r>
          </a:p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действием нейтронов.</a:t>
            </a:r>
          </a:p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Какое из приведенных ниже выражений определяет понятие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цепная ядерная реакция?</a:t>
            </a:r>
          </a:p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А. Процесс самопроизвольного распада ядер атомов некоторых химических элементов.</a:t>
            </a:r>
          </a:p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Б. Процесс превращения атомных ядер, происходящий в результате их взаимодействия</a:t>
            </a:r>
          </a:p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с элементарными частицами или друг с другом.</a:t>
            </a:r>
          </a:p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В .Процесс деления атомных ядер некоторых химических элементов, происходящий </a:t>
            </a:r>
          </a:p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под действием нейтронов, образующихся в процессе самой реакции.</a:t>
            </a:r>
          </a:p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Какие вещества из перечисленных ниже могут быть использованы в ядерных реакторах</a:t>
            </a:r>
          </a:p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в качестве замедлителей нейтронов?</a:t>
            </a:r>
          </a:p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А. Графит            Б. Кадмий            В. Тяжелая вода.</a:t>
            </a:r>
          </a:p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Какие вещества из перечисленных ниже могут быть использованы в ядерных реакторах</a:t>
            </a:r>
          </a:p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качестве поглотителей нейтронов?</a:t>
            </a:r>
          </a:p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А. Бор                   Б. Кадмий            В. Тяжелая вода</a:t>
            </a:r>
          </a:p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При каком значении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(коэффициент размножения нейтронов) идет цепная ядерная </a:t>
            </a:r>
          </a:p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реакция в ядерном реакторе?</a:t>
            </a:r>
          </a:p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А.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K &gt; 1        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K &lt; 1         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В.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K = 1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 Какая частица образуется в ходе реакции термоядерного синтеза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i="1" baseline="-25000" dirty="0" smtClean="0"/>
              <a:t>1</a:t>
            </a:r>
            <a:r>
              <a:rPr lang="ru-RU" b="1" i="1" baseline="30000" dirty="0" smtClean="0"/>
              <a:t>2</a:t>
            </a:r>
            <a:r>
              <a:rPr lang="ru-RU" b="1" i="1" dirty="0" smtClean="0"/>
              <a:t>Н</a:t>
            </a:r>
            <a:r>
              <a:rPr lang="ru-RU" i="1" dirty="0" smtClean="0"/>
              <a:t>  </a:t>
            </a:r>
            <a:r>
              <a:rPr lang="ru-RU" b="1" i="1" dirty="0" smtClean="0"/>
              <a:t>+ </a:t>
            </a:r>
            <a:r>
              <a:rPr lang="ru-RU" b="1" i="1" baseline="-25000" dirty="0" smtClean="0"/>
              <a:t>1</a:t>
            </a:r>
            <a:r>
              <a:rPr lang="ru-RU" b="1" i="1" baseline="30000" dirty="0" smtClean="0"/>
              <a:t>3</a:t>
            </a:r>
            <a:r>
              <a:rPr lang="ru-RU" b="1" i="1" dirty="0" smtClean="0"/>
              <a:t>Н       </a:t>
            </a:r>
            <a:r>
              <a:rPr lang="ru-RU" b="1" i="1" baseline="-25000" dirty="0" smtClean="0"/>
              <a:t>2</a:t>
            </a:r>
            <a:r>
              <a:rPr lang="ru-RU" b="1" i="1" baseline="30000" dirty="0" smtClean="0"/>
              <a:t>4</a:t>
            </a:r>
            <a:r>
              <a:rPr lang="ru-RU" b="1" i="1" dirty="0" smtClean="0"/>
              <a:t>Не + ?</a:t>
            </a:r>
            <a:r>
              <a:rPr lang="ru-RU" b="1" i="1" baseline="30000" dirty="0" smtClean="0"/>
              <a:t> </a:t>
            </a:r>
            <a:endParaRPr lang="ru-RU" dirty="0" smtClean="0"/>
          </a:p>
          <a:p>
            <a:pPr marL="342900" indent="-342900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А. Нейтрон           Б. Протон             В. Электрон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7786710" y="6215082"/>
            <a:ext cx="285752" cy="71438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00430" y="357166"/>
            <a:ext cx="14902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Ответы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7156" y="1397000"/>
          <a:ext cx="8501124" cy="2476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6854"/>
                <a:gridCol w="1416854"/>
                <a:gridCol w="1416854"/>
                <a:gridCol w="1416854"/>
                <a:gridCol w="1416854"/>
                <a:gridCol w="1416854"/>
              </a:tblGrid>
              <a:tr h="1103306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      </a:t>
                      </a:r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1             </a:t>
                      </a:r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baseline="0" dirty="0" smtClean="0"/>
                        <a:t>        </a:t>
                      </a:r>
                      <a:r>
                        <a:rPr lang="ru-RU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dirty="0" smtClean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baseline="0" dirty="0" smtClean="0"/>
                        <a:t>       </a:t>
                      </a:r>
                      <a:r>
                        <a:rPr lang="ru-RU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dirty="0" smtClean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       </a:t>
                      </a:r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       </a:t>
                      </a:r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       </a:t>
                      </a:r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dirty="0"/>
                    </a:p>
                  </a:txBody>
                  <a:tcPr>
                    <a:noFill/>
                  </a:tcPr>
                </a:tc>
              </a:tr>
              <a:tr h="1373190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       </a:t>
                      </a:r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       </a:t>
                      </a:r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           </a:t>
                      </a:r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57224" y="2857496"/>
            <a:ext cx="4587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5984" y="2857496"/>
            <a:ext cx="4587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28992" y="2857496"/>
            <a:ext cx="9605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А, В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57752" y="2857496"/>
            <a:ext cx="9220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А, Б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57950" y="2857496"/>
            <a:ext cx="5613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В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58148" y="2857496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928802"/>
            <a:ext cx="3783328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357158" y="500042"/>
            <a:ext cx="85011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График зависимости удельной энергии связи от массового числа.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31455" y="1928802"/>
            <a:ext cx="4612545" cy="40626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Что общего, согласно графику, 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у легких  и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тяжелых ядер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Какими свойствами, вследствие 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малости удельной энергии ,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обладают тяжелые ядра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Как вы думаете, можно ли 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получить энергию, используя</a:t>
            </a: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ядра легких элементов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Почему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О чем, по вашему мнению,</a:t>
            </a: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пойдет речь на уроке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0"/>
            <a:ext cx="792961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Ядерным (или атомным) реактором 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называется устройство, в котором осуществляется управляемая реакция деления ядер.</a:t>
            </a:r>
            <a:endParaRPr lang="ru-RU" sz="36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285992"/>
            <a:ext cx="1928826" cy="2414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72330" y="4429132"/>
            <a:ext cx="1785950" cy="2296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214282" y="4786322"/>
            <a:ext cx="21264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Энрико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Ферми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86578" y="3786190"/>
            <a:ext cx="2116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И. В. Курчатов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357422" y="2357430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Впервые цепная ядерная реакция урана была осуществлена в США коллективом ученых под руководством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Энрико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Ферми в декабре 1942 г.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428860" y="5143512"/>
            <a:ext cx="4572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нашей стране первый ядерный реактор Ф -1 был запущен 25 декабря 1946 г. коллективом физиков, который возглавлял  Игорь Васильевич Курчатов.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-500090"/>
            <a:ext cx="91440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 тексте учебника, найдите основные элементы ядерного реактора. Выпишите в тетрадь их названия, назначение и состав.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0" y="1500174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0" y="2428868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-2678119" y="4178293"/>
            <a:ext cx="535782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6464293" y="4178293"/>
            <a:ext cx="535782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-249259" y="4178293"/>
            <a:ext cx="535782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3822707" y="4178293"/>
            <a:ext cx="535782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0" y="3143248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0" y="3929066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0" y="6856412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0" y="4572008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0" y="5357826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0" y="1500174"/>
            <a:ext cx="24082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Основные элементы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ядерного реактора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14678" y="1714488"/>
            <a:ext cx="26430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Назначение элементов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429520" y="1714488"/>
            <a:ext cx="9556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Состав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42844" y="2571744"/>
            <a:ext cx="20791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Ядерное топливо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57158" y="3357562"/>
            <a:ext cx="16033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Замедлитель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85720" y="3929066"/>
            <a:ext cx="181299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Регулирующие </a:t>
            </a:r>
          </a:p>
          <a:p>
            <a:pPr algn="ctr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стержни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85720" y="4786322"/>
            <a:ext cx="16993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Отражатель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85720" y="5572140"/>
            <a:ext cx="18231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Теплоноситель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28596" y="6150114"/>
            <a:ext cx="15215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Защита от </a:t>
            </a:r>
          </a:p>
          <a:p>
            <a:pPr algn="ctr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радиации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428992" y="2571744"/>
            <a:ext cx="21913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Источник энергии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714612" y="3357562"/>
            <a:ext cx="36229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Замедляет быстрые нейтроны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071802" y="4071942"/>
            <a:ext cx="27091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Поглощают нейтроны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071802" y="4857760"/>
            <a:ext cx="27188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Отражают нейтроны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643174" y="5572140"/>
            <a:ext cx="35566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Выводит энергию из реактора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786050" y="6150114"/>
            <a:ext cx="35471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Задерживает      -излучение  и </a:t>
            </a:r>
          </a:p>
          <a:p>
            <a:pPr algn="ctr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нейтроны 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4500562" y="6143644"/>
            <a:ext cx="2856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γ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000892" y="6286520"/>
            <a:ext cx="16570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Железобетон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527771" y="5572140"/>
            <a:ext cx="26162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Вода, жидкий натрий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286644" y="4786322"/>
            <a:ext cx="11865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Бериллий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072330" y="4071942"/>
            <a:ext cx="154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Кадмий, бор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463843" y="3357562"/>
            <a:ext cx="26801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Тяжелая вода, графит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929454" y="2571744"/>
            <a:ext cx="17395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U ,     U ,    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Pu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715140" y="2714620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92</a:t>
            </a: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286644" y="2714620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92</a:t>
            </a: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929586" y="2714620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94</a:t>
            </a: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643702" y="2428868"/>
            <a:ext cx="453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235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286644" y="2428868"/>
            <a:ext cx="453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238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858148" y="2428868"/>
            <a:ext cx="453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239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00306"/>
            <a:ext cx="9144000" cy="4357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-142900"/>
            <a:ext cx="871543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Опишите схему работы атомной электростанции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4" descr="PressurizedWaterReactor_ru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42984"/>
            <a:ext cx="9144000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643578"/>
            <a:ext cx="4071934" cy="121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3438" y="5643578"/>
            <a:ext cx="4500562" cy="121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643578"/>
            <a:ext cx="9144000" cy="121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Прямоугольник 8"/>
          <p:cNvSpPr/>
          <p:nvPr/>
        </p:nvSpPr>
        <p:spPr>
          <a:xfrm>
            <a:off x="3000364" y="4500570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6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643570" y="2571744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 5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929058" y="2643182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 4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285984" y="3214686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 3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643042" y="3071810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 2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57158" y="3714752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0"/>
            <a:ext cx="7191008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Схема процессов в ядерном реакторе на</a:t>
            </a:r>
          </a:p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медленных нейтронах.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на: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1" descr="C:\Documents and Settings\Kostik\Мои документы\scan\20100302\img1.p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08"/>
            <a:ext cx="9144000" cy="407196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</p:pic>
      <p:sp>
        <p:nvSpPr>
          <p:cNvPr id="4" name="Прямоугольник 3"/>
          <p:cNvSpPr/>
          <p:nvPr/>
        </p:nvSpPr>
        <p:spPr>
          <a:xfrm>
            <a:off x="0" y="5072074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Построены реакторы, работающие без замедлителя на быстрых нейтронах.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Вероятность деления урана-235, вызванного быстрыми нейтронами мала.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Такие реакторы не могут работать на естественном уране. Реакцию можно поддерживать лишь в обогащенной смеси, содержащей не менее 15% изотопа урана-235.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6211669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Преимущество: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 их работе образуется значительное количество плутония, который затем можно использовать в качестве ядерного топлива (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реакторы –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размножители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Критическая масса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/>
              <a:t>–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наименьшая масса делящегося вещества, при которой может протекать цепная ядерная реакция.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1357298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Система будет иметь критические размеры, если число нейтронов, потерянных вследствие захвата ураном и утечки из активной зоны, равно числу нейтронов, полученных в процессе деления (коэффициент размножения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=1). </a:t>
            </a:r>
          </a:p>
          <a:p>
            <a:r>
              <a:rPr lang="ru-RU" sz="2400" dirty="0" smtClean="0">
                <a:latin typeface="Times New Roman"/>
                <a:cs typeface="Times New Roman"/>
              </a:rPr>
              <a:t>Критические размеры (критическая масса) определяются:</a:t>
            </a:r>
          </a:p>
          <a:p>
            <a:pPr marL="342900" indent="-342900">
              <a:buAutoNum type="arabicParenR"/>
            </a:pPr>
            <a:r>
              <a:rPr lang="ru-RU" sz="2400" dirty="0" smtClean="0">
                <a:latin typeface="Times New Roman"/>
                <a:cs typeface="Times New Roman"/>
              </a:rPr>
              <a:t>типом ядерного горючего;</a:t>
            </a:r>
          </a:p>
          <a:p>
            <a:pPr marL="342900" indent="-342900">
              <a:buAutoNum type="arabicParenR"/>
            </a:pPr>
            <a:r>
              <a:rPr lang="ru-RU" sz="2400" dirty="0" smtClean="0">
                <a:latin typeface="Times New Roman"/>
                <a:cs typeface="Times New Roman"/>
              </a:rPr>
              <a:t>замедлителем;</a:t>
            </a:r>
          </a:p>
          <a:p>
            <a:pPr marL="342900" indent="-342900">
              <a:buAutoNum type="arabicParenR"/>
            </a:pPr>
            <a:r>
              <a:rPr lang="ru-RU" sz="2400" dirty="0" smtClean="0">
                <a:latin typeface="Times New Roman"/>
                <a:cs typeface="Times New Roman"/>
              </a:rPr>
              <a:t>конструктивными особенностями реактора.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85786" y="4286256"/>
            <a:ext cx="77153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Управление реактором осуществляется при помощи стержней, содержащих кадмий или бор.</a:t>
            </a:r>
            <a:endParaRPr lang="ru-RU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14282" y="5357826"/>
            <a:ext cx="3143272" cy="1500174"/>
          </a:xfrm>
          <a:prstGeom prst="roundRect">
            <a:avLst>
              <a:gd name="adj" fmla="val 2424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 выдвинутых из активной зоны реактора стержнях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k&gt;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29058" y="5143512"/>
            <a:ext cx="184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858016" y="5857892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143504" y="5357826"/>
            <a:ext cx="3214710" cy="1500174"/>
          </a:xfrm>
          <a:prstGeom prst="roundRect">
            <a:avLst>
              <a:gd name="adj" fmla="val 2424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 полностью вдвинутых стержнях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k&lt;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 (развитие </a:t>
            </a:r>
            <a:r>
              <a:rPr lang="ru-RU" sz="2400" dirty="0" err="1" smtClean="0">
                <a:latin typeface="Times New Roman"/>
                <a:cs typeface="Times New Roman"/>
              </a:rPr>
              <a:t>реак</a:t>
            </a:r>
            <a:r>
              <a:rPr lang="ru-RU" sz="2400" dirty="0" smtClean="0">
                <a:latin typeface="Times New Roman"/>
                <a:cs typeface="Times New Roman"/>
              </a:rPr>
              <a:t>-   </a:t>
            </a:r>
            <a:r>
              <a:rPr lang="ru-RU" sz="2400" dirty="0" err="1" smtClean="0">
                <a:latin typeface="Times New Roman"/>
                <a:cs typeface="Times New Roman"/>
              </a:rPr>
              <a:t>ции</a:t>
            </a:r>
            <a:r>
              <a:rPr lang="ru-RU" sz="2400" dirty="0" smtClean="0">
                <a:latin typeface="Times New Roman"/>
                <a:cs typeface="Times New Roman"/>
              </a:rPr>
              <a:t> останавливается)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Группа 22"/>
          <p:cNvGrpSpPr/>
          <p:nvPr/>
        </p:nvGrpSpPr>
        <p:grpSpPr>
          <a:xfrm>
            <a:off x="928662" y="2786057"/>
            <a:ext cx="6252063" cy="1267187"/>
            <a:chOff x="571472" y="1041175"/>
            <a:chExt cx="5578877" cy="728467"/>
          </a:xfrm>
        </p:grpSpPr>
        <p:sp>
          <p:nvSpPr>
            <p:cNvPr id="4" name="TextBox 3"/>
            <p:cNvSpPr txBox="1"/>
            <p:nvPr/>
          </p:nvSpPr>
          <p:spPr>
            <a:xfrm>
              <a:off x="826456" y="1123311"/>
              <a:ext cx="532389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3600" i="1" dirty="0" smtClean="0">
                  <a:latin typeface="Times New Roman" pitchFamily="18" charset="0"/>
                  <a:cs typeface="Times New Roman" pitchFamily="18" charset="0"/>
                </a:rPr>
                <a:t>Н +  Н        Не  +   </a:t>
              </a:r>
              <a:r>
                <a:rPr lang="ru-RU" sz="3600" i="1" dirty="0" err="1" smtClean="0">
                  <a:latin typeface="Times New Roman" pitchFamily="18" charset="0"/>
                  <a:cs typeface="Times New Roman" pitchFamily="18" charset="0"/>
                </a:rPr>
                <a:t>п</a:t>
              </a:r>
              <a:r>
                <a:rPr lang="ru-RU" sz="3600" i="1" dirty="0" smtClean="0">
                  <a:latin typeface="Times New Roman" pitchFamily="18" charset="0"/>
                  <a:cs typeface="Times New Roman" pitchFamily="18" charset="0"/>
                </a:rPr>
                <a:t>   +  ?</a:t>
              </a:r>
              <a:endParaRPr lang="ru-RU" sz="36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2675089" y="1082243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i="1" dirty="0" smtClean="0">
                  <a:latin typeface="Times New Roman" pitchFamily="18" charset="0"/>
                  <a:cs typeface="Times New Roman" pitchFamily="18" charset="0"/>
                </a:rPr>
                <a:t>4</a:t>
              </a:r>
              <a:endParaRPr lang="ru-RU" sz="36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591408" y="1082243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i="1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ru-RU" dirty="0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2611343" y="1369716"/>
              <a:ext cx="30008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i="1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sz="36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3822516" y="132864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i="1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ru-RU" dirty="0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698964" y="1041175"/>
              <a:ext cx="300082" cy="2123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i="1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dirty="0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3886262" y="1123311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i="1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dirty="0"/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571472" y="132864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i="1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dirty="0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1463916" y="1369716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i="1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dirty="0"/>
            </a:p>
          </p:txBody>
        </p:sp>
        <p:sp>
          <p:nvSpPr>
            <p:cNvPr id="22" name="Стрелка вправо 21"/>
            <p:cNvSpPr/>
            <p:nvPr/>
          </p:nvSpPr>
          <p:spPr>
            <a:xfrm>
              <a:off x="2101375" y="1328648"/>
              <a:ext cx="500066" cy="45719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571472" y="4429132"/>
            <a:ext cx="811273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Выделяется ли энергия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Оцените, используя </a:t>
            </a:r>
          </a:p>
          <a:p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справочные  данные.</a:t>
            </a: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0" y="0"/>
            <a:ext cx="914400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Реакции синтеза легких ядер получили название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smtClean="0">
                <a:latin typeface="Times New Roman" pitchFamily="18" charset="0"/>
                <a:cs typeface="Times New Roman" pitchFamily="18" charset="0"/>
              </a:rPr>
              <a:t>термоядерных реакций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т. к. происходят при очень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высоких температурах (10  - 10  К).</a:t>
            </a:r>
          </a:p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Как вы думаете, зачем нужна высокая температура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72000" y="1000108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7</a:t>
            </a:r>
            <a:endParaRPr lang="ru-RU" sz="1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357818" y="92867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0" name="Группа 19"/>
          <p:cNvGrpSpPr/>
          <p:nvPr/>
        </p:nvGrpSpPr>
        <p:grpSpPr>
          <a:xfrm>
            <a:off x="928662" y="2786058"/>
            <a:ext cx="6252063" cy="1267187"/>
            <a:chOff x="571472" y="1041175"/>
            <a:chExt cx="5578877" cy="728467"/>
          </a:xfrm>
        </p:grpSpPr>
        <p:sp>
          <p:nvSpPr>
            <p:cNvPr id="21" name="TextBox 20"/>
            <p:cNvSpPr txBox="1"/>
            <p:nvPr/>
          </p:nvSpPr>
          <p:spPr>
            <a:xfrm>
              <a:off x="826456" y="1123311"/>
              <a:ext cx="532389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3600" i="1" dirty="0" smtClean="0">
                  <a:latin typeface="Times New Roman" pitchFamily="18" charset="0"/>
                  <a:cs typeface="Times New Roman" pitchFamily="18" charset="0"/>
                </a:rPr>
                <a:t>Н +  Н        Не  +   </a:t>
              </a:r>
              <a:r>
                <a:rPr lang="ru-RU" sz="3600" i="1" dirty="0" err="1" smtClean="0">
                  <a:latin typeface="Times New Roman" pitchFamily="18" charset="0"/>
                  <a:cs typeface="Times New Roman" pitchFamily="18" charset="0"/>
                </a:rPr>
                <a:t>п</a:t>
              </a:r>
              <a:r>
                <a:rPr lang="ru-RU" sz="3600" i="1" dirty="0" smtClean="0">
                  <a:latin typeface="Times New Roman" pitchFamily="18" charset="0"/>
                  <a:cs typeface="Times New Roman" pitchFamily="18" charset="0"/>
                </a:rPr>
                <a:t>   +  ?</a:t>
              </a:r>
              <a:endParaRPr lang="ru-RU" sz="36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2675089" y="1082243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i="1" dirty="0" smtClean="0">
                  <a:latin typeface="Times New Roman" pitchFamily="18" charset="0"/>
                  <a:cs typeface="Times New Roman" pitchFamily="18" charset="0"/>
                </a:rPr>
                <a:t>4</a:t>
              </a:r>
              <a:endParaRPr lang="ru-RU" sz="36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1591408" y="1082243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i="1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ru-RU" dirty="0"/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2611343" y="1369716"/>
              <a:ext cx="30008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i="1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sz="36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3822516" y="132864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i="1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ru-RU" dirty="0"/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698964" y="1041175"/>
              <a:ext cx="300082" cy="2123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i="1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dirty="0"/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3886262" y="1123311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i="1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dirty="0"/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571472" y="1328648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i="1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dirty="0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1463916" y="1369716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i="1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dirty="0"/>
            </a:p>
          </p:txBody>
        </p:sp>
        <p:sp>
          <p:nvSpPr>
            <p:cNvPr id="33" name="Стрелка вправо 32"/>
            <p:cNvSpPr/>
            <p:nvPr/>
          </p:nvSpPr>
          <p:spPr>
            <a:xfrm>
              <a:off x="2101375" y="1328648"/>
              <a:ext cx="500066" cy="45719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1604" y="142852"/>
            <a:ext cx="58295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Сравните реакции деления и синтеза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00034" y="864246"/>
          <a:ext cx="8215371" cy="5993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8457"/>
                <a:gridCol w="2619393"/>
                <a:gridCol w="2857521"/>
              </a:tblGrid>
              <a:tr h="2225038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Доступность компонентов,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необходимых для реакции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Урановое топливо не существует в чистом виде, а только в составе руд,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находя-щихся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в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труднодо-ступных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место-рождениях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i="1" dirty="0" smtClean="0"/>
                        <a:t>   </a:t>
                      </a:r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2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Н  и  </a:t>
                      </a:r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 1</a:t>
                      </a:r>
                      <a:r>
                        <a:rPr lang="ru-RU" sz="2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</a:p>
                    <a:p>
                      <a:r>
                        <a:rPr lang="ru-RU" sz="2000" i="0" dirty="0" smtClean="0">
                          <a:latin typeface="Times New Roman" pitchFamily="18" charset="0"/>
                          <a:cs typeface="Times New Roman" pitchFamily="18" charset="0"/>
                        </a:rPr>
                        <a:t>Присутствуют  в морской воде; в 7000 л морской</a:t>
                      </a:r>
                      <a:r>
                        <a:rPr lang="ru-RU" sz="200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воды</a:t>
                      </a:r>
                      <a:r>
                        <a:rPr lang="ru-RU" sz="2000" i="0" dirty="0" smtClean="0">
                          <a:latin typeface="Times New Roman" pitchFamily="18" charset="0"/>
                          <a:cs typeface="Times New Roman" pitchFamily="18" charset="0"/>
                        </a:rPr>
                        <a:t> содержится 1 л так называемой  «тяжелой воды»</a:t>
                      </a:r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1823397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Энергия, приходящаяся на один нуклон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</a:t>
                      </a:r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2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МэВ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baseline="0" dirty="0" smtClean="0"/>
                        <a:t>         </a:t>
                      </a:r>
                      <a:r>
                        <a:rPr lang="ru-RU" sz="2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3,5 МэВ</a:t>
                      </a:r>
                      <a:endParaRPr lang="ru-RU" sz="2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1823397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Радиоактив-ность</a:t>
                      </a:r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продуктов реакции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Радиоактивны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</a:t>
                      </a:r>
                      <a:r>
                        <a:rPr lang="ru-RU" sz="2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радиоактивны</a:t>
                      </a:r>
                      <a:endParaRPr lang="ru-RU" sz="2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00760" y="857232"/>
            <a:ext cx="2744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00892" y="857232"/>
            <a:ext cx="2744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857208"/>
            <a:ext cx="5500694" cy="60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725</TotalTime>
  <Words>899</Words>
  <Application>Microsoft Office PowerPoint</Application>
  <PresentationFormat>Экран (4:3)</PresentationFormat>
  <Paragraphs>171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Техническая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КИРИЛЛ</cp:lastModifiedBy>
  <cp:revision>78</cp:revision>
  <dcterms:created xsi:type="dcterms:W3CDTF">2012-04-20T16:03:51Z</dcterms:created>
  <dcterms:modified xsi:type="dcterms:W3CDTF">2012-10-24T13:03:38Z</dcterms:modified>
</cp:coreProperties>
</file>