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49"/>
  </p:notesMasterIdLst>
  <p:sldIdLst>
    <p:sldId id="304" r:id="rId5"/>
    <p:sldId id="288" r:id="rId6"/>
    <p:sldId id="258" r:id="rId7"/>
    <p:sldId id="259" r:id="rId8"/>
    <p:sldId id="299" r:id="rId9"/>
    <p:sldId id="298" r:id="rId10"/>
    <p:sldId id="297" r:id="rId11"/>
    <p:sldId id="300" r:id="rId12"/>
    <p:sldId id="306" r:id="rId13"/>
    <p:sldId id="307" r:id="rId14"/>
    <p:sldId id="309" r:id="rId15"/>
    <p:sldId id="287" r:id="rId16"/>
    <p:sldId id="305" r:id="rId17"/>
    <p:sldId id="334" r:id="rId18"/>
    <p:sldId id="335" r:id="rId19"/>
    <p:sldId id="301" r:id="rId20"/>
    <p:sldId id="311" r:id="rId21"/>
    <p:sldId id="295" r:id="rId22"/>
    <p:sldId id="317" r:id="rId23"/>
    <p:sldId id="329" r:id="rId24"/>
    <p:sldId id="310" r:id="rId25"/>
    <p:sldId id="302" r:id="rId26"/>
    <p:sldId id="293" r:id="rId27"/>
    <p:sldId id="303" r:id="rId28"/>
    <p:sldId id="313" r:id="rId29"/>
    <p:sldId id="312" r:id="rId30"/>
    <p:sldId id="323" r:id="rId31"/>
    <p:sldId id="318" r:id="rId32"/>
    <p:sldId id="321" r:id="rId33"/>
    <p:sldId id="319" r:id="rId34"/>
    <p:sldId id="325" r:id="rId35"/>
    <p:sldId id="326" r:id="rId36"/>
    <p:sldId id="327" r:id="rId37"/>
    <p:sldId id="330" r:id="rId38"/>
    <p:sldId id="316" r:id="rId39"/>
    <p:sldId id="320" r:id="rId40"/>
    <p:sldId id="322" r:id="rId41"/>
    <p:sldId id="314" r:id="rId42"/>
    <p:sldId id="332" r:id="rId43"/>
    <p:sldId id="338" r:id="rId44"/>
    <p:sldId id="337" r:id="rId45"/>
    <p:sldId id="333" r:id="rId46"/>
    <p:sldId id="315" r:id="rId47"/>
    <p:sldId id="339" r:id="rId4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250698"/>
    <a:srgbClr val="000099"/>
    <a:srgbClr val="FBFB13"/>
    <a:srgbClr val="EBE6F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603" autoAdjust="0"/>
    <p:restoredTop sz="94660"/>
  </p:normalViewPr>
  <p:slideViewPr>
    <p:cSldViewPr>
      <p:cViewPr varScale="1">
        <p:scale>
          <a:sx n="73" d="100"/>
          <a:sy n="73" d="100"/>
        </p:scale>
        <p:origin x="-157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F76DD5-891E-4B58-9157-74394E4405FF}" type="datetimeFigureOut">
              <a:rPr lang="ru-RU" smtClean="0"/>
              <a:pPr/>
              <a:t>03.04.2018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91CE0F-A10F-4B4F-838A-A7AA15C9214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77018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4/3/2018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4/3/2018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4/3/2018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4/3/2018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4/3/2018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4/3/2018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4/3/2018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4/3/2018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4/3/2018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4/3/2018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4/3/2018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4/3/2018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1066799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МКДОУ « Детский сад п.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Княженский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6400800" cy="41910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Презентация к проекту</a:t>
            </a:r>
          </a:p>
          <a:p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  Весёлый огород на подоконнике»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Выполнили:</a:t>
            </a:r>
          </a:p>
          <a:p>
            <a:pPr algn="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Сергеева Екатерина Владимировна</a:t>
            </a:r>
          </a:p>
          <a:p>
            <a:pPr algn="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Кожемякина Татьяна Петровна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Мы  к проекту нашему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Серьезно подошли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И огромную  поддержку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У родителей нашли.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H:\проект фото\P31512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47800"/>
            <a:ext cx="4038600" cy="2819400"/>
          </a:xfrm>
          <a:prstGeom prst="rect">
            <a:avLst/>
          </a:prstGeom>
          <a:noFill/>
        </p:spPr>
      </p:pic>
      <p:pic>
        <p:nvPicPr>
          <p:cNvPr id="13315" name="Picture 3" descr="H:\проект фото\P32012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267200"/>
            <a:ext cx="4038600" cy="2362200"/>
          </a:xfrm>
          <a:prstGeom prst="rect">
            <a:avLst/>
          </a:prstGeom>
          <a:noFill/>
        </p:spPr>
      </p:pic>
      <p:pic>
        <p:nvPicPr>
          <p:cNvPr id="13316" name="Picture 4" descr="H:\проект фото\P32112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447800"/>
            <a:ext cx="4038600" cy="2895600"/>
          </a:xfrm>
          <a:prstGeom prst="rect">
            <a:avLst/>
          </a:prstGeom>
          <a:noFill/>
        </p:spPr>
      </p:pic>
      <p:pic>
        <p:nvPicPr>
          <p:cNvPr id="13317" name="Picture 5" descr="H:\проект фото\P32813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4267200"/>
            <a:ext cx="4114800" cy="236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3400" y="381000"/>
            <a:ext cx="4040188" cy="1676400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Вместе  книги мы читали,</a:t>
            </a:r>
          </a:p>
          <a:p>
            <a:r>
              <a:rPr lang="ru-RU" sz="1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 интернете пропадали.</a:t>
            </a:r>
          </a:p>
          <a:p>
            <a:r>
              <a:rPr lang="ru-RU" sz="1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 секретов много разных</a:t>
            </a:r>
          </a:p>
          <a:p>
            <a:r>
              <a:rPr lang="ru-RU" sz="1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Мы  про овощи узнали.</a:t>
            </a:r>
          </a:p>
          <a:p>
            <a:endParaRPr lang="ru-RU" sz="1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533400"/>
            <a:ext cx="4041775" cy="1641475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Мы с родителями вместе</a:t>
            </a:r>
            <a:br>
              <a:rPr lang="ru-RU" sz="1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Книги новые создали.</a:t>
            </a:r>
            <a:br>
              <a:rPr lang="ru-RU" sz="1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 Огородные успехи</a:t>
            </a:r>
            <a:br>
              <a:rPr lang="ru-RU" sz="1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 Мы в « малышках» освещали.</a:t>
            </a:r>
            <a:br>
              <a:rPr lang="ru-RU" sz="1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ru-RU" sz="18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D:\DCIM\100OLYMP\P32813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1"/>
            <a:ext cx="4040188" cy="2438400"/>
          </a:xfrm>
          <a:prstGeom prst="rect">
            <a:avLst/>
          </a:prstGeom>
          <a:noFill/>
        </p:spPr>
      </p:pic>
      <p:pic>
        <p:nvPicPr>
          <p:cNvPr id="14339" name="Picture 3" descr="H:\проект фото\P31412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1" y="4191000"/>
            <a:ext cx="4114800" cy="2438400"/>
          </a:xfrm>
          <a:prstGeom prst="rect">
            <a:avLst/>
          </a:prstGeom>
          <a:noFill/>
        </p:spPr>
      </p:pic>
      <p:pic>
        <p:nvPicPr>
          <p:cNvPr id="14340" name="Picture 4" descr="H:\проект фото\P328137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5025" y="1752601"/>
            <a:ext cx="4041775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00B050"/>
                </a:solidFill>
              </a:rPr>
              <a:t>Маленькое семечко</a:t>
            </a:r>
            <a:br>
              <a:rPr lang="ru-RU" sz="2400" dirty="0" smtClean="0">
                <a:solidFill>
                  <a:srgbClr val="00B050"/>
                </a:solidFill>
              </a:rPr>
            </a:br>
            <a:r>
              <a:rPr lang="ru-RU" sz="2400" dirty="0" smtClean="0">
                <a:solidFill>
                  <a:srgbClr val="00B050"/>
                </a:solidFill>
              </a:rPr>
              <a:t>Спит в земле давно,</a:t>
            </a:r>
            <a:br>
              <a:rPr lang="ru-RU" sz="2400" dirty="0" smtClean="0">
                <a:solidFill>
                  <a:srgbClr val="00B050"/>
                </a:solidFill>
              </a:rPr>
            </a:br>
            <a:r>
              <a:rPr lang="ru-RU" sz="2400" dirty="0" smtClean="0">
                <a:solidFill>
                  <a:srgbClr val="00B050"/>
                </a:solidFill>
              </a:rPr>
              <a:t>А настанет времечко,</a:t>
            </a:r>
            <a:br>
              <a:rPr lang="ru-RU" sz="2400" dirty="0" smtClean="0">
                <a:solidFill>
                  <a:srgbClr val="00B050"/>
                </a:solidFill>
              </a:rPr>
            </a:br>
            <a:r>
              <a:rPr lang="ru-RU" sz="2400" dirty="0" smtClean="0">
                <a:solidFill>
                  <a:srgbClr val="00B050"/>
                </a:solidFill>
              </a:rPr>
              <a:t>И взойдёт оно.</a:t>
            </a:r>
            <a:endParaRPr lang="ru-RU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DCIM\100OLYMP\P22810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524000"/>
            <a:ext cx="4038600" cy="4191000"/>
          </a:xfrm>
          <a:prstGeom prst="rect">
            <a:avLst/>
          </a:prstGeom>
          <a:noFill/>
        </p:spPr>
      </p:pic>
      <p:pic>
        <p:nvPicPr>
          <p:cNvPr id="2051" name="Picture 3" descr="D:\DCIM\100OLYMP\P22811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524000"/>
            <a:ext cx="4038600" cy="426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04800"/>
            <a:ext cx="3008313" cy="5821363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Кто-то раньше, кто-то позже -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Каждый точно прорастёт.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землю, вниз протянет корень,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Листья — к солнцу, вверх, вперёд!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*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H:\проект фото\P22811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152400"/>
            <a:ext cx="5111750" cy="2971801"/>
          </a:xfrm>
          <a:prstGeom prst="rect">
            <a:avLst/>
          </a:prstGeom>
          <a:noFill/>
        </p:spPr>
      </p:pic>
      <p:pic>
        <p:nvPicPr>
          <p:cNvPr id="11267" name="Picture 3" descr="H:\проект фото\P22810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352800"/>
            <a:ext cx="5029200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Солнышко, солнышко                                     А ты , дождик , лей сильней,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Ярче нам свети!                                               Чтобы урожай созрел скорей!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Будут в огороде овощи расти!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DCIM\100OLYMP\P32813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822960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Чучело, чучело, чучело на ножке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Глаза выпучила, круглые как плошки.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Ты хранишь для ребят летом огороды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Уж, мы просим тебя сохрани нам всходы.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D:\DCIM\100OLYMP\P328136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9264" y="1600200"/>
            <a:ext cx="3868936" cy="4525963"/>
          </a:xfrm>
          <a:prstGeom prst="rect">
            <a:avLst/>
          </a:prstGeom>
          <a:noFill/>
        </p:spPr>
      </p:pic>
      <p:pic>
        <p:nvPicPr>
          <p:cNvPr id="2051" name="Picture 3" descr="H:\проект фото\P321125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524000"/>
            <a:ext cx="4038600" cy="4648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Исследовательский этап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Дети рассматривали луковицы, семена огурцов, помидор, редиса, укропа, петрушки, цветов; производилась посадка семян;  наблюдали за ростом растений, проводили опыты, эксперименты.</a:t>
            </a:r>
          </a:p>
          <a:p>
            <a:pPr>
              <a:buFont typeface="Wingdings" pitchFamily="2" charset="2"/>
              <a:buChar char="Ø"/>
            </a:pP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Устанавливали связи: растения - земля, растения - вода, растения - человек.  Результаты экспериментов фиксировали в рисунках. В процессе исследований дети познакомились с художественной литературой об овощах поговорки, стихи, сказки, загадки.</a:t>
            </a:r>
          </a:p>
          <a:p>
            <a:pPr>
              <a:buFont typeface="Wingdings" pitchFamily="2" charset="2"/>
              <a:buChar char="Ø"/>
            </a:pP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Рассматривали иллюстрации, картины. </a:t>
            </a:r>
          </a:p>
          <a:p>
            <a:pPr>
              <a:buFont typeface="Wingdings" pitchFamily="2" charset="2"/>
              <a:buChar char="Ø"/>
            </a:pPr>
            <a:r>
              <a:rPr lang="ru-RU" sz="3300" b="1" dirty="0" smtClean="0">
                <a:latin typeface="Times New Roman" pitchFamily="18" charset="0"/>
                <a:cs typeface="Times New Roman" pitchFamily="18" charset="0"/>
              </a:rPr>
              <a:t> Проводились дидактические игры, беседы.</a:t>
            </a:r>
          </a:p>
          <a:p>
            <a:pPr>
              <a:buFont typeface="Wingdings" pitchFamily="2" charset="2"/>
              <a:buChar char="Ø"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Отгадали все  загадки,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Прочитали книжки.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Стали умными совсем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Наши ребятишки!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D:\DCIM\100OLYMP\P328137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447801"/>
            <a:ext cx="3886200" cy="2438400"/>
          </a:xfrm>
          <a:prstGeom prst="rect">
            <a:avLst/>
          </a:prstGeom>
          <a:noFill/>
        </p:spPr>
      </p:pic>
      <p:pic>
        <p:nvPicPr>
          <p:cNvPr id="16387" name="Picture 3" descr="D:\DCIM\100OLYMP\P32713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886200"/>
            <a:ext cx="3810000" cy="2286000"/>
          </a:xfrm>
          <a:prstGeom prst="rect">
            <a:avLst/>
          </a:prstGeom>
          <a:noFill/>
        </p:spPr>
      </p:pic>
      <p:pic>
        <p:nvPicPr>
          <p:cNvPr id="16388" name="Picture 4" descr="H:\проект фото\P32713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447800"/>
            <a:ext cx="3962400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у нашей у берёзки очень славные серёжки,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стройна и как мила ,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Это вновь весна пришла!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H:\проект фото\P328138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981200"/>
            <a:ext cx="4038600" cy="4191000"/>
          </a:xfrm>
          <a:prstGeom prst="rect">
            <a:avLst/>
          </a:prstGeom>
          <a:noFill/>
        </p:spPr>
      </p:pic>
      <p:pic>
        <p:nvPicPr>
          <p:cNvPr id="8195" name="Picture 3" descr="H:\проект фото\P328135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264" y="2057400"/>
            <a:ext cx="3792736" cy="4068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айсберг\Downloads\002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7107" name="Picture 3" descr="H:\проект фото\P32813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685800"/>
            <a:ext cx="5181600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35362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Наш девиз:</a:t>
            </a:r>
            <a:b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«Огород наш, огород</a:t>
            </a:r>
            <a:b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Всё на нём всегда растёт.</a:t>
            </a:r>
            <a:b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Если руки не ленивы,</a:t>
            </a:r>
            <a:b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Если мы трудолюбивы…</a:t>
            </a:r>
            <a:b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Проявить должны заботу,</a:t>
            </a:r>
            <a:b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Видно по труду работу,</a:t>
            </a:r>
            <a:b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И тогда наш огород</a:t>
            </a:r>
            <a:b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Расцветёт и оживёт.»</a:t>
            </a:r>
            <a:b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Деревня «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Урожаево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47800" y="5367338"/>
            <a:ext cx="5830888" cy="1185862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деревушке небольшой дед и баба проживали.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Жили дружною семьёй, козочек, коров держали-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Молочком всех угощали.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DCIM\100OLYMP\P32813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533400"/>
            <a:ext cx="7543800" cy="411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609601"/>
            <a:ext cx="7924800" cy="1371599"/>
          </a:xfrm>
        </p:spPr>
        <p:txBody>
          <a:bodyPr>
            <a:normAutofit fontScale="25000" lnSpcReduction="20000"/>
          </a:bodyPr>
          <a:lstStyle/>
          <a:p>
            <a:endParaRPr lang="ru-RU" sz="2800" b="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7400" b="0" dirty="0" smtClean="0">
                <a:latin typeface="Times New Roman" pitchFamily="18" charset="0"/>
                <a:cs typeface="Times New Roman" pitchFamily="18" charset="0"/>
              </a:rPr>
              <a:t>С каждым днем все интересней</a:t>
            </a:r>
          </a:p>
          <a:p>
            <a:pPr algn="ctr"/>
            <a:r>
              <a:rPr lang="ru-RU" sz="7400" b="0" dirty="0" smtClean="0">
                <a:latin typeface="Times New Roman" pitchFamily="18" charset="0"/>
                <a:cs typeface="Times New Roman" pitchFamily="18" charset="0"/>
              </a:rPr>
              <a:t>Наблюдаем все мы вместе,</a:t>
            </a:r>
          </a:p>
          <a:p>
            <a:pPr algn="ctr"/>
            <a:r>
              <a:rPr lang="ru-RU" sz="7400" b="0" dirty="0" smtClean="0">
                <a:latin typeface="Times New Roman" pitchFamily="18" charset="0"/>
                <a:cs typeface="Times New Roman" pitchFamily="18" charset="0"/>
              </a:rPr>
              <a:t> Как ростки у нас растут.</a:t>
            </a:r>
          </a:p>
          <a:p>
            <a:endParaRPr lang="ru-RU" sz="4500" b="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/>
          </a:p>
        </p:txBody>
      </p:sp>
      <p:pic>
        <p:nvPicPr>
          <p:cNvPr id="15362" name="Picture 2" descr="H:\проект фото\P30611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57400"/>
            <a:ext cx="4040188" cy="4038600"/>
          </a:xfrm>
          <a:prstGeom prst="rect">
            <a:avLst/>
          </a:prstGeom>
          <a:noFill/>
        </p:spPr>
      </p:pic>
      <p:pic>
        <p:nvPicPr>
          <p:cNvPr id="15363" name="Picture 3" descr="H:\проект фото\P306111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057400"/>
            <a:ext cx="4041775" cy="4038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Чтобы было всё красиво,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Был цветущий огород,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Нам на радость , вам  на диво,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Нужен тщательный уход !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D:\DCIM\100OLYMP\P32713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28800"/>
            <a:ext cx="4038600" cy="4267200"/>
          </a:xfrm>
          <a:prstGeom prst="rect">
            <a:avLst/>
          </a:prstGeom>
          <a:noFill/>
        </p:spPr>
      </p:pic>
      <p:pic>
        <p:nvPicPr>
          <p:cNvPr id="9219" name="Picture 3" descr="H:\проект фото\P321127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828800"/>
            <a:ext cx="4038600" cy="426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Наблюдали регулярно,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Были мы внимательны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В календаре все изменения,</a:t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Вносили обязательно!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DCIM\100OLYMP\P32112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76400"/>
            <a:ext cx="4038600" cy="4267200"/>
          </a:xfrm>
          <a:prstGeom prst="rect">
            <a:avLst/>
          </a:prstGeom>
          <a:noFill/>
        </p:spPr>
      </p:pic>
      <p:pic>
        <p:nvPicPr>
          <p:cNvPr id="6147" name="Picture 3" descr="D:\DCIM\100OLYMP\P322128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676400"/>
            <a:ext cx="4038600" cy="434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H:\проект фото\P32212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352800"/>
            <a:ext cx="4038600" cy="2819400"/>
          </a:xfrm>
          <a:prstGeom prst="rect">
            <a:avLst/>
          </a:prstGeom>
          <a:noFill/>
        </p:spPr>
      </p:pic>
      <p:pic>
        <p:nvPicPr>
          <p:cNvPr id="10244" name="Picture 4" descr="H:\проект фото\P31312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352800"/>
            <a:ext cx="4038600" cy="2743200"/>
          </a:xfrm>
          <a:prstGeom prst="rect">
            <a:avLst/>
          </a:prstGeom>
          <a:noFill/>
        </p:spPr>
      </p:pic>
      <p:pic>
        <p:nvPicPr>
          <p:cNvPr id="1026" name="Picture 2" descr="D:\DCIM\100OLYMP\P32112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81000"/>
            <a:ext cx="3962400" cy="2743200"/>
          </a:xfrm>
          <a:prstGeom prst="rect">
            <a:avLst/>
          </a:prstGeom>
          <a:noFill/>
        </p:spPr>
      </p:pic>
      <p:pic>
        <p:nvPicPr>
          <p:cNvPr id="1027" name="Picture 3" descr="D:\DCIM\100OLYMP\P32212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81000"/>
            <a:ext cx="3810000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838200"/>
            <a:ext cx="3008313" cy="5287963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Пока всходы ожидали,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 Время даром не теряли.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Мы про овощи спектакль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нашей группе показали.</a:t>
            </a:r>
          </a:p>
          <a:p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айсберг\Desktop\оценка декабрь\PC1506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685800"/>
            <a:ext cx="5562600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 немножко поиграли мы в весёлый огород.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 мешочек наш чудесный узнать про овощи помог!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D:\DCIM\100OLYMP\P32713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47800"/>
            <a:ext cx="4038600" cy="4800600"/>
          </a:xfrm>
          <a:prstGeom prst="rect">
            <a:avLst/>
          </a:prstGeom>
          <a:noFill/>
        </p:spPr>
      </p:pic>
      <p:pic>
        <p:nvPicPr>
          <p:cNvPr id="17411" name="Picture 3" descr="D:\DCIM\100OLYMP\P32713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447800"/>
            <a:ext cx="4038600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905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Зайцы думали, гадали</a:t>
            </a:r>
            <a:b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Дидактическая игра « Морковка для зайцев»      Как сорвать морковку?</a:t>
            </a:r>
            <a:b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И спросили у ребят:</a:t>
            </a:r>
            <a:b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Подскажите, что и как?</a:t>
            </a:r>
            <a:b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Ребята быстро всё решили:</a:t>
            </a:r>
            <a:b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Сёме – большую морковку,</a:t>
            </a:r>
            <a:b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Яше – морковку поменьше.</a:t>
            </a:r>
            <a:r>
              <a:rPr lang="ru-RU" sz="1600" dirty="0" smtClean="0">
                <a:solidFill>
                  <a:schemeClr val="tx2"/>
                </a:solidFill>
              </a:rPr>
              <a:t/>
            </a:r>
            <a:br>
              <a:rPr lang="ru-RU" sz="1600" dirty="0" smtClean="0">
                <a:solidFill>
                  <a:schemeClr val="tx2"/>
                </a:solidFill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DCIM\100OLYMP\P40214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4038600" cy="4267200"/>
          </a:xfrm>
          <a:prstGeom prst="rect">
            <a:avLst/>
          </a:prstGeom>
          <a:noFill/>
        </p:spPr>
      </p:pic>
      <p:pic>
        <p:nvPicPr>
          <p:cNvPr id="3075" name="Picture 3" descr="C:\Users\айсберг\Desktop\дидактика\DSCF39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52600"/>
            <a:ext cx="4038600" cy="426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81000"/>
            <a:ext cx="4040188" cy="1523999"/>
          </a:xfrm>
        </p:spPr>
        <p:txBody>
          <a:bodyPr>
            <a:no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Славный лук растёт везде: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банках, плошках, на окне.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Поговаривают, что лук полезен от семи недуг.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Витаминов целый клад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Приходите все к нам в сад!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304800"/>
            <a:ext cx="4041775" cy="1676401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огороде много гряд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Тут капуста и салат.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Тут свекла и горох,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 кабачок разве плох?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H:\проект фото\P328136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57400"/>
            <a:ext cx="4040188" cy="4191000"/>
          </a:xfrm>
          <a:prstGeom prst="rect">
            <a:avLst/>
          </a:prstGeom>
          <a:noFill/>
        </p:spPr>
      </p:pic>
      <p:pic>
        <p:nvPicPr>
          <p:cNvPr id="48131" name="Picture 3" descr="H:\проект фото\P328137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133600"/>
            <a:ext cx="4041775" cy="41147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81001"/>
            <a:ext cx="4040188" cy="1524000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Есть у нас зелёный дом,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Там живём мы и растём.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Если створки  пожелтели,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Значит мы уже поспели.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381001"/>
            <a:ext cx="4041775" cy="1524000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Огуречик ,  огуречик,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Не ходи на тот конечик,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Там мышка живёт,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Тебе хвостик отгрызёт!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2" name="Picture 2" descr="H:\проект фото\P32813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174875"/>
            <a:ext cx="4419599" cy="3951288"/>
          </a:xfrm>
          <a:prstGeom prst="rect">
            <a:avLst/>
          </a:prstGeom>
          <a:noFill/>
        </p:spPr>
      </p:pic>
      <p:pic>
        <p:nvPicPr>
          <p:cNvPr id="2050" name="Picture 2" descr="D:\DCIM\100OLYMP\P328135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2174875"/>
            <a:ext cx="3886199" cy="395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457200" y="838200"/>
            <a:ext cx="80010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Цель:</a:t>
            </a:r>
          </a:p>
          <a:p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создание условий для познавательного развития детей через проектно – исследовательскую деятельность и организацию художественно-продуктивной творческой деятельности.</a:t>
            </a:r>
            <a:b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Вовлечение родителей в совместную исследовательскую деятельность, формирование экологической культуры у детей и родителей</a:t>
            </a:r>
            <a:r>
              <a:rPr lang="ru-RU" sz="2800" dirty="0" smtClean="0"/>
              <a:t>.</a:t>
            </a:r>
            <a:r>
              <a:rPr lang="ru-RU" sz="2800" i="1" dirty="0" smtClean="0">
                <a:solidFill>
                  <a:srgbClr val="00B050"/>
                </a:solidFill>
              </a:rPr>
              <a:t>  ;</a:t>
            </a:r>
            <a:r>
              <a:rPr lang="ru-RU" sz="2800" i="1" dirty="0" smtClean="0"/>
              <a:t>.  </a:t>
            </a:r>
            <a:endParaRPr lang="ru-RU" sz="2800" i="1" dirty="0"/>
          </a:p>
        </p:txBody>
      </p:sp>
      <p:pic>
        <p:nvPicPr>
          <p:cNvPr id="7" name="Picture 23" descr="5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81000"/>
            <a:ext cx="876300" cy="811213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Наш зелёный огород нас прокормит целый год!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 descr="H:\проект фото\P32813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47800"/>
            <a:ext cx="4038600" cy="2667000"/>
          </a:xfrm>
          <a:prstGeom prst="rect">
            <a:avLst/>
          </a:prstGeom>
          <a:noFill/>
        </p:spPr>
      </p:pic>
      <p:pic>
        <p:nvPicPr>
          <p:cNvPr id="49155" name="Picture 3" descr="H:\проект фото\P32813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114800"/>
            <a:ext cx="4114800" cy="2438400"/>
          </a:xfrm>
          <a:prstGeom prst="rect">
            <a:avLst/>
          </a:prstGeom>
          <a:noFill/>
        </p:spPr>
      </p:pic>
      <p:pic>
        <p:nvPicPr>
          <p:cNvPr id="49156" name="Picture 4" descr="H:\проект фото\P32813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371600"/>
            <a:ext cx="4038600" cy="2819400"/>
          </a:xfrm>
          <a:prstGeom prst="rect">
            <a:avLst/>
          </a:prstGeom>
          <a:noFill/>
        </p:spPr>
      </p:pic>
      <p:pic>
        <p:nvPicPr>
          <p:cNvPr id="49157" name="Picture 5" descr="H:\проект фото\P32813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4191000"/>
            <a:ext cx="3886200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4040188" cy="1447800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Воду из колодца мы будем набирать,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Водою ключевою в теплице поливать!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685801"/>
            <a:ext cx="4041775" cy="1371600"/>
          </a:xfrm>
        </p:spPr>
        <p:txBody>
          <a:bodyPr>
            <a:no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Помидоры поливали,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Выросли красавцы,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Вот как улыбаются,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Посмотрите, братцы!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D:\DCIM\100OLYMP\P32813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33600"/>
            <a:ext cx="4040188" cy="4038600"/>
          </a:xfrm>
          <a:prstGeom prst="rect">
            <a:avLst/>
          </a:prstGeom>
          <a:noFill/>
        </p:spPr>
      </p:pic>
      <p:pic>
        <p:nvPicPr>
          <p:cNvPr id="4099" name="Picture 3" descr="D:\DCIM\100OLYMP\P328136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133601"/>
            <a:ext cx="4041775" cy="396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Девицы- красавицы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На брёвнышке сидят,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В огороде весело,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Бабочки кружат.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DCIM\100OLYMP\P32813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399" y="1600200"/>
            <a:ext cx="7543801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81000"/>
            <a:ext cx="4040188" cy="1219199"/>
          </a:xfrm>
        </p:spPr>
        <p:txBody>
          <a:bodyPr>
            <a:normAutofit fontScale="77500" lnSpcReduction="20000"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Цып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цып,цып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мои цыплятки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 испортят наши грядки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Жёлтые цыплятки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Послушные ребятки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29200" y="304801"/>
            <a:ext cx="3657600" cy="1295400"/>
          </a:xfrm>
        </p:spPr>
        <p:txBody>
          <a:bodyPr>
            <a:normAutofit lnSpcReduction="10000"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Конь везёт салат полезный.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Много витаминов в нём.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Мы сильнее, здоровее будем с каждым днём!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DCIM\100OLYMP\P32613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4040188" cy="4419600"/>
          </a:xfrm>
          <a:prstGeom prst="rect">
            <a:avLst/>
          </a:prstGeom>
          <a:noFill/>
        </p:spPr>
      </p:pic>
      <p:pic>
        <p:nvPicPr>
          <p:cNvPr id="6147" name="Picture 3" descr="D:\DCIM\100OLYMP\P328135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1676400"/>
            <a:ext cx="4041775" cy="4495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Чух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чух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паровозик огородный,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Он по рельсам катится,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машины в ряд идут,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Овощи на склад везут.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D:\DCIM\100OLYMP\P32813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00200"/>
            <a:ext cx="8153399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Заключительный этап</a:t>
            </a:r>
            <a:endParaRPr lang="ru-RU" sz="36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Подведение итогов реализации проекта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Анализ и обработка результатов, полученных в  процессе исследовательской деятельности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Создание в группе огорода на подоконнике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Участие в районном конкурсе « Огород на подоконнике»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133600"/>
          </a:xfrm>
        </p:spPr>
        <p:txBody>
          <a:bodyPr>
            <a:no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Огород мы посадили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Всех во круге удивили,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Лучок, горошек и салат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Настоящий вырос клад.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Всё пойдёт нам на обед,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Будет польза , а не вред.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8" name="Picture 2" descr="H:\проект фото\P32813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905000"/>
            <a:ext cx="8610600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6995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Лук от семи недуг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Знают все, что лук полезен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Витаминами богат 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Но немного горьковат,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этом лук не виноват.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 природы он такой,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Очень скромный и простой.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Ешьте все зелёный лук,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Он здоровью верный друг.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Picture 2" descr="D:\DCIM\100OLYMP\P32914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228600"/>
            <a:ext cx="5187950" cy="3276600"/>
          </a:xfrm>
          <a:prstGeom prst="rect">
            <a:avLst/>
          </a:prstGeom>
          <a:noFill/>
        </p:spPr>
      </p:pic>
      <p:pic>
        <p:nvPicPr>
          <p:cNvPr id="52227" name="Picture 3" descr="D:\DCIM\100OLYMP\P32914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3733800"/>
            <a:ext cx="2590800" cy="2438400"/>
          </a:xfrm>
          <a:prstGeom prst="rect">
            <a:avLst/>
          </a:prstGeom>
          <a:noFill/>
        </p:spPr>
      </p:pic>
      <p:pic>
        <p:nvPicPr>
          <p:cNvPr id="52228" name="Picture 4" descr="D:\DCIM\100OLYMP\P32914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0" y="3733800"/>
            <a:ext cx="2743200" cy="236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Мы слепили овощи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Красивые, блестящие,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Полюбуйтесь-ка, друзья,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Они как настоящие!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H:\проект фото\P31512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47800"/>
            <a:ext cx="4038600" cy="2743200"/>
          </a:xfrm>
          <a:prstGeom prst="rect">
            <a:avLst/>
          </a:prstGeom>
          <a:noFill/>
        </p:spPr>
      </p:pic>
      <p:pic>
        <p:nvPicPr>
          <p:cNvPr id="19459" name="Picture 3" descr="H:\проект фото\P31512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1" y="4191000"/>
            <a:ext cx="3962400" cy="2438400"/>
          </a:xfrm>
          <a:prstGeom prst="rect">
            <a:avLst/>
          </a:prstGeom>
          <a:noFill/>
        </p:spPr>
      </p:pic>
      <p:pic>
        <p:nvPicPr>
          <p:cNvPr id="19460" name="Picture 4" descr="H:\проект фото\P315123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447800"/>
            <a:ext cx="4038600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/>
          </a:bodyPr>
          <a:lstStyle/>
          <a:p>
            <a:pPr algn="l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 ворот шумит народ:                                  Смотрят все на огород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Где тут зимний огород?                                 И уходят открыв рот.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Говорят, что там растёт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Огуречная рассада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укропчик и лучок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D:\DCIM\100OLYMP\P328138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33600"/>
            <a:ext cx="4038600" cy="3962400"/>
          </a:xfrm>
          <a:prstGeom prst="rect">
            <a:avLst/>
          </a:prstGeom>
          <a:noFill/>
        </p:spPr>
      </p:pic>
      <p:pic>
        <p:nvPicPr>
          <p:cNvPr id="5122" name="Picture 2" descr="D:\DCIM\100OLYMP\P32813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133600"/>
            <a:ext cx="4038600" cy="396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304800" y="228600"/>
            <a:ext cx="86106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Задачи:</a:t>
            </a:r>
            <a:r>
              <a:rPr lang="ru-RU" sz="2000" b="1" i="1" dirty="0" smtClean="0">
                <a:solidFill>
                  <a:srgbClr val="00B050"/>
                </a:solidFill>
              </a:rPr>
              <a:t/>
            </a:r>
            <a:br>
              <a:rPr lang="ru-RU" sz="2000" b="1" i="1" dirty="0" smtClean="0">
                <a:solidFill>
                  <a:srgbClr val="00B050"/>
                </a:solidFill>
              </a:rPr>
            </a:b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1. 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Формировать у детей представление о росте культурных растений.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  Формировать умение выращивать рассаду овощных  культурных растений, сажать ее, сеять семена овощей, зелени (укроп, петрушка), цветов, посадить лук.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  Вести наблюдение, отображать рисунками в календаре наблюдений за ростом растений.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 Учить выполнять индивидуальные поручения, и коллективные задания.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Воспитывать желание добиваться результата, чувство ответственности за  участие в общем деле.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 Развивать любознательность, интерес к исследовательской деятельности, экспериментированию;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Формировать партнерские взаимоотношения между педагогом, детьми и родителями.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Содействовать вовлечению родителей в совместную исследовательскую деятельность.</a:t>
            </a:r>
          </a:p>
          <a:p>
            <a:endParaRPr lang="ru-RU" sz="20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2000" b="1" i="1" dirty="0">
              <a:solidFill>
                <a:srgbClr val="00B050"/>
              </a:solidFill>
            </a:endParaRPr>
          </a:p>
        </p:txBody>
      </p:sp>
      <p:pic>
        <p:nvPicPr>
          <p:cNvPr id="7" name="Picture 23" descr="54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547856">
            <a:off x="7640305" y="3119054"/>
            <a:ext cx="953057" cy="882268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Приходил  честной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народ!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наш весёлый огород!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D:\DCIM\100OLYMP\P32913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676400"/>
            <a:ext cx="4038600" cy="4419600"/>
          </a:xfrm>
          <a:prstGeom prst="rect">
            <a:avLst/>
          </a:prstGeom>
          <a:noFill/>
        </p:spPr>
      </p:pic>
      <p:pic>
        <p:nvPicPr>
          <p:cNvPr id="8" name="Picture 3" descr="D:\DCIM\100OLYMP\P328139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54831"/>
            <a:ext cx="4038600" cy="4416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Огородом восхищались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Удивлялись, наслаждались.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восторги нам писали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В нашей книге отзывов.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DCIM\100OLYMP\P32813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676400"/>
            <a:ext cx="4038600" cy="4419600"/>
          </a:xfrm>
          <a:prstGeom prst="rect">
            <a:avLst/>
          </a:prstGeom>
          <a:noFill/>
        </p:spPr>
      </p:pic>
      <p:pic>
        <p:nvPicPr>
          <p:cNvPr id="3075" name="Picture 3" descr="D:\DCIM\100OLYMP\P40214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18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   Удивляется народ!                                                  Невозможно насладиться,</a:t>
            </a:r>
            <a:br>
              <a:rPr lang="ru-RU" sz="18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   Что за чудо- огород?                                               Ах, какая красота!</a:t>
            </a:r>
            <a:br>
              <a:rPr lang="ru-RU" sz="18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   Здесь  укроп,  лучок, овёс…                                  Мы, конечно, потрудились!</a:t>
            </a:r>
            <a:br>
              <a:rPr lang="ru-RU" sz="18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     И другого целый воз</a:t>
            </a:r>
            <a:r>
              <a:rPr lang="ru-RU" sz="2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!                                     </a:t>
            </a:r>
            <a:r>
              <a:rPr lang="ru-RU" sz="2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Ждём </a:t>
            </a:r>
            <a:r>
              <a:rPr lang="ru-RU" sz="2200" dirty="0" smtClean="0"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признания. УРА!</a:t>
            </a:r>
            <a:endParaRPr lang="ru-RU" sz="2200" dirty="0">
              <a:latin typeface="Times New Roman" pitchFamily="18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D:\DCIM\100OLYMP\P32914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447800"/>
            <a:ext cx="8458200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 реализации проекта 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«Весёлый огород на подоконнике»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 предполагаемые результаты были достигнуты: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pPr lvl="0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Дети познакомились с культурными растениями.</a:t>
            </a:r>
          </a:p>
          <a:p>
            <a:pPr lvl="0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У детей формируется интерес к опытнической и исследовательской деятельности по выращиванию культурных растений в комнатных условиях.</a:t>
            </a:r>
          </a:p>
          <a:p>
            <a:pPr lvl="0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В результате практической и опытнической деятельности дети получили необходимые условия для роста растений.</a:t>
            </a:r>
          </a:p>
          <a:p>
            <a:pPr lvl="0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Дети увидели многообразие посевного материала.</a:t>
            </a:r>
          </a:p>
          <a:p>
            <a:pPr lvl="0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Дети стали бережнее относиться к растительному миру.</a:t>
            </a:r>
          </a:p>
          <a:p>
            <a:pPr lvl="0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В группе был создан огород на окне.</a:t>
            </a:r>
          </a:p>
          <a:p>
            <a:pPr lvl="0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Дети стали более уважительно относиться к труду.</a:t>
            </a:r>
          </a:p>
          <a:p>
            <a:pPr lvl="0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Родители приняли активное участие в проекте </a:t>
            </a:r>
            <a:r>
              <a:rPr lang="ru-RU" sz="3400" b="1" i="1" dirty="0" smtClean="0">
                <a:latin typeface="Times New Roman" pitchFamily="18" charset="0"/>
                <a:cs typeface="Times New Roman" pitchFamily="18" charset="0"/>
              </a:rPr>
              <a:t>«Весёлый огород на подоконнике»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1026" name="Picture 2" descr="D:\DCIM\100OLYMP\P32813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219200"/>
            <a:ext cx="8153399" cy="533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Ожидаемый результат</a:t>
            </a:r>
            <a:endParaRPr lang="ru-RU" sz="36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Дети научатся ухаживать за растениями и познакомятся с условиями их содержания, будут учиться подмечать красоту растительного мира.</a:t>
            </a:r>
          </a:p>
          <a:p>
            <a:pPr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 детей сформируется знания о росте растений в комнатных условиях.</a:t>
            </a:r>
          </a:p>
          <a:p>
            <a:pPr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Создание в группе огорода на подоконнике.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Формы работы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С детьми                                                        С родителями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игровая деятельность                                                папка - передвижка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экспериментальная деятельность                            консультации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театральная деятельность                                         беседы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практическая деятельность                                       приобретение  семян, изготовление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художественное творчество                                      оборудования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предметно- пространственная среда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разбивка огорода на подоконнике</a:t>
            </a:r>
          </a:p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                                   дидактическое обеспечение проекта                                            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проекта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 этап – подготовительный</a:t>
            </a:r>
          </a:p>
          <a:p>
            <a:r>
              <a:rPr lang="ru-RU" dirty="0" smtClean="0"/>
              <a:t>2 этап – основной ( исследовательский)</a:t>
            </a:r>
          </a:p>
          <a:p>
            <a:r>
              <a:rPr lang="ru-RU" dirty="0" smtClean="0"/>
              <a:t>3 этап – заключительный ( обобщающий)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Подготовительный этап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Беседы с детьми (выявление знаний детей о растениях).       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Сбор художественной литературы: стихи, загадки, пословицы, поговорки,  рассказы,  сказки про овощи, экологические сказки.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Приобретение необходимого оборудования  (контейнеры, земля, удобрения, семена). 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Разбивка огорода на подоконнике. 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Изготовление табличек - указателей с названиями растений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Предоставлена наглядная информация для родителей о полезных свойствах лука, чеснока: «Чем хорош лук, чеснок», </a:t>
            </a:r>
          </a:p>
          <a:p>
            <a:pPr>
              <a:buFont typeface="Wingdings" pitchFamily="2" charset="2"/>
              <a:buChar char="Ø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Предложили родителям помочь в организации проведения проекта «Огород на подоконнике» –  приобрести для группы контейнеры, землю, семена для посадки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533400"/>
            <a:ext cx="3008313" cy="55927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Родители нам принесли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Пакетиков красивых кучу.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Каких  семян здесь только нет !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Рассаду  мы из них получим и соберём богатый урожай.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:\проект фото\P32813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5050" y="304800"/>
            <a:ext cx="5111750" cy="3124200"/>
          </a:xfrm>
          <a:prstGeom prst="rect">
            <a:avLst/>
          </a:prstGeom>
          <a:noFill/>
        </p:spPr>
      </p:pic>
      <p:pic>
        <p:nvPicPr>
          <p:cNvPr id="11266" name="Picture 2" descr="D:\DCIM\100OLYMP\P32813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505200"/>
            <a:ext cx="5181600" cy="30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F91030803DEC947833907C0F6568543" ma:contentTypeVersion="0" ma:contentTypeDescription="Создание документа." ma:contentTypeScope="" ma:versionID="944a0273cc17c2498059275efa705bd2">
  <xsd:schema xmlns:xsd="http://www.w3.org/2001/XMLSchema" xmlns:p="http://schemas.microsoft.com/office/2006/metadata/properties" targetNamespace="http://schemas.microsoft.com/office/2006/metadata/properties" ma:root="true" ma:fieldsID="53974d1da0c14f073d2cc649cae9f3e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одержимого" ma:readOnly="true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AB78217D-D822-48D1-B881-5D246BC968F1}">
  <ds:schemaRefs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02DC8EC-6C41-41C5-A0CB-C2D8BBDA07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E49586-6A3C-4F07-99F0-8597D9FE7DE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1414</TotalTime>
  <Words>830</Words>
  <Application>Microsoft Office PowerPoint</Application>
  <PresentationFormat>Экран (4:3)</PresentationFormat>
  <Paragraphs>154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МКДОУ « Детский сад п. Княженский»</vt:lpstr>
      <vt:lpstr> Наш девиз: «Огород наш, огород           Всё на нём всегда растёт.     Если руки не ленивы,            Если мы трудолюбивы…             Проявить должны заботу,          Видно по труду работу,   И тогда наш огород      Расцветёт и оживёт.»  </vt:lpstr>
      <vt:lpstr>Слайд 3</vt:lpstr>
      <vt:lpstr>Слайд 4</vt:lpstr>
      <vt:lpstr>Ожидаемый результат</vt:lpstr>
      <vt:lpstr>Формы работы</vt:lpstr>
      <vt:lpstr>Этапы проекта</vt:lpstr>
      <vt:lpstr>Подготовительный этап</vt:lpstr>
      <vt:lpstr>Слайд 9</vt:lpstr>
      <vt:lpstr>       Мы  к проекту нашему  Серьезно подошли           И огромную  поддержку    У родителей нашли.</vt:lpstr>
      <vt:lpstr>Слайд 11</vt:lpstr>
      <vt:lpstr>Маленькое семечко Спит в земле давно, А настанет времечко, И взойдёт оно.</vt:lpstr>
      <vt:lpstr>Слайд 13</vt:lpstr>
      <vt:lpstr>Солнышко, солнышко                                     А ты , дождик , лей сильней, Ярче нам свети!                                               Чтобы урожай созрел скорей! Будут в огороде овощи расти!</vt:lpstr>
      <vt:lpstr>Чучело, чучело, чучело на ножке           Глаза выпучила, круглые как плошки.         Ты хранишь для ребят летом огороды                 Уж, мы просим тебя сохрани нам всходы.</vt:lpstr>
      <vt:lpstr>Исследовательский этап</vt:lpstr>
      <vt:lpstr>      Отгадали все  загадки,   Прочитали книжки.       Стали умными совсем Наши ребятишки!</vt:lpstr>
      <vt:lpstr>Как у нашей у берёзки очень славные серёжки, Как стройна и как мила , Это вновь весна пришла! </vt:lpstr>
      <vt:lpstr>Слайд 19</vt:lpstr>
      <vt:lpstr>                    Деревня « Урожаево»</vt:lpstr>
      <vt:lpstr>Слайд 21</vt:lpstr>
      <vt:lpstr>   Чтобы было всё красиво, Был цветущий огород,           Нам на радость , вам  на диво,       Нужен тщательный уход !</vt:lpstr>
      <vt:lpstr>Наблюдали регулярно, Были мы внимательны          В календаре все изменения, Вносили обязательно!</vt:lpstr>
      <vt:lpstr>Слайд 24</vt:lpstr>
      <vt:lpstr>Слайд 25</vt:lpstr>
      <vt:lpstr>И немножко поиграли мы в весёлый огород. А мешочек наш чудесный узнать про овощи помог!</vt:lpstr>
      <vt:lpstr>                                                                                  Зайцы думали, гадали Дидактическая игра « Морковка для зайцев»      Как сорвать морковку?                                                                                    И спросили у ребят:                                                                                    Подскажите, что и как?                                                                                    Ребята быстро всё решили:                                                                                    Сёме – большую морковку,                                                                                    Яше – морковку поменьше. </vt:lpstr>
      <vt:lpstr>Слайд 28</vt:lpstr>
      <vt:lpstr>Слайд 29</vt:lpstr>
      <vt:lpstr>Наш зелёный огород нас прокормит целый год!</vt:lpstr>
      <vt:lpstr> </vt:lpstr>
      <vt:lpstr>     Девицы- красавицы        На брёвнышке сидят,   В огороде весело, Бабочки кружат.</vt:lpstr>
      <vt:lpstr>Слайд 33</vt:lpstr>
      <vt:lpstr>                 Чух, чух, паровозик огородный, Он по рельсам катится, И машины в ряд идут, Овощи на склад везут. </vt:lpstr>
      <vt:lpstr>Заключительный этап</vt:lpstr>
      <vt:lpstr>Огород мы посадили      Всех во круге удивили,      Лучок, горошек и салат       Настоящий вырос клад.        Всё пойдёт нам на обед,         Будет польза , а не вред. </vt:lpstr>
      <vt:lpstr>Лук от семи недуг</vt:lpstr>
      <vt:lpstr>Мы слепили овощи      Красивые, блестящие,           Полюбуйтесь-ка, друзья,   Они как настоящие!</vt:lpstr>
      <vt:lpstr>У ворот шумит народ:                                  Смотрят все на огород Где тут зимний огород?                                 И уходят открыв рот. Говорят, что там растёт Огуречная рассада И укропчик и лучок</vt:lpstr>
      <vt:lpstr>      Приходил  честной  народ! В наш весёлый огород!</vt:lpstr>
      <vt:lpstr>Огородом восхищались       Удивлялись, наслаждались. И восторги нам писали   В нашей книге отзывов.</vt:lpstr>
      <vt:lpstr>      Удивляется народ!                                                  Невозможно насладиться,       Что за чудо- огород?                                               Ах, какая красота!       Здесь  укроп,  лучок, овёс…                                  Мы, конечно, потрудились!       И другого целый воз!                                     Ждём признания. УРА!</vt:lpstr>
      <vt:lpstr>По реализации проекта «Весёлый огород на подоконнике» предполагаемые результаты были достигнуты: 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ч</dc:creator>
  <cp:lastModifiedBy>айсберг</cp:lastModifiedBy>
  <cp:revision>218</cp:revision>
  <dcterms:modified xsi:type="dcterms:W3CDTF">2018-04-03T05:41:16Z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0x010100BF91030803DEC947833907C0F6568543</vt:lpwstr>
  </property>
</Properties>
</file>