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47"/>
  </p:notesMasterIdLst>
  <p:handoutMasterIdLst>
    <p:handoutMasterId r:id="rId48"/>
  </p:handoutMasterIdLst>
  <p:sldIdLst>
    <p:sldId id="396" r:id="rId2"/>
    <p:sldId id="394" r:id="rId3"/>
    <p:sldId id="340" r:id="rId4"/>
    <p:sldId id="341" r:id="rId5"/>
    <p:sldId id="336" r:id="rId6"/>
    <p:sldId id="334" r:id="rId7"/>
    <p:sldId id="335" r:id="rId8"/>
    <p:sldId id="337" r:id="rId9"/>
    <p:sldId id="338" r:id="rId10"/>
    <p:sldId id="339" r:id="rId11"/>
    <p:sldId id="342" r:id="rId12"/>
    <p:sldId id="400" r:id="rId13"/>
    <p:sldId id="402" r:id="rId14"/>
    <p:sldId id="403" r:id="rId15"/>
    <p:sldId id="345" r:id="rId16"/>
    <p:sldId id="346" r:id="rId17"/>
    <p:sldId id="347" r:id="rId18"/>
    <p:sldId id="350" r:id="rId19"/>
    <p:sldId id="353" r:id="rId20"/>
    <p:sldId id="354" r:id="rId21"/>
    <p:sldId id="351" r:id="rId22"/>
    <p:sldId id="356" r:id="rId23"/>
    <p:sldId id="357" r:id="rId24"/>
    <p:sldId id="358" r:id="rId25"/>
    <p:sldId id="359" r:id="rId26"/>
    <p:sldId id="273" r:id="rId27"/>
    <p:sldId id="362" r:id="rId28"/>
    <p:sldId id="361" r:id="rId29"/>
    <p:sldId id="363" r:id="rId30"/>
    <p:sldId id="364" r:id="rId31"/>
    <p:sldId id="360" r:id="rId32"/>
    <p:sldId id="374" r:id="rId33"/>
    <p:sldId id="365" r:id="rId34"/>
    <p:sldId id="367" r:id="rId35"/>
    <p:sldId id="368" r:id="rId36"/>
    <p:sldId id="369" r:id="rId37"/>
    <p:sldId id="370" r:id="rId38"/>
    <p:sldId id="371" r:id="rId39"/>
    <p:sldId id="377" r:id="rId40"/>
    <p:sldId id="373" r:id="rId41"/>
    <p:sldId id="375" r:id="rId42"/>
    <p:sldId id="376" r:id="rId43"/>
    <p:sldId id="372" r:id="rId44"/>
    <p:sldId id="393" r:id="rId45"/>
    <p:sldId id="397"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43" autoAdjust="0"/>
    <p:restoredTop sz="95086" autoAdjust="0"/>
  </p:normalViewPr>
  <p:slideViewPr>
    <p:cSldViewPr>
      <p:cViewPr>
        <p:scale>
          <a:sx n="57" d="100"/>
          <a:sy n="57" d="100"/>
        </p:scale>
        <p:origin x="-498" y="-3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184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2CF9C3-2487-4905-BCA8-E4B4DE96913F}" type="datetimeFigureOut">
              <a:rPr lang="ru-RU" smtClean="0"/>
              <a:t>05.04.2018</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A0BF05-412C-46B7-88BC-5046A92898D1}" type="slidenum">
              <a:rPr lang="ru-RU" smtClean="0"/>
              <a:t>‹#›</a:t>
            </a:fld>
            <a:endParaRPr lang="ru-RU"/>
          </a:p>
        </p:txBody>
      </p:sp>
    </p:spTree>
    <p:extLst>
      <p:ext uri="{BB962C8B-B14F-4D97-AF65-F5344CB8AC3E}">
        <p14:creationId xmlns:p14="http://schemas.microsoft.com/office/powerpoint/2010/main" val="1225863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4894F1-240E-47D4-BBB0-1DF86F55561E}" type="datetimeFigureOut">
              <a:rPr lang="ru-RU" smtClean="0"/>
              <a:t>05.04.2018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41EEE6-D1FD-4D16-9F44-679C9F54D168}" type="slidenum">
              <a:rPr lang="ru-RU" smtClean="0"/>
              <a:t>‹#›</a:t>
            </a:fld>
            <a:endParaRPr lang="ru-RU"/>
          </a:p>
        </p:txBody>
      </p:sp>
    </p:spTree>
    <p:extLst>
      <p:ext uri="{BB962C8B-B14F-4D97-AF65-F5344CB8AC3E}">
        <p14:creationId xmlns:p14="http://schemas.microsoft.com/office/powerpoint/2010/main" val="1496310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641EEE6-D1FD-4D16-9F44-679C9F54D168}" type="slidenum">
              <a:rPr lang="ru-RU" smtClean="0"/>
              <a:t>33</a:t>
            </a:fld>
            <a:endParaRPr lang="ru-RU"/>
          </a:p>
        </p:txBody>
      </p:sp>
    </p:spTree>
    <p:extLst>
      <p:ext uri="{BB962C8B-B14F-4D97-AF65-F5344CB8AC3E}">
        <p14:creationId xmlns:p14="http://schemas.microsoft.com/office/powerpoint/2010/main" val="209652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641EEE6-D1FD-4D16-9F44-679C9F54D168}" type="slidenum">
              <a:rPr lang="ru-RU" smtClean="0"/>
              <a:t>37</a:t>
            </a:fld>
            <a:endParaRPr lang="ru-RU"/>
          </a:p>
        </p:txBody>
      </p:sp>
    </p:spTree>
    <p:extLst>
      <p:ext uri="{BB962C8B-B14F-4D97-AF65-F5344CB8AC3E}">
        <p14:creationId xmlns:p14="http://schemas.microsoft.com/office/powerpoint/2010/main" val="1175745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3B4541D-DA5C-4863-8BCA-31F7BE70AB59}" type="datetimeFigureOut">
              <a:rPr lang="ru-RU" smtClean="0"/>
              <a:t>05.04.2018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A7AA7F-A6F5-4ECC-881A-DE7E2E4EA44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3B4541D-DA5C-4863-8BCA-31F7BE70AB59}" type="datetimeFigureOut">
              <a:rPr lang="ru-RU" smtClean="0"/>
              <a:t>05.04.2018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A7AA7F-A6F5-4ECC-881A-DE7E2E4EA44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3B4541D-DA5C-4863-8BCA-31F7BE70AB59}" type="datetimeFigureOut">
              <a:rPr lang="ru-RU" smtClean="0"/>
              <a:t>05.04.2018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A7AA7F-A6F5-4ECC-881A-DE7E2E4EA444}"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3B4541D-DA5C-4863-8BCA-31F7BE70AB59}" type="datetimeFigureOut">
              <a:rPr lang="ru-RU" smtClean="0"/>
              <a:t>05.04.2018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A7AA7F-A6F5-4ECC-881A-DE7E2E4EA444}"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B4541D-DA5C-4863-8BCA-31F7BE70AB59}" type="datetimeFigureOut">
              <a:rPr lang="ru-RU" smtClean="0"/>
              <a:t>05.04.2018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A7AA7F-A6F5-4ECC-881A-DE7E2E4EA44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3B4541D-DA5C-4863-8BCA-31F7BE70AB59}" type="datetimeFigureOut">
              <a:rPr lang="ru-RU" smtClean="0"/>
              <a:t>05.04.2018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2A7AA7F-A6F5-4ECC-881A-DE7E2E4EA444}"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3B4541D-DA5C-4863-8BCA-31F7BE70AB59}" type="datetimeFigureOut">
              <a:rPr lang="ru-RU" smtClean="0"/>
              <a:t>05.04.2018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2A7AA7F-A6F5-4ECC-881A-DE7E2E4EA44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3B4541D-DA5C-4863-8BCA-31F7BE70AB59}" type="datetimeFigureOut">
              <a:rPr lang="ru-RU" smtClean="0"/>
              <a:t>05.04.2018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2A7AA7F-A6F5-4ECC-881A-DE7E2E4EA44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3B4541D-DA5C-4863-8BCA-31F7BE70AB59}" type="datetimeFigureOut">
              <a:rPr lang="ru-RU" smtClean="0"/>
              <a:t>05.04.2018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2A7AA7F-A6F5-4ECC-881A-DE7E2E4EA44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3B4541D-DA5C-4863-8BCA-31F7BE70AB59}" type="datetimeFigureOut">
              <a:rPr lang="ru-RU" smtClean="0"/>
              <a:t>05.04.2018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2A7AA7F-A6F5-4ECC-881A-DE7E2E4EA444}"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B4541D-DA5C-4863-8BCA-31F7BE70AB59}" type="datetimeFigureOut">
              <a:rPr lang="ru-RU" smtClean="0"/>
              <a:t>05.04.2018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2A7AA7F-A6F5-4ECC-881A-DE7E2E4EA444}"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3B4541D-DA5C-4863-8BCA-31F7BE70AB59}" type="datetimeFigureOut">
              <a:rPr lang="ru-RU" smtClean="0"/>
              <a:t>05.04.2018</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2A7AA7F-A6F5-4ECC-881A-DE7E2E4EA444}"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8.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gif"/><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28.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3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4.xml"/><Relationship Id="rId5" Type="http://schemas.openxmlformats.org/officeDocument/2006/relationships/image" Target="../media/image79.jpeg"/><Relationship Id="rId4" Type="http://schemas.openxmlformats.org/officeDocument/2006/relationships/image" Target="../media/image78.jpeg"/></Relationships>
</file>

<file path=ppt/slides/_rels/slide3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2.jpeg"/><Relationship Id="rId4" Type="http://schemas.openxmlformats.org/officeDocument/2006/relationships/image" Target="../media/image81.jpeg"/></Relationships>
</file>

<file path=ppt/slides/_rels/slide34.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image" Target="../media/image83.jpeg"/><Relationship Id="rId1" Type="http://schemas.openxmlformats.org/officeDocument/2006/relationships/slideLayout" Target="../slideLayouts/slideLayout2.xml"/><Relationship Id="rId5" Type="http://schemas.openxmlformats.org/officeDocument/2006/relationships/image" Target="../media/image86.jpeg"/><Relationship Id="rId4" Type="http://schemas.openxmlformats.org/officeDocument/2006/relationships/image" Target="../media/image85.jpeg"/></Relationships>
</file>

<file path=ppt/slides/_rels/slide3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 Id="rId5" Type="http://schemas.openxmlformats.org/officeDocument/2006/relationships/image" Target="../media/image90.jpeg"/><Relationship Id="rId4" Type="http://schemas.openxmlformats.org/officeDocument/2006/relationships/image" Target="../media/image89.jpeg"/></Relationships>
</file>

<file path=ppt/slides/_rels/slide3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3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png"/><Relationship Id="rId1" Type="http://schemas.openxmlformats.org/officeDocument/2006/relationships/slideLayout" Target="../slideLayouts/slideLayout2.xml"/><Relationship Id="rId5" Type="http://schemas.openxmlformats.org/officeDocument/2006/relationships/image" Target="../media/image104.jpeg"/><Relationship Id="rId4" Type="http://schemas.openxmlformats.org/officeDocument/2006/relationships/image" Target="../media/image10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908720"/>
            <a:ext cx="8712967" cy="5616624"/>
          </a:xfrm>
        </p:spPr>
        <p:txBody>
          <a:bodyPr>
            <a:normAutofit/>
          </a:bodyPr>
          <a:lstStyle/>
          <a:p>
            <a:r>
              <a:rPr lang="ru-RU" dirty="0" smtClean="0">
                <a:latin typeface="Times New Roman" panose="02020603050405020304" pitchFamily="18" charset="0"/>
                <a:cs typeface="Times New Roman" panose="02020603050405020304" pitchFamily="18" charset="0"/>
              </a:rPr>
              <a:t>Методическая разработка «История Российской Конституции» основана на большом объеме информации по истории, обществознанию и праву. </a:t>
            </a:r>
          </a:p>
          <a:p>
            <a:r>
              <a:rPr lang="ru-RU" dirty="0" smtClean="0">
                <a:latin typeface="Times New Roman" panose="02020603050405020304" pitchFamily="18" charset="0"/>
                <a:cs typeface="Times New Roman" panose="02020603050405020304" pitchFamily="18" charset="0"/>
              </a:rPr>
              <a:t>Может быть использована при изучении материала в 6-11 классах, при подготовке к экзаменам.</a:t>
            </a:r>
          </a:p>
          <a:p>
            <a:r>
              <a:rPr lang="ru-RU" dirty="0" smtClean="0">
                <a:latin typeface="Times New Roman" panose="02020603050405020304" pitchFamily="18" charset="0"/>
                <a:cs typeface="Times New Roman" panose="02020603050405020304" pitchFamily="18" charset="0"/>
              </a:rPr>
              <a:t>Особое место отведено современной Конституции 1993 года: высшим органам государственной власти, государственной символике </a:t>
            </a:r>
            <a:endParaRPr lang="ru-RU"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57200" y="338328"/>
            <a:ext cx="8229600" cy="426376"/>
          </a:xfrm>
        </p:spPr>
        <p:txBody>
          <a:bodyPr>
            <a:no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Аннотация</a:t>
            </a:r>
            <a:endParaRPr lang="ru-RU"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22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5" y="1340768"/>
            <a:ext cx="3096344" cy="5328592"/>
          </a:xfrm>
        </p:spPr>
        <p:txBody>
          <a:bodyPr>
            <a:noAutofit/>
          </a:bodyPr>
          <a:lstStyle/>
          <a:p>
            <a:pPr marL="0" indent="0" algn="ctr">
              <a:buNone/>
            </a:pPr>
            <a:r>
              <a:rPr lang="ru-RU" sz="2000" dirty="0" smtClean="0">
                <a:solidFill>
                  <a:schemeClr val="tx1"/>
                </a:solidFill>
                <a:latin typeface="Times New Roman" panose="02020603050405020304" pitchFamily="18" charset="0"/>
                <a:cs typeface="Times New Roman" panose="02020603050405020304" pitchFamily="18" charset="0"/>
              </a:rPr>
              <a:t>Конституция была принята по результатам </a:t>
            </a:r>
            <a:r>
              <a:rPr lang="ru-RU" sz="2000" b="1" dirty="0" smtClean="0">
                <a:solidFill>
                  <a:schemeClr val="tx1"/>
                </a:solidFill>
                <a:latin typeface="Times New Roman" panose="02020603050405020304" pitchFamily="18" charset="0"/>
                <a:cs typeface="Times New Roman" panose="02020603050405020304" pitchFamily="18" charset="0"/>
              </a:rPr>
              <a:t>всенародного</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b="1" dirty="0" smtClean="0">
                <a:solidFill>
                  <a:schemeClr val="tx1"/>
                </a:solidFill>
                <a:latin typeface="Times New Roman" panose="02020603050405020304" pitchFamily="18" charset="0"/>
                <a:cs typeface="Times New Roman" panose="02020603050405020304" pitchFamily="18" charset="0"/>
              </a:rPr>
              <a:t>голосования </a:t>
            </a:r>
          </a:p>
          <a:p>
            <a:pPr marL="0" indent="0" algn="ctr">
              <a:buNone/>
            </a:pPr>
            <a:r>
              <a:rPr lang="ru-RU" sz="2000" b="1" dirty="0" smtClean="0">
                <a:solidFill>
                  <a:schemeClr val="tx1"/>
                </a:solidFill>
                <a:latin typeface="Times New Roman" panose="02020603050405020304" pitchFamily="18" charset="0"/>
                <a:cs typeface="Times New Roman" panose="02020603050405020304" pitchFamily="18" charset="0"/>
              </a:rPr>
              <a:t>12 декабря 1993 года</a:t>
            </a:r>
            <a:r>
              <a:rPr lang="ru-RU" sz="2000" dirty="0" smtClean="0">
                <a:solidFill>
                  <a:schemeClr val="tx1"/>
                </a:solidFill>
                <a:latin typeface="Times New Roman" panose="02020603050405020304" pitchFamily="18" charset="0"/>
                <a:cs typeface="Times New Roman" panose="02020603050405020304" pitchFamily="18" charset="0"/>
              </a:rPr>
              <a:t>, проведенного в соответствии</a:t>
            </a:r>
          </a:p>
          <a:p>
            <a:pPr marL="0" indent="0" algn="ctr">
              <a:buNone/>
            </a:pPr>
            <a:r>
              <a:rPr lang="ru-RU" sz="2000" dirty="0" smtClean="0">
                <a:solidFill>
                  <a:schemeClr val="tx1"/>
                </a:solidFill>
                <a:latin typeface="Times New Roman" panose="02020603050405020304" pitchFamily="18" charset="0"/>
                <a:cs typeface="Times New Roman" panose="02020603050405020304" pitchFamily="18" charset="0"/>
              </a:rPr>
              <a:t> с Указом Президента России от </a:t>
            </a:r>
          </a:p>
          <a:p>
            <a:pPr marL="0" indent="0" algn="ctr">
              <a:buNone/>
            </a:pPr>
            <a:r>
              <a:rPr lang="ru-RU" sz="2000" b="1" dirty="0" smtClean="0">
                <a:solidFill>
                  <a:schemeClr val="tx1"/>
                </a:solidFill>
                <a:latin typeface="Times New Roman" panose="02020603050405020304" pitchFamily="18" charset="0"/>
                <a:cs typeface="Times New Roman" panose="02020603050405020304" pitchFamily="18" charset="0"/>
              </a:rPr>
              <a:t>15 октября 1993 года </a:t>
            </a:r>
            <a:r>
              <a:rPr lang="ru-RU" sz="2000" dirty="0" smtClean="0">
                <a:solidFill>
                  <a:schemeClr val="tx1"/>
                </a:solidFill>
                <a:latin typeface="Times New Roman" panose="02020603050405020304" pitchFamily="18" charset="0"/>
                <a:cs typeface="Times New Roman" panose="02020603050405020304" pitchFamily="18" charset="0"/>
              </a:rPr>
              <a:t>№1633 «О проведении всенародного голосования</a:t>
            </a:r>
          </a:p>
          <a:p>
            <a:pPr marL="0" indent="0" algn="ctr">
              <a:buNone/>
            </a:pPr>
            <a:r>
              <a:rPr lang="ru-RU" sz="2000" dirty="0" smtClean="0">
                <a:solidFill>
                  <a:schemeClr val="tx1"/>
                </a:solidFill>
                <a:latin typeface="Times New Roman" panose="02020603050405020304" pitchFamily="18" charset="0"/>
                <a:cs typeface="Times New Roman" panose="02020603050405020304" pitchFamily="18" charset="0"/>
              </a:rPr>
              <a:t> по проекту </a:t>
            </a:r>
          </a:p>
          <a:p>
            <a:pPr marL="0" indent="0" algn="ctr">
              <a:buNone/>
            </a:pPr>
            <a:r>
              <a:rPr lang="ru-RU" sz="2000" dirty="0" smtClean="0">
                <a:solidFill>
                  <a:schemeClr val="tx1"/>
                </a:solidFill>
                <a:latin typeface="Times New Roman" panose="02020603050405020304" pitchFamily="18" charset="0"/>
                <a:cs typeface="Times New Roman" panose="02020603050405020304" pitchFamily="18" charset="0"/>
              </a:rPr>
              <a:t>Конституции </a:t>
            </a:r>
          </a:p>
          <a:p>
            <a:pPr marL="0" indent="0" algn="ctr">
              <a:buNone/>
            </a:pPr>
            <a:r>
              <a:rPr lang="ru-RU" sz="2000" dirty="0" smtClean="0">
                <a:solidFill>
                  <a:schemeClr val="tx1"/>
                </a:solidFill>
                <a:latin typeface="Times New Roman" panose="02020603050405020304" pitchFamily="18" charset="0"/>
                <a:cs typeface="Times New Roman" panose="02020603050405020304" pitchFamily="18" charset="0"/>
              </a:rPr>
              <a:t>Российской Федерации»</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67544" y="332656"/>
            <a:ext cx="8229600" cy="792088"/>
          </a:xfrm>
        </p:spPr>
        <p:txBody>
          <a:bodyPr>
            <a:norm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2. Механизм принятия Конституции</a:t>
            </a:r>
            <a:endParaRPr lang="ru-RU" sz="2400" b="1" dirty="0">
              <a:solidFill>
                <a:srgbClr val="FF0000"/>
              </a:solidFill>
              <a:latin typeface="Times New Roman" panose="02020603050405020304" pitchFamily="18" charset="0"/>
              <a:cs typeface="Times New Roman" panose="02020603050405020304" pitchFamily="18" charset="0"/>
            </a:endParaRPr>
          </a:p>
        </p:txBody>
      </p:sp>
      <p:pic>
        <p:nvPicPr>
          <p:cNvPr id="13314" name="Picture 2" descr="C:\Users\user\Desktop\64f09c8da1257af27548cac743cdc47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4509120"/>
            <a:ext cx="2592288"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user\Desktop\2da61a0a6786765a8c7a541854c7dd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019587"/>
            <a:ext cx="3096344" cy="335169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user\Desktop\0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627381"/>
            <a:ext cx="3096344" cy="204197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user\Desktop\ncrcyozBYW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1019588"/>
            <a:ext cx="2736303" cy="3351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029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052736"/>
            <a:ext cx="8640959" cy="5073427"/>
          </a:xfrm>
        </p:spPr>
        <p:txBody>
          <a:bodyPr/>
          <a:lstStyle/>
          <a:p>
            <a:endParaRPr lang="ru-RU" dirty="0"/>
          </a:p>
        </p:txBody>
      </p:sp>
      <p:sp>
        <p:nvSpPr>
          <p:cNvPr id="3" name="Заголовок 2"/>
          <p:cNvSpPr>
            <a:spLocks noGrp="1"/>
          </p:cNvSpPr>
          <p:nvPr>
            <p:ph type="title"/>
          </p:nvPr>
        </p:nvSpPr>
        <p:spPr>
          <a:xfrm>
            <a:off x="457200" y="338328"/>
            <a:ext cx="8229600" cy="642400"/>
          </a:xfrm>
        </p:spPr>
        <p:txBody>
          <a:bodyPr>
            <a:norm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3. Классификация конституций</a:t>
            </a:r>
            <a:endParaRPr lang="ru-RU" sz="2400" b="1" dirty="0">
              <a:solidFill>
                <a:srgbClr val="FF0000"/>
              </a:solidFill>
              <a:latin typeface="Times New Roman" panose="02020603050405020304" pitchFamily="18" charset="0"/>
              <a:cs typeface="Times New Roman" panose="02020603050405020304" pitchFamily="18" charset="0"/>
            </a:endParaRPr>
          </a:p>
        </p:txBody>
      </p:sp>
      <p:pic>
        <p:nvPicPr>
          <p:cNvPr id="5122" name="Picture 2" descr="C:\Users\user\Desktop\img2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8856984"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12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786416"/>
          </a:xfrm>
        </p:spPr>
        <p:txBody>
          <a:bodyPr>
            <a:normAutofit/>
          </a:bodyPr>
          <a:lstStyle/>
          <a:p>
            <a:endParaRPr lang="ru-RU" sz="2400"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179512" y="2187001"/>
            <a:ext cx="4319336" cy="1130875"/>
          </a:xfrm>
        </p:spPr>
        <p:txBody>
          <a:bodyPr/>
          <a:lstStyle/>
          <a:p>
            <a:endParaRPr lang="ru-RU" dirty="0"/>
          </a:p>
        </p:txBody>
      </p:sp>
      <p:sp>
        <p:nvSpPr>
          <p:cNvPr id="4" name="Объект 3"/>
          <p:cNvSpPr>
            <a:spLocks noGrp="1"/>
          </p:cNvSpPr>
          <p:nvPr>
            <p:ph sz="half" idx="2"/>
          </p:nvPr>
        </p:nvSpPr>
        <p:spPr>
          <a:xfrm>
            <a:off x="179512" y="3429000"/>
            <a:ext cx="4317875" cy="2697163"/>
          </a:xfrm>
        </p:spPr>
        <p:txBody>
          <a:bodyPr/>
          <a:lstStyle/>
          <a:p>
            <a:pPr marL="0" indent="0">
              <a:buNone/>
            </a:pPr>
            <a:endParaRPr lang="ru-RU" b="1"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ru-RU" b="1" dirty="0">
              <a:solidFill>
                <a:srgbClr val="FF0000"/>
              </a:solidFill>
              <a:latin typeface="Times New Roman" panose="02020603050405020304" pitchFamily="18" charset="0"/>
              <a:cs typeface="Times New Roman" panose="02020603050405020304" pitchFamily="18" charset="0"/>
            </a:endParaRPr>
          </a:p>
          <a:p>
            <a:pPr marL="0" indent="0">
              <a:buNone/>
            </a:pPr>
            <a:endParaRPr lang="ru-RU" b="1"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3"/>
          </p:nvPr>
        </p:nvSpPr>
        <p:spPr>
          <a:xfrm>
            <a:off x="4648200" y="2236998"/>
            <a:ext cx="4244280" cy="1130874"/>
          </a:xfrm>
        </p:spPr>
        <p:txBody>
          <a:bodyPr/>
          <a:lstStyle/>
          <a:p>
            <a:r>
              <a:rPr lang="ru-RU" dirty="0"/>
              <a:t>п</a:t>
            </a:r>
            <a:r>
              <a:rPr lang="ru-RU" dirty="0" smtClean="0"/>
              <a:t>о субъектам</a:t>
            </a:r>
            <a:endParaRPr lang="ru-RU" dirty="0"/>
          </a:p>
        </p:txBody>
      </p:sp>
      <p:sp>
        <p:nvSpPr>
          <p:cNvPr id="6" name="Объект 5"/>
          <p:cNvSpPr>
            <a:spLocks noGrp="1"/>
          </p:cNvSpPr>
          <p:nvPr>
            <p:ph sz="quarter" idx="4"/>
          </p:nvPr>
        </p:nvSpPr>
        <p:spPr>
          <a:xfrm>
            <a:off x="4645024" y="3429000"/>
            <a:ext cx="4247455" cy="3096344"/>
          </a:xfrm>
        </p:spPr>
        <p:txBody>
          <a:bodyPr/>
          <a:lstStyle/>
          <a:p>
            <a:pPr marL="0" indent="0">
              <a:buNone/>
            </a:pPr>
            <a:endParaRPr lang="ru-RU" b="1"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ru-RU" b="1" dirty="0">
              <a:solidFill>
                <a:srgbClr val="FF0000"/>
              </a:solidFill>
              <a:latin typeface="Times New Roman" panose="02020603050405020304" pitchFamily="18" charset="0"/>
              <a:cs typeface="Times New Roman" panose="02020603050405020304" pitchFamily="18" charset="0"/>
            </a:endParaRPr>
          </a:p>
          <a:p>
            <a:pPr marL="0" indent="0">
              <a:buNone/>
            </a:pPr>
            <a:endParaRPr lang="ru-RU" b="1"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ru-RU" b="1" dirty="0">
              <a:solidFill>
                <a:srgbClr val="FF0000"/>
              </a:solidFill>
              <a:latin typeface="Times New Roman" panose="02020603050405020304" pitchFamily="18" charset="0"/>
              <a:cs typeface="Times New Roman" panose="02020603050405020304" pitchFamily="18" charset="0"/>
            </a:endParaRPr>
          </a:p>
          <a:p>
            <a:pPr marL="0" indent="0">
              <a:buNone/>
            </a:pPr>
            <a:endParaRPr lang="ru-RU" b="1" dirty="0" smtClean="0">
              <a:solidFill>
                <a:srgbClr val="FF0000"/>
              </a:solidFill>
              <a:latin typeface="Times New Roman" panose="02020603050405020304" pitchFamily="18" charset="0"/>
              <a:cs typeface="Times New Roman" panose="02020603050405020304" pitchFamily="18" charset="0"/>
            </a:endParaRPr>
          </a:p>
        </p:txBody>
      </p:sp>
      <p:sp>
        <p:nvSpPr>
          <p:cNvPr id="11" name="Овал 10"/>
          <p:cNvSpPr/>
          <p:nvPr/>
        </p:nvSpPr>
        <p:spPr>
          <a:xfrm rot="10800000" flipV="1">
            <a:off x="3203848" y="551525"/>
            <a:ext cx="2448272" cy="71723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a:solidFill>
                  <a:schemeClr val="tx1"/>
                </a:solidFill>
                <a:latin typeface="Times New Roman" panose="02020603050405020304" pitchFamily="18" charset="0"/>
                <a:cs typeface="Times New Roman" panose="02020603050405020304" pitchFamily="18" charset="0"/>
              </a:rPr>
              <a:t>по субъектам</a:t>
            </a:r>
          </a:p>
        </p:txBody>
      </p:sp>
      <p:sp>
        <p:nvSpPr>
          <p:cNvPr id="12" name="Выгнутая влево стрелка 11"/>
          <p:cNvSpPr/>
          <p:nvPr/>
        </p:nvSpPr>
        <p:spPr>
          <a:xfrm>
            <a:off x="2472328" y="970849"/>
            <a:ext cx="731520" cy="1216152"/>
          </a:xfrm>
          <a:prstGeom prst="curved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Выгнутая вправо стрелка 12"/>
          <p:cNvSpPr/>
          <p:nvPr/>
        </p:nvSpPr>
        <p:spPr>
          <a:xfrm>
            <a:off x="5652120" y="908304"/>
            <a:ext cx="731520" cy="1292487"/>
          </a:xfrm>
          <a:prstGeom prst="curvedLef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Прямоугольник 13"/>
          <p:cNvSpPr/>
          <p:nvPr/>
        </p:nvSpPr>
        <p:spPr>
          <a:xfrm>
            <a:off x="272974" y="2178641"/>
            <a:ext cx="3794969" cy="583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buClr>
                <a:srgbClr val="31B6FD"/>
              </a:buClr>
              <a:buSzPct val="100000"/>
            </a:pPr>
            <a:r>
              <a:rPr lang="ru-RU" sz="2000" b="1" dirty="0">
                <a:solidFill>
                  <a:schemeClr val="tx1"/>
                </a:solidFill>
                <a:latin typeface="Times New Roman" panose="02020603050405020304" pitchFamily="18" charset="0"/>
                <a:cs typeface="Times New Roman" panose="02020603050405020304" pitchFamily="18" charset="0"/>
              </a:rPr>
              <a:t>дарованные</a:t>
            </a:r>
          </a:p>
        </p:txBody>
      </p:sp>
      <p:sp>
        <p:nvSpPr>
          <p:cNvPr id="15" name="Прямоугольник 14"/>
          <p:cNvSpPr/>
          <p:nvPr/>
        </p:nvSpPr>
        <p:spPr>
          <a:xfrm>
            <a:off x="5004048" y="2200792"/>
            <a:ext cx="3888432" cy="724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buClr>
                <a:srgbClr val="31B6FD"/>
              </a:buClr>
              <a:buSzPct val="100000"/>
            </a:pPr>
            <a:r>
              <a:rPr lang="ru-RU" sz="2000" b="1" dirty="0">
                <a:solidFill>
                  <a:schemeClr val="tx1"/>
                </a:solidFill>
                <a:latin typeface="Times New Roman" panose="02020603050405020304" pitchFamily="18" charset="0"/>
                <a:cs typeface="Times New Roman" panose="02020603050405020304" pitchFamily="18" charset="0"/>
              </a:rPr>
              <a:t>исходящие от </a:t>
            </a:r>
            <a:r>
              <a:rPr lang="ru-RU" sz="2000" b="1" dirty="0" smtClean="0">
                <a:solidFill>
                  <a:schemeClr val="tx1"/>
                </a:solidFill>
                <a:latin typeface="Times New Roman" panose="02020603050405020304" pitchFamily="18" charset="0"/>
                <a:cs typeface="Times New Roman" panose="02020603050405020304" pitchFamily="18" charset="0"/>
              </a:rPr>
              <a:t>народа</a:t>
            </a:r>
          </a:p>
          <a:p>
            <a:pPr lvl="0" algn="ctr">
              <a:spcBef>
                <a:spcPct val="20000"/>
              </a:spcBef>
              <a:buClr>
                <a:srgbClr val="31B6FD"/>
              </a:buClr>
              <a:buSzPct val="100000"/>
            </a:pPr>
            <a:r>
              <a:rPr lang="ru-RU" sz="2000" b="1" dirty="0" smtClean="0">
                <a:solidFill>
                  <a:schemeClr val="tx1"/>
                </a:solidFill>
                <a:latin typeface="Times New Roman" panose="02020603050405020304" pitchFamily="18" charset="0"/>
                <a:cs typeface="Times New Roman" panose="02020603050405020304" pitchFamily="18" charset="0"/>
              </a:rPr>
              <a:t>(народная) </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6" name="Стрелка вниз 15"/>
          <p:cNvSpPr/>
          <p:nvPr/>
        </p:nvSpPr>
        <p:spPr>
          <a:xfrm>
            <a:off x="1794855" y="2762136"/>
            <a:ext cx="484632" cy="737604"/>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17" name="Стрелка вниз 16"/>
          <p:cNvSpPr/>
          <p:nvPr/>
        </p:nvSpPr>
        <p:spPr>
          <a:xfrm>
            <a:off x="6691578" y="2924944"/>
            <a:ext cx="484632" cy="704449"/>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251519" y="3499740"/>
            <a:ext cx="3816423" cy="115248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buClr>
                <a:srgbClr val="31B6FD"/>
              </a:buClr>
              <a:buSzPct val="100000"/>
            </a:pPr>
            <a:r>
              <a:rPr lang="ru-RU" b="1" dirty="0" smtClean="0">
                <a:solidFill>
                  <a:schemeClr val="tx1"/>
                </a:solidFill>
                <a:latin typeface="Times New Roman" panose="02020603050405020304" pitchFamily="18" charset="0"/>
                <a:cs typeface="Times New Roman" panose="02020603050405020304" pitchFamily="18" charset="0"/>
              </a:rPr>
              <a:t>вводятся </a:t>
            </a:r>
            <a:r>
              <a:rPr lang="ru-RU" b="1" dirty="0">
                <a:solidFill>
                  <a:schemeClr val="tx1"/>
                </a:solidFill>
                <a:latin typeface="Times New Roman" panose="02020603050405020304" pitchFamily="18" charset="0"/>
                <a:cs typeface="Times New Roman" panose="02020603050405020304" pitchFamily="18" charset="0"/>
              </a:rPr>
              <a:t>в действие</a:t>
            </a:r>
          </a:p>
          <a:p>
            <a:pPr lvl="0" algn="ctr">
              <a:spcBef>
                <a:spcPct val="20000"/>
              </a:spcBef>
              <a:buClr>
                <a:srgbClr val="31B6FD"/>
              </a:buClr>
              <a:buSzPct val="100000"/>
            </a:pPr>
            <a:r>
              <a:rPr lang="ru-RU" b="1" dirty="0">
                <a:solidFill>
                  <a:schemeClr val="tx1"/>
                </a:solidFill>
                <a:latin typeface="Times New Roman" panose="02020603050405020304" pitchFamily="18" charset="0"/>
                <a:cs typeface="Times New Roman" panose="02020603050405020304" pitchFamily="18" charset="0"/>
              </a:rPr>
              <a:t>актом главы</a:t>
            </a:r>
          </a:p>
          <a:p>
            <a:pPr lvl="0" algn="ctr">
              <a:spcBef>
                <a:spcPct val="20000"/>
              </a:spcBef>
              <a:buClr>
                <a:srgbClr val="31B6FD"/>
              </a:buClr>
              <a:buSzPct val="100000"/>
            </a:pPr>
            <a:r>
              <a:rPr lang="ru-RU" b="1" dirty="0">
                <a:solidFill>
                  <a:schemeClr val="tx1"/>
                </a:solidFill>
                <a:latin typeface="Times New Roman" panose="02020603050405020304" pitchFamily="18" charset="0"/>
                <a:cs typeface="Times New Roman" panose="02020603050405020304" pitchFamily="18" charset="0"/>
              </a:rPr>
              <a:t>государства</a:t>
            </a:r>
          </a:p>
        </p:txBody>
      </p:sp>
      <p:sp>
        <p:nvSpPr>
          <p:cNvPr id="19" name="Овал 18"/>
          <p:cNvSpPr/>
          <p:nvPr/>
        </p:nvSpPr>
        <p:spPr>
          <a:xfrm>
            <a:off x="5004048" y="3629393"/>
            <a:ext cx="3888432" cy="102283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buClr>
                <a:srgbClr val="31B6FD"/>
              </a:buClr>
              <a:buSzPct val="100000"/>
            </a:pPr>
            <a:r>
              <a:rPr lang="ru-RU" sz="2000" b="1" dirty="0" smtClean="0">
                <a:solidFill>
                  <a:schemeClr val="tx1"/>
                </a:solidFill>
                <a:latin typeface="Times New Roman" panose="02020603050405020304" pitchFamily="18" charset="0"/>
                <a:cs typeface="Times New Roman" panose="02020603050405020304" pitchFamily="18" charset="0"/>
              </a:rPr>
              <a:t>принимаются на референдуме</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1043608" y="4941168"/>
            <a:ext cx="188650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buClr>
                <a:srgbClr val="31B6FD"/>
              </a:buClr>
              <a:buSzPct val="100000"/>
            </a:pPr>
            <a:r>
              <a:rPr lang="ru-RU" sz="2000" b="1" dirty="0">
                <a:solidFill>
                  <a:schemeClr val="tx1"/>
                </a:solidFill>
                <a:latin typeface="Times New Roman" panose="02020603050405020304" pitchFamily="18" charset="0"/>
                <a:cs typeface="Times New Roman" panose="02020603050405020304" pitchFamily="18" charset="0"/>
              </a:rPr>
              <a:t>Конституция Катара</a:t>
            </a:r>
          </a:p>
        </p:txBody>
      </p:sp>
      <p:sp>
        <p:nvSpPr>
          <p:cNvPr id="21" name="Прямоугольник 20"/>
          <p:cNvSpPr/>
          <p:nvPr/>
        </p:nvSpPr>
        <p:spPr>
          <a:xfrm>
            <a:off x="6017880" y="4941168"/>
            <a:ext cx="201050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buClr>
                <a:srgbClr val="31B6FD"/>
              </a:buClr>
              <a:buSzPct val="100000"/>
            </a:pPr>
            <a:r>
              <a:rPr lang="ru-RU" sz="2000" b="1" dirty="0">
                <a:solidFill>
                  <a:schemeClr val="tx1"/>
                </a:solidFill>
                <a:latin typeface="Times New Roman" panose="02020603050405020304" pitchFamily="18" charset="0"/>
                <a:cs typeface="Times New Roman" panose="02020603050405020304" pitchFamily="18" charset="0"/>
              </a:rPr>
              <a:t>Конституция РФ</a:t>
            </a:r>
          </a:p>
        </p:txBody>
      </p:sp>
    </p:spTree>
    <p:extLst>
      <p:ext uri="{BB962C8B-B14F-4D97-AF65-F5344CB8AC3E}">
        <p14:creationId xmlns:p14="http://schemas.microsoft.com/office/powerpoint/2010/main" val="506517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970368"/>
          </a:xfrm>
        </p:spPr>
        <p:txBody>
          <a:bodyPr/>
          <a:lstStyle/>
          <a:p>
            <a:r>
              <a:rPr lang="ru-RU" dirty="0" smtClean="0"/>
              <a:t>по</a:t>
            </a:r>
            <a:endParaRPr lang="ru-RU" dirty="0"/>
          </a:p>
        </p:txBody>
      </p:sp>
      <p:sp>
        <p:nvSpPr>
          <p:cNvPr id="3" name="Объект 2"/>
          <p:cNvSpPr>
            <a:spLocks noGrp="1"/>
          </p:cNvSpPr>
          <p:nvPr>
            <p:ph sz="quarter" idx="13"/>
          </p:nvPr>
        </p:nvSpPr>
        <p:spPr/>
        <p:txBody>
          <a:bodyPr/>
          <a:lstStyle/>
          <a:p>
            <a:endParaRPr lang="ru-RU" dirty="0" smtClean="0"/>
          </a:p>
          <a:p>
            <a:endParaRPr lang="ru-RU" dirty="0"/>
          </a:p>
        </p:txBody>
      </p:sp>
      <p:sp>
        <p:nvSpPr>
          <p:cNvPr id="4" name="Объект 3"/>
          <p:cNvSpPr>
            <a:spLocks noGrp="1"/>
          </p:cNvSpPr>
          <p:nvPr>
            <p:ph sz="quarter" idx="14"/>
          </p:nvPr>
        </p:nvSpPr>
        <p:spPr/>
        <p:txBody>
          <a:bodyPr>
            <a:normAutofit/>
          </a:bodyPr>
          <a:lstStyle/>
          <a:p>
            <a:pPr marL="0" indent="0">
              <a:buNone/>
            </a:pPr>
            <a:endParaRPr lang="ru-RU" sz="2000" b="1" dirty="0" smtClean="0">
              <a:solidFill>
                <a:srgbClr val="C00000"/>
              </a:solidFill>
              <a:latin typeface="Times New Roman" panose="02020603050405020304" pitchFamily="18" charset="0"/>
              <a:cs typeface="Times New Roman" panose="02020603050405020304" pitchFamily="18" charset="0"/>
            </a:endParaRPr>
          </a:p>
          <a:p>
            <a:pPr marL="0" indent="0">
              <a:buNone/>
            </a:pPr>
            <a:endParaRPr lang="ru-RU" sz="2000" b="1" dirty="0">
              <a:solidFill>
                <a:srgbClr val="C00000"/>
              </a:solidFill>
              <a:latin typeface="Times New Roman" panose="02020603050405020304" pitchFamily="18" charset="0"/>
              <a:cs typeface="Times New Roman" panose="02020603050405020304" pitchFamily="18" charset="0"/>
            </a:endParaRPr>
          </a:p>
          <a:p>
            <a:pPr marL="0" indent="0">
              <a:buNone/>
            </a:pPr>
            <a:endParaRPr lang="ru-RU" sz="2000" b="1" dirty="0" smtClean="0">
              <a:solidFill>
                <a:srgbClr val="C00000"/>
              </a:solidFill>
              <a:latin typeface="Times New Roman" panose="02020603050405020304" pitchFamily="18" charset="0"/>
              <a:cs typeface="Times New Roman" panose="02020603050405020304" pitchFamily="18" charset="0"/>
            </a:endParaRPr>
          </a:p>
          <a:p>
            <a:pPr marL="0" indent="0">
              <a:buNone/>
            </a:pPr>
            <a:endParaRPr lang="ru-RU" sz="2000" b="1" dirty="0">
              <a:solidFill>
                <a:srgbClr val="C00000"/>
              </a:solidFill>
              <a:latin typeface="Times New Roman" panose="02020603050405020304" pitchFamily="18" charset="0"/>
              <a:cs typeface="Times New Roman" panose="02020603050405020304" pitchFamily="18" charset="0"/>
            </a:endParaRPr>
          </a:p>
          <a:p>
            <a:pPr marL="0" indent="0">
              <a:buNone/>
            </a:pPr>
            <a:endParaRPr lang="ru-RU" sz="2000" b="1" dirty="0" smtClean="0">
              <a:solidFill>
                <a:srgbClr val="C00000"/>
              </a:solidFill>
              <a:latin typeface="Times New Roman" panose="02020603050405020304" pitchFamily="18" charset="0"/>
              <a:cs typeface="Times New Roman" panose="02020603050405020304" pitchFamily="18" charset="0"/>
            </a:endParaRPr>
          </a:p>
          <a:p>
            <a:pPr marL="0" indent="0">
              <a:buNone/>
            </a:pP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5" name="Овал 4"/>
          <p:cNvSpPr/>
          <p:nvPr/>
        </p:nvSpPr>
        <p:spPr>
          <a:xfrm>
            <a:off x="2627784" y="620688"/>
            <a:ext cx="3960440" cy="11135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buClr>
                <a:srgbClr val="31B6FD"/>
              </a:buClr>
              <a:buSzPct val="100000"/>
            </a:pPr>
            <a:r>
              <a:rPr lang="ru-RU" sz="2000" b="1" dirty="0">
                <a:solidFill>
                  <a:schemeClr val="tx1"/>
                </a:solidFill>
                <a:latin typeface="Times New Roman" panose="02020603050405020304" pitchFamily="18" charset="0"/>
                <a:cs typeface="Times New Roman" panose="02020603050405020304" pitchFamily="18" charset="0"/>
              </a:rPr>
              <a:t>по порядку </a:t>
            </a:r>
            <a:r>
              <a:rPr lang="ru-RU" sz="2000" b="1" dirty="0" smtClean="0">
                <a:solidFill>
                  <a:schemeClr val="tx1"/>
                </a:solidFill>
                <a:latin typeface="Times New Roman" panose="02020603050405020304" pitchFamily="18" charset="0"/>
                <a:cs typeface="Times New Roman" panose="02020603050405020304" pitchFamily="18" charset="0"/>
              </a:rPr>
              <a:t>принятия</a:t>
            </a:r>
            <a:endParaRPr lang="ru-RU" sz="2000" b="1" dirty="0">
              <a:solidFill>
                <a:schemeClr val="tx1"/>
              </a:solidFill>
              <a:latin typeface="Times New Roman" panose="02020603050405020304" pitchFamily="18" charset="0"/>
              <a:cs typeface="Times New Roman" panose="02020603050405020304" pitchFamily="18" charset="0"/>
            </a:endParaRPr>
          </a:p>
          <a:p>
            <a:pPr lvl="0" algn="ctr">
              <a:spcBef>
                <a:spcPct val="20000"/>
              </a:spcBef>
              <a:buClr>
                <a:srgbClr val="31B6FD"/>
              </a:buClr>
              <a:buSzPct val="100000"/>
            </a:pPr>
            <a:r>
              <a:rPr lang="ru-RU" sz="2000" b="1" dirty="0">
                <a:solidFill>
                  <a:schemeClr val="tx1"/>
                </a:solidFill>
                <a:latin typeface="Times New Roman" panose="02020603050405020304" pitchFamily="18" charset="0"/>
                <a:cs typeface="Times New Roman" panose="02020603050405020304" pitchFamily="18" charset="0"/>
              </a:rPr>
              <a:t>и</a:t>
            </a:r>
            <a:endParaRPr lang="ru-RU" sz="2000" b="1" dirty="0" smtClean="0">
              <a:solidFill>
                <a:schemeClr val="tx1"/>
              </a:solidFill>
              <a:latin typeface="Times New Roman" panose="02020603050405020304" pitchFamily="18" charset="0"/>
              <a:cs typeface="Times New Roman" panose="02020603050405020304" pitchFamily="18" charset="0"/>
            </a:endParaRPr>
          </a:p>
          <a:p>
            <a:pPr lvl="0" algn="ctr">
              <a:spcBef>
                <a:spcPct val="20000"/>
              </a:spcBef>
              <a:buClr>
                <a:srgbClr val="31B6FD"/>
              </a:buClr>
              <a:buSzPct val="100000"/>
            </a:pPr>
            <a:r>
              <a:rPr lang="ru-RU" sz="2000" b="1" dirty="0" smtClean="0">
                <a:solidFill>
                  <a:schemeClr val="tx1"/>
                </a:solidFill>
                <a:latin typeface="Times New Roman" panose="02020603050405020304" pitchFamily="18" charset="0"/>
                <a:cs typeface="Times New Roman" panose="02020603050405020304" pitchFamily="18" charset="0"/>
              </a:rPr>
              <a:t>изменения</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6" name="Выгнутая вправо стрелка 5"/>
          <p:cNvSpPr/>
          <p:nvPr/>
        </p:nvSpPr>
        <p:spPr>
          <a:xfrm>
            <a:off x="6588224" y="1187339"/>
            <a:ext cx="731520" cy="1216152"/>
          </a:xfrm>
          <a:prstGeom prst="curved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Выгнутая влево стрелка 6"/>
          <p:cNvSpPr/>
          <p:nvPr/>
        </p:nvSpPr>
        <p:spPr>
          <a:xfrm>
            <a:off x="1929166" y="1126137"/>
            <a:ext cx="731520" cy="1216152"/>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Прямоугольник 7"/>
          <p:cNvSpPr/>
          <p:nvPr/>
        </p:nvSpPr>
        <p:spPr>
          <a:xfrm>
            <a:off x="251520" y="2348880"/>
            <a:ext cx="3600400" cy="988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buClr>
                <a:srgbClr val="31B6FD"/>
              </a:buClr>
              <a:buSzPct val="100000"/>
            </a:pPr>
            <a:r>
              <a:rPr lang="ru-RU" sz="2000" b="1" dirty="0">
                <a:solidFill>
                  <a:prstClr val="black"/>
                </a:solidFill>
                <a:latin typeface="Times New Roman" panose="02020603050405020304" pitchFamily="18" charset="0"/>
                <a:cs typeface="Times New Roman" panose="02020603050405020304" pitchFamily="18" charset="0"/>
              </a:rPr>
              <a:t>гибкие</a:t>
            </a:r>
          </a:p>
        </p:txBody>
      </p:sp>
      <p:sp>
        <p:nvSpPr>
          <p:cNvPr id="9" name="Прямоугольник 8"/>
          <p:cNvSpPr/>
          <p:nvPr/>
        </p:nvSpPr>
        <p:spPr>
          <a:xfrm>
            <a:off x="5220072" y="2348880"/>
            <a:ext cx="3672408" cy="988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buClr>
                <a:srgbClr val="31B6FD"/>
              </a:buClr>
              <a:buSzPct val="100000"/>
            </a:pPr>
            <a:r>
              <a:rPr lang="ru-RU" sz="2000" b="1" dirty="0">
                <a:solidFill>
                  <a:prstClr val="black"/>
                </a:solidFill>
                <a:latin typeface="Times New Roman" panose="02020603050405020304" pitchFamily="18" charset="0"/>
                <a:cs typeface="Times New Roman" panose="02020603050405020304" pitchFamily="18" charset="0"/>
              </a:rPr>
              <a:t>жесткие</a:t>
            </a:r>
          </a:p>
        </p:txBody>
      </p:sp>
      <p:sp>
        <p:nvSpPr>
          <p:cNvPr id="10" name="Стрелка вниз 9"/>
          <p:cNvSpPr/>
          <p:nvPr/>
        </p:nvSpPr>
        <p:spPr>
          <a:xfrm>
            <a:off x="1695942" y="3337564"/>
            <a:ext cx="484632" cy="489204"/>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6711668" y="3337564"/>
            <a:ext cx="484632" cy="488425"/>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251520" y="3861048"/>
            <a:ext cx="3600400" cy="1872208"/>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buClr>
                <a:srgbClr val="31B6FD"/>
              </a:buClr>
              <a:buSzPct val="100000"/>
            </a:pPr>
            <a:r>
              <a:rPr lang="ru-RU" sz="2000" b="1" dirty="0" smtClean="0">
                <a:solidFill>
                  <a:prstClr val="black"/>
                </a:solidFill>
                <a:latin typeface="Times New Roman" panose="02020603050405020304" pitchFamily="18" charset="0"/>
                <a:cs typeface="Times New Roman" panose="02020603050405020304" pitchFamily="18" charset="0"/>
              </a:rPr>
              <a:t>принимаются и </a:t>
            </a:r>
          </a:p>
          <a:p>
            <a:pPr lvl="0" algn="ctr">
              <a:spcBef>
                <a:spcPct val="20000"/>
              </a:spcBef>
              <a:buClr>
                <a:srgbClr val="31B6FD"/>
              </a:buClr>
              <a:buSzPct val="100000"/>
            </a:pPr>
            <a:r>
              <a:rPr lang="ru-RU" sz="2000" b="1" dirty="0" smtClean="0">
                <a:solidFill>
                  <a:prstClr val="black"/>
                </a:solidFill>
                <a:latin typeface="Times New Roman" panose="02020603050405020304" pitchFamily="18" charset="0"/>
                <a:cs typeface="Times New Roman" panose="02020603050405020304" pitchFamily="18" charset="0"/>
              </a:rPr>
              <a:t>изменяются </a:t>
            </a:r>
          </a:p>
          <a:p>
            <a:pPr lvl="0" algn="ctr">
              <a:spcBef>
                <a:spcPct val="20000"/>
              </a:spcBef>
              <a:buClr>
                <a:srgbClr val="31B6FD"/>
              </a:buClr>
              <a:buSzPct val="100000"/>
            </a:pPr>
            <a:r>
              <a:rPr lang="ru-RU" sz="2000" b="1" dirty="0" smtClean="0">
                <a:solidFill>
                  <a:prstClr val="black"/>
                </a:solidFill>
                <a:latin typeface="Times New Roman" panose="02020603050405020304" pitchFamily="18" charset="0"/>
                <a:cs typeface="Times New Roman" panose="02020603050405020304" pitchFamily="18" charset="0"/>
              </a:rPr>
              <a:t>как обычный закон</a:t>
            </a:r>
            <a:endParaRPr lang="ru-RU" sz="2000" b="1" dirty="0">
              <a:solidFill>
                <a:prstClr val="black"/>
              </a:solidFill>
              <a:latin typeface="Times New Roman" panose="02020603050405020304" pitchFamily="18" charset="0"/>
              <a:cs typeface="Times New Roman" panose="02020603050405020304" pitchFamily="18" charset="0"/>
            </a:endParaRPr>
          </a:p>
        </p:txBody>
      </p:sp>
      <p:sp>
        <p:nvSpPr>
          <p:cNvPr id="13" name="Овал 12"/>
          <p:cNvSpPr/>
          <p:nvPr/>
        </p:nvSpPr>
        <p:spPr>
          <a:xfrm>
            <a:off x="5117780" y="3861048"/>
            <a:ext cx="3672408" cy="1818396"/>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buClr>
                <a:srgbClr val="31B6FD"/>
              </a:buClr>
              <a:buSzPct val="100000"/>
            </a:pPr>
            <a:r>
              <a:rPr lang="ru-RU" sz="2000" b="1" dirty="0" smtClean="0">
                <a:solidFill>
                  <a:prstClr val="black"/>
                </a:solidFill>
                <a:latin typeface="Times New Roman" panose="02020603050405020304" pitchFamily="18" charset="0"/>
                <a:cs typeface="Times New Roman" panose="02020603050405020304" pitchFamily="18" charset="0"/>
              </a:rPr>
              <a:t>принимаются </a:t>
            </a:r>
            <a:r>
              <a:rPr lang="ru-RU" sz="2000" b="1" dirty="0">
                <a:solidFill>
                  <a:prstClr val="black"/>
                </a:solidFill>
                <a:latin typeface="Times New Roman" panose="02020603050405020304" pitchFamily="18" charset="0"/>
                <a:cs typeface="Times New Roman" panose="02020603050405020304" pitchFamily="18" charset="0"/>
              </a:rPr>
              <a:t>и </a:t>
            </a:r>
            <a:r>
              <a:rPr lang="ru-RU" sz="2000" b="1" dirty="0" smtClean="0">
                <a:solidFill>
                  <a:prstClr val="black"/>
                </a:solidFill>
                <a:latin typeface="Times New Roman" panose="02020603050405020304" pitchFamily="18" charset="0"/>
                <a:cs typeface="Times New Roman" panose="02020603050405020304" pitchFamily="18" charset="0"/>
              </a:rPr>
              <a:t>изменяются </a:t>
            </a:r>
          </a:p>
          <a:p>
            <a:pPr lvl="0" algn="ctr">
              <a:spcBef>
                <a:spcPct val="20000"/>
              </a:spcBef>
              <a:buClr>
                <a:srgbClr val="31B6FD"/>
              </a:buClr>
              <a:buSzPct val="100000"/>
            </a:pPr>
            <a:r>
              <a:rPr lang="ru-RU" sz="2000" b="1" dirty="0" smtClean="0">
                <a:solidFill>
                  <a:prstClr val="black"/>
                </a:solidFill>
                <a:latin typeface="Times New Roman" panose="02020603050405020304" pitchFamily="18" charset="0"/>
                <a:cs typeface="Times New Roman" panose="02020603050405020304" pitchFamily="18" charset="0"/>
              </a:rPr>
              <a:t>в </a:t>
            </a:r>
            <a:r>
              <a:rPr lang="ru-RU" sz="2000" b="1" dirty="0">
                <a:solidFill>
                  <a:prstClr val="black"/>
                </a:solidFill>
                <a:latin typeface="Times New Roman" panose="02020603050405020304" pitchFamily="18" charset="0"/>
                <a:cs typeface="Times New Roman" panose="02020603050405020304" pitchFamily="18" charset="0"/>
              </a:rPr>
              <a:t>более усложненном порядке </a:t>
            </a:r>
            <a:endParaRPr lang="ru-RU" sz="2000" b="1" dirty="0" smtClean="0">
              <a:solidFill>
                <a:prstClr val="black"/>
              </a:solidFill>
              <a:latin typeface="Times New Roman" panose="02020603050405020304" pitchFamily="18" charset="0"/>
              <a:cs typeface="Times New Roman" panose="02020603050405020304" pitchFamily="18" charset="0"/>
            </a:endParaRPr>
          </a:p>
          <a:p>
            <a:pPr lvl="0" algn="ctr">
              <a:spcBef>
                <a:spcPct val="20000"/>
              </a:spcBef>
              <a:buClr>
                <a:srgbClr val="31B6FD"/>
              </a:buClr>
              <a:buSzPct val="100000"/>
            </a:pPr>
            <a:r>
              <a:rPr lang="ru-RU" sz="2000" b="1" dirty="0" smtClean="0">
                <a:solidFill>
                  <a:prstClr val="black"/>
                </a:solidFill>
                <a:latin typeface="Times New Roman" panose="02020603050405020304" pitchFamily="18" charset="0"/>
                <a:cs typeface="Times New Roman" panose="02020603050405020304" pitchFamily="18" charset="0"/>
              </a:rPr>
              <a:t>с </a:t>
            </a:r>
            <a:r>
              <a:rPr lang="ru-RU" sz="2000" b="1" dirty="0">
                <a:solidFill>
                  <a:prstClr val="black"/>
                </a:solidFill>
                <a:latin typeface="Times New Roman" panose="02020603050405020304" pitchFamily="18" charset="0"/>
                <a:cs typeface="Times New Roman" panose="02020603050405020304" pitchFamily="18" charset="0"/>
              </a:rPr>
              <a:t>учетом причин</a:t>
            </a:r>
          </a:p>
        </p:txBody>
      </p:sp>
    </p:spTree>
    <p:extLst>
      <p:ext uri="{BB962C8B-B14F-4D97-AF65-F5344CB8AC3E}">
        <p14:creationId xmlns:p14="http://schemas.microsoft.com/office/powerpoint/2010/main" val="1043989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251521" y="2636912"/>
            <a:ext cx="3528391" cy="1800200"/>
          </a:xfrm>
        </p:spPr>
        <p:txBody>
          <a:bodyPr/>
          <a:lstStyle/>
          <a:p>
            <a:pPr marL="0" indent="0">
              <a:buNone/>
            </a:pPr>
            <a:endParaRPr lang="ru-RU" dirty="0" smtClean="0"/>
          </a:p>
          <a:p>
            <a:pPr marL="0" indent="0" algn="ctr">
              <a:buNone/>
            </a:pPr>
            <a:r>
              <a:rPr lang="ru-RU" sz="2000" b="1" dirty="0" smtClean="0">
                <a:solidFill>
                  <a:schemeClr val="tx1"/>
                </a:solidFill>
                <a:latin typeface="Times New Roman" panose="02020603050405020304" pitchFamily="18" charset="0"/>
                <a:cs typeface="Times New Roman" panose="02020603050405020304" pitchFamily="18" charset="0"/>
              </a:rPr>
              <a:t>Писаная или неписанная</a:t>
            </a:r>
          </a:p>
          <a:p>
            <a:pPr marL="0" indent="0" algn="ctr">
              <a:buNone/>
            </a:pPr>
            <a:r>
              <a:rPr lang="ru-RU" sz="2000" b="1" dirty="0" smtClean="0">
                <a:solidFill>
                  <a:schemeClr val="tx1"/>
                </a:solidFill>
                <a:latin typeface="Times New Roman" panose="02020603050405020304" pitchFamily="18" charset="0"/>
                <a:cs typeface="Times New Roman" panose="02020603050405020304" pitchFamily="18" charset="0"/>
              </a:rPr>
              <a:t>Дарованная или народная</a:t>
            </a:r>
          </a:p>
          <a:p>
            <a:pPr marL="0" indent="0" algn="ctr">
              <a:buNone/>
            </a:pPr>
            <a:r>
              <a:rPr lang="ru-RU" sz="2000" b="1" dirty="0" smtClean="0">
                <a:solidFill>
                  <a:schemeClr val="tx1"/>
                </a:solidFill>
                <a:latin typeface="Times New Roman" panose="02020603050405020304" pitchFamily="18" charset="0"/>
                <a:cs typeface="Times New Roman" panose="02020603050405020304" pitchFamily="18" charset="0"/>
              </a:rPr>
              <a:t>Гибкая или жесткая</a:t>
            </a:r>
          </a:p>
        </p:txBody>
      </p:sp>
      <p:sp>
        <p:nvSpPr>
          <p:cNvPr id="4" name="Объект 3"/>
          <p:cNvSpPr>
            <a:spLocks noGrp="1"/>
          </p:cNvSpPr>
          <p:nvPr>
            <p:ph sz="quarter" idx="14"/>
          </p:nvPr>
        </p:nvSpPr>
        <p:spPr>
          <a:xfrm>
            <a:off x="5364088" y="2679192"/>
            <a:ext cx="3528392" cy="3054064"/>
          </a:xfrm>
        </p:spPr>
        <p:txBody>
          <a:bodyPr>
            <a:normAutofit fontScale="92500" lnSpcReduction="10000"/>
          </a:bodyPr>
          <a:lstStyle/>
          <a:p>
            <a:pPr marL="0" indent="0">
              <a:buNone/>
            </a:pPr>
            <a:endParaRPr lang="ru-RU" b="1" dirty="0" smtClean="0">
              <a:solidFill>
                <a:schemeClr val="tx1"/>
              </a:solidFill>
              <a:latin typeface="Times New Roman" panose="02020603050405020304" pitchFamily="18" charset="0"/>
              <a:cs typeface="Times New Roman" panose="02020603050405020304" pitchFamily="18" charset="0"/>
            </a:endParaRPr>
          </a:p>
          <a:p>
            <a:pPr marL="0" indent="0" algn="ctr">
              <a:buNone/>
            </a:pPr>
            <a:r>
              <a:rPr lang="ru-RU" sz="2200" b="1" dirty="0" smtClean="0">
                <a:solidFill>
                  <a:schemeClr val="tx1"/>
                </a:solidFill>
                <a:latin typeface="Times New Roman" panose="02020603050405020304" pitchFamily="18" charset="0"/>
                <a:cs typeface="Times New Roman" panose="02020603050405020304" pitchFamily="18" charset="0"/>
              </a:rPr>
              <a:t>Действительный строй общественно-государственных отношений, </a:t>
            </a:r>
          </a:p>
          <a:p>
            <a:pPr marL="0" indent="0" algn="ctr">
              <a:buNone/>
            </a:pPr>
            <a:r>
              <a:rPr lang="ru-RU" sz="2200" b="1" dirty="0" smtClean="0">
                <a:solidFill>
                  <a:schemeClr val="tx1"/>
                </a:solidFill>
                <a:latin typeface="Times New Roman" panose="02020603050405020304" pitchFamily="18" charset="0"/>
                <a:cs typeface="Times New Roman" panose="02020603050405020304" pitchFamily="18" charset="0"/>
              </a:rPr>
              <a:t>в той или иной мере воспроизводящий </a:t>
            </a:r>
          </a:p>
          <a:p>
            <a:pPr marL="0" indent="0" algn="ctr">
              <a:buNone/>
            </a:pPr>
            <a:r>
              <a:rPr lang="ru-RU" sz="2200" b="1" dirty="0" smtClean="0">
                <a:solidFill>
                  <a:schemeClr val="tx1"/>
                </a:solidFill>
                <a:latin typeface="Times New Roman" panose="02020603050405020304" pitchFamily="18" charset="0"/>
                <a:cs typeface="Times New Roman" panose="02020603050405020304" pitchFamily="18" charset="0"/>
              </a:rPr>
              <a:t>его модель, закрепленную</a:t>
            </a:r>
          </a:p>
          <a:p>
            <a:pPr marL="0" indent="0" algn="ctr">
              <a:buNone/>
            </a:pPr>
            <a:r>
              <a:rPr lang="ru-RU" sz="2200" b="1" dirty="0" smtClean="0">
                <a:solidFill>
                  <a:schemeClr val="tx1"/>
                </a:solidFill>
                <a:latin typeface="Times New Roman" panose="02020603050405020304" pitchFamily="18" charset="0"/>
                <a:cs typeface="Times New Roman" panose="02020603050405020304" pitchFamily="18" charset="0"/>
              </a:rPr>
              <a:t>в юридической конституции</a:t>
            </a:r>
            <a:endParaRPr lang="ru-RU" sz="2200" b="1" dirty="0">
              <a:solidFill>
                <a:schemeClr val="tx1"/>
              </a:solidFill>
              <a:latin typeface="Times New Roman" panose="02020603050405020304" pitchFamily="18" charset="0"/>
              <a:cs typeface="Times New Roman" panose="02020603050405020304" pitchFamily="18" charset="0"/>
            </a:endParaRPr>
          </a:p>
        </p:txBody>
      </p:sp>
      <p:sp>
        <p:nvSpPr>
          <p:cNvPr id="5" name="Овал 4"/>
          <p:cNvSpPr/>
          <p:nvPr/>
        </p:nvSpPr>
        <p:spPr>
          <a:xfrm>
            <a:off x="3173953" y="404664"/>
            <a:ext cx="2664296" cy="57606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buClr>
                <a:srgbClr val="31B6FD"/>
              </a:buClr>
              <a:buSzPct val="100000"/>
            </a:pPr>
            <a:r>
              <a:rPr lang="ru-RU" sz="2000" b="1" dirty="0">
                <a:solidFill>
                  <a:prstClr val="black"/>
                </a:solidFill>
                <a:latin typeface="Times New Roman" panose="02020603050405020304" pitchFamily="18" charset="0"/>
                <a:cs typeface="Times New Roman" panose="02020603050405020304" pitchFamily="18" charset="0"/>
              </a:rPr>
              <a:t>могут быть:</a:t>
            </a:r>
          </a:p>
        </p:txBody>
      </p:sp>
      <p:sp>
        <p:nvSpPr>
          <p:cNvPr id="6" name="Выгнутая влево стрелка 5"/>
          <p:cNvSpPr/>
          <p:nvPr/>
        </p:nvSpPr>
        <p:spPr>
          <a:xfrm>
            <a:off x="2449847" y="692696"/>
            <a:ext cx="731520" cy="1216152"/>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Выгнутая вправо стрелка 6"/>
          <p:cNvSpPr/>
          <p:nvPr/>
        </p:nvSpPr>
        <p:spPr>
          <a:xfrm>
            <a:off x="5845394" y="699753"/>
            <a:ext cx="731520" cy="1216152"/>
          </a:xfrm>
          <a:prstGeom prst="curved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Прямоугольник 7"/>
          <p:cNvSpPr/>
          <p:nvPr/>
        </p:nvSpPr>
        <p:spPr>
          <a:xfrm>
            <a:off x="251520" y="1942808"/>
            <a:ext cx="3528392" cy="478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buClr>
                <a:srgbClr val="31B6FD"/>
              </a:buClr>
              <a:buSzPct val="100000"/>
            </a:pPr>
            <a:r>
              <a:rPr lang="ru-RU" sz="2000" b="1" dirty="0">
                <a:solidFill>
                  <a:prstClr val="black"/>
                </a:solidFill>
                <a:latin typeface="Times New Roman" panose="02020603050405020304" pitchFamily="18" charset="0"/>
                <a:cs typeface="Times New Roman" panose="02020603050405020304" pitchFamily="18" charset="0"/>
              </a:rPr>
              <a:t>юридическими</a:t>
            </a:r>
          </a:p>
        </p:txBody>
      </p:sp>
      <p:sp>
        <p:nvSpPr>
          <p:cNvPr id="9" name="Прямоугольник 8"/>
          <p:cNvSpPr/>
          <p:nvPr/>
        </p:nvSpPr>
        <p:spPr>
          <a:xfrm>
            <a:off x="5364088" y="1942807"/>
            <a:ext cx="3528392" cy="478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buClr>
                <a:srgbClr val="31B6FD"/>
              </a:buClr>
              <a:buSzPct val="100000"/>
            </a:pPr>
            <a:r>
              <a:rPr lang="ru-RU" sz="2000" b="1" dirty="0">
                <a:solidFill>
                  <a:prstClr val="black"/>
                </a:solidFill>
                <a:latin typeface="Times New Roman" panose="02020603050405020304" pitchFamily="18" charset="0"/>
                <a:cs typeface="Times New Roman" panose="02020603050405020304" pitchFamily="18" charset="0"/>
              </a:rPr>
              <a:t>фактическими</a:t>
            </a:r>
          </a:p>
        </p:txBody>
      </p:sp>
      <p:sp>
        <p:nvSpPr>
          <p:cNvPr id="13" name="Стрелка вниз 12"/>
          <p:cNvSpPr/>
          <p:nvPr/>
        </p:nvSpPr>
        <p:spPr>
          <a:xfrm>
            <a:off x="1773400" y="2428980"/>
            <a:ext cx="484632" cy="72201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6885968" y="2428980"/>
            <a:ext cx="484632" cy="72829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 стрелкой 15"/>
          <p:cNvCxnSpPr/>
          <p:nvPr/>
        </p:nvCxnSpPr>
        <p:spPr>
          <a:xfrm>
            <a:off x="3743908" y="2428980"/>
            <a:ext cx="0" cy="2008132"/>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323851" y="2454829"/>
            <a:ext cx="0" cy="1982283"/>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5" name="Прямоугольник 44"/>
          <p:cNvSpPr/>
          <p:nvPr/>
        </p:nvSpPr>
        <p:spPr>
          <a:xfrm>
            <a:off x="85688" y="4437112"/>
            <a:ext cx="3816423" cy="63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buClr>
                <a:srgbClr val="31B6FD"/>
              </a:buClr>
              <a:buSzPct val="100000"/>
            </a:pPr>
            <a:r>
              <a:rPr lang="ru-RU" sz="2000" b="1" dirty="0">
                <a:solidFill>
                  <a:schemeClr val="tx1"/>
                </a:solidFill>
                <a:latin typeface="Times New Roman" panose="02020603050405020304" pitchFamily="18" charset="0"/>
                <a:cs typeface="Times New Roman" panose="02020603050405020304" pitchFamily="18" charset="0"/>
              </a:rPr>
              <a:t>с точки зрения действенности конституционных норм</a:t>
            </a:r>
          </a:p>
        </p:txBody>
      </p:sp>
      <p:cxnSp>
        <p:nvCxnSpPr>
          <p:cNvPr id="47" name="Прямая со стрелкой 46"/>
          <p:cNvCxnSpPr/>
          <p:nvPr/>
        </p:nvCxnSpPr>
        <p:spPr>
          <a:xfrm flipH="1">
            <a:off x="1443845" y="5101739"/>
            <a:ext cx="578675" cy="91891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a:off x="2123728" y="5129146"/>
            <a:ext cx="733091" cy="864096"/>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1" name="Прямоугольник 60"/>
          <p:cNvSpPr/>
          <p:nvPr/>
        </p:nvSpPr>
        <p:spPr>
          <a:xfrm rot="10800000" flipV="1">
            <a:off x="85688" y="5847286"/>
            <a:ext cx="4420412" cy="461665"/>
          </a:xfrm>
          <a:prstGeom prst="rect">
            <a:avLst/>
          </a:prstGeom>
        </p:spPr>
        <p:txBody>
          <a:bodyPr wrap="square">
            <a:spAutoFit/>
          </a:bodyPr>
          <a:lstStyle/>
          <a:p>
            <a:pPr lvl="0">
              <a:spcBef>
                <a:spcPct val="20000"/>
              </a:spcBef>
              <a:buClr>
                <a:srgbClr val="31B6FD"/>
              </a:buClr>
              <a:buSzPct val="100000"/>
            </a:pPr>
            <a:r>
              <a:rPr lang="ru-RU" sz="2400" b="1" dirty="0" smtClean="0">
                <a:solidFill>
                  <a:prstClr val="black"/>
                </a:solidFill>
                <a:latin typeface="Times New Roman" panose="02020603050405020304" pitchFamily="18" charset="0"/>
                <a:cs typeface="Times New Roman" panose="02020603050405020304" pitchFamily="18" charset="0"/>
              </a:rPr>
              <a:t>реальная                фиктивная</a:t>
            </a:r>
            <a:endParaRPr lang="ru-RU"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960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SORRIVOLICAST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620688"/>
            <a:ext cx="2520280" cy="19442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esktop\1474492522_san_marino_ger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7585" y="4627693"/>
            <a:ext cx="1584176" cy="2038816"/>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79511" y="620688"/>
            <a:ext cx="3528869" cy="5976663"/>
          </a:xfrm>
        </p:spPr>
        <p:txBody>
          <a:bodyPr>
            <a:normAutofit/>
          </a:bodyPr>
          <a:lstStyle/>
          <a:p>
            <a:pPr marL="0" indent="0" algn="just">
              <a:buNone/>
            </a:pPr>
            <a:r>
              <a:rPr lang="ru-RU" sz="2000" dirty="0" smtClean="0">
                <a:solidFill>
                  <a:schemeClr val="tx1"/>
                </a:solidFill>
                <a:latin typeface="Times New Roman" panose="02020603050405020304" pitchFamily="18" charset="0"/>
                <a:cs typeface="Times New Roman" panose="02020603050405020304" pitchFamily="18" charset="0"/>
              </a:rPr>
              <a:t>Одной из </a:t>
            </a:r>
            <a:r>
              <a:rPr lang="ru-RU" sz="2000" b="1" dirty="0" smtClean="0">
                <a:solidFill>
                  <a:schemeClr val="tx1"/>
                </a:solidFill>
                <a:latin typeface="Times New Roman" panose="02020603050405020304" pitchFamily="18" charset="0"/>
                <a:cs typeface="Times New Roman" panose="02020603050405020304" pitchFamily="18" charset="0"/>
              </a:rPr>
              <a:t>самых старых и ныне действующих </a:t>
            </a:r>
            <a:r>
              <a:rPr lang="ru-RU" sz="2000" dirty="0" smtClean="0">
                <a:solidFill>
                  <a:schemeClr val="tx1"/>
                </a:solidFill>
                <a:latin typeface="Times New Roman" panose="02020603050405020304" pitchFamily="18" charset="0"/>
                <a:cs typeface="Times New Roman" panose="02020603050405020304" pitchFamily="18" charset="0"/>
              </a:rPr>
              <a:t>конституций мира является </a:t>
            </a:r>
            <a:r>
              <a:rPr lang="ru-RU" sz="2000" b="1" dirty="0" smtClean="0">
                <a:solidFill>
                  <a:schemeClr val="tx1"/>
                </a:solidFill>
                <a:latin typeface="Times New Roman" panose="02020603050405020304" pitchFamily="18" charset="0"/>
                <a:cs typeface="Times New Roman" panose="02020603050405020304" pitchFamily="18" charset="0"/>
              </a:rPr>
              <a:t>основной закон Сан-Марино. Он был утвержден в карликовом европейском государстве Италии еще</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b="1" dirty="0" smtClean="0">
                <a:solidFill>
                  <a:schemeClr val="tx1"/>
                </a:solidFill>
                <a:latin typeface="Times New Roman" panose="02020603050405020304" pitchFamily="18" charset="0"/>
                <a:cs typeface="Times New Roman" panose="02020603050405020304" pitchFamily="18" charset="0"/>
              </a:rPr>
              <a:t>в 1600 году</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и основывался на городском уставе, </a:t>
            </a:r>
            <a:r>
              <a:rPr lang="ru-RU" sz="2000" b="1" dirty="0" smtClean="0">
                <a:solidFill>
                  <a:schemeClr val="tx1"/>
                </a:solidFill>
                <a:latin typeface="Times New Roman" panose="02020603050405020304" pitchFamily="18" charset="0"/>
                <a:cs typeface="Times New Roman" panose="02020603050405020304" pitchFamily="18" charset="0"/>
              </a:rPr>
              <a:t>принятом в</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b="1" dirty="0" smtClean="0">
                <a:solidFill>
                  <a:schemeClr val="tx1"/>
                </a:solidFill>
                <a:latin typeface="Times New Roman" panose="02020603050405020304" pitchFamily="18" charset="0"/>
                <a:cs typeface="Times New Roman" panose="02020603050405020304" pitchFamily="18" charset="0"/>
              </a:rPr>
              <a:t>1300 году</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457200" y="704088"/>
            <a:ext cx="8229600" cy="132624"/>
          </a:xfrm>
        </p:spPr>
        <p:txBody>
          <a:bodyPr>
            <a:noAutofit/>
          </a:bodyPr>
          <a:lstStyle/>
          <a:p>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16388" name="Picture 4" descr="C:\Users\user\Desktop\16061_131_ph_Goffredo_Tad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4671576"/>
            <a:ext cx="3600400" cy="19949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ser\Desktop\sanle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2639761"/>
            <a:ext cx="3456384" cy="193851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map_b.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620688"/>
            <a:ext cx="2592287" cy="194421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Desktop\200px-San_Marino_constitution_16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3933056"/>
            <a:ext cx="3240360" cy="273345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user\Desktop\200px-San_marino_flagg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4156" y="2639761"/>
            <a:ext cx="1632339" cy="193851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3648" y="116632"/>
            <a:ext cx="655272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904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3" y="332656"/>
            <a:ext cx="4968551" cy="6264696"/>
          </a:xfrm>
        </p:spPr>
        <p:txBody>
          <a:bodyPr>
            <a:normAutofit fontScale="92500"/>
          </a:bodyPr>
          <a:lstStyle/>
          <a:p>
            <a:pPr marL="0" indent="0" algn="just">
              <a:buNone/>
            </a:pPr>
            <a:r>
              <a:rPr lang="ru-RU" b="1" dirty="0" smtClean="0">
                <a:solidFill>
                  <a:schemeClr val="tx1"/>
                </a:solidFill>
                <a:latin typeface="Times New Roman" panose="02020603050405020304" pitchFamily="18" charset="0"/>
                <a:cs typeface="Times New Roman" panose="02020603050405020304" pitchFamily="18" charset="0"/>
              </a:rPr>
              <a:t>Первой</a:t>
            </a:r>
            <a:r>
              <a:rPr lang="ru-RU" dirty="0" smtClean="0">
                <a:solidFill>
                  <a:schemeClr val="tx1"/>
                </a:solidFill>
                <a:latin typeface="Times New Roman" panose="02020603050405020304" pitchFamily="18" charset="0"/>
                <a:cs typeface="Times New Roman" panose="02020603050405020304" pitchFamily="18" charset="0"/>
              </a:rPr>
              <a:t> все еще действующей номинальной конституцией, т.е. документом, прямо объявляющим себя конституцией считается </a:t>
            </a:r>
            <a:r>
              <a:rPr lang="ru-RU" b="1" dirty="0" smtClean="0">
                <a:solidFill>
                  <a:schemeClr val="tx1"/>
                </a:solidFill>
                <a:latin typeface="Times New Roman" panose="02020603050405020304" pitchFamily="18" charset="0"/>
                <a:cs typeface="Times New Roman" panose="02020603050405020304" pitchFamily="18" charset="0"/>
              </a:rPr>
              <a:t>конституция Массачусетса, </a:t>
            </a:r>
            <a:r>
              <a:rPr lang="ru-RU" dirty="0" smtClean="0">
                <a:solidFill>
                  <a:schemeClr val="tx1"/>
                </a:solidFill>
                <a:latin typeface="Times New Roman" panose="02020603050405020304" pitchFamily="18" charset="0"/>
                <a:cs typeface="Times New Roman" panose="02020603050405020304" pitchFamily="18" charset="0"/>
              </a:rPr>
              <a:t>принятая</a:t>
            </a:r>
            <a:r>
              <a:rPr lang="ru-RU" b="1" dirty="0" smtClean="0">
                <a:solidFill>
                  <a:schemeClr val="tx1"/>
                </a:solidFill>
                <a:latin typeface="Times New Roman" panose="02020603050405020304" pitchFamily="18" charset="0"/>
                <a:cs typeface="Times New Roman" panose="02020603050405020304" pitchFamily="18" charset="0"/>
              </a:rPr>
              <a:t> в 1780 году (штат США)                                                </a:t>
            </a:r>
          </a:p>
          <a:p>
            <a:pPr marL="0" indent="0" algn="just">
              <a:buNone/>
            </a:pPr>
            <a:r>
              <a:rPr lang="ru-RU" b="1" dirty="0" smtClean="0">
                <a:solidFill>
                  <a:schemeClr val="tx1"/>
                </a:solidFill>
                <a:latin typeface="Times New Roman" panose="02020603050405020304" pitchFamily="18" charset="0"/>
                <a:cs typeface="Times New Roman" panose="02020603050405020304" pitchFamily="18" charset="0"/>
              </a:rPr>
              <a:t>Первая в мире конституция в современном значении появилась в США и была принята 17 сентября 1787 года на Совете в Филадельфии.</a:t>
            </a:r>
            <a:r>
              <a:rPr lang="ru-RU" dirty="0" smtClean="0">
                <a:solidFill>
                  <a:schemeClr val="tx1"/>
                </a:solidFill>
                <a:latin typeface="Times New Roman" panose="02020603050405020304" pitchFamily="18" charset="0"/>
                <a:cs typeface="Times New Roman" panose="02020603050405020304" pitchFamily="18" charset="0"/>
              </a:rPr>
              <a:t> Состоит из 7 статей и все 27 поправок считаются неотъемлемой ее частью. Положения определяют основной государственный строй, устанавливают </a:t>
            </a:r>
            <a:r>
              <a:rPr lang="ru-RU" b="1" dirty="0" smtClean="0">
                <a:solidFill>
                  <a:schemeClr val="tx1"/>
                </a:solidFill>
                <a:latin typeface="Times New Roman" panose="02020603050405020304" pitchFamily="18" charset="0"/>
                <a:cs typeface="Times New Roman" panose="02020603050405020304" pitchFamily="18" charset="0"/>
              </a:rPr>
              <a:t>разделение властей на законодательную (конгресс), исполнительную (президент), судебную </a:t>
            </a:r>
          </a:p>
          <a:p>
            <a:pPr marL="0" indent="0">
              <a:buNone/>
            </a:pPr>
            <a:endParaRPr lang="ru-RU" dirty="0"/>
          </a:p>
        </p:txBody>
      </p:sp>
      <p:sp>
        <p:nvSpPr>
          <p:cNvPr id="4" name="Прямоугольник 3"/>
          <p:cNvSpPr/>
          <p:nvPr/>
        </p:nvSpPr>
        <p:spPr>
          <a:xfrm>
            <a:off x="5004048" y="2060848"/>
            <a:ext cx="4032448" cy="1107996"/>
          </a:xfrm>
          <a:prstGeom prst="rect">
            <a:avLst/>
          </a:prstGeom>
        </p:spPr>
        <p:txBody>
          <a:bodyPr wrap="square">
            <a:spAutoFit/>
          </a:bodyPr>
          <a:lstStyle/>
          <a:p>
            <a:pPr algn="ctr"/>
            <a:r>
              <a:rPr lang="ru-RU" sz="1600" b="1" dirty="0" smtClean="0">
                <a:latin typeface="Times New Roman" panose="02020603050405020304" pitchFamily="18" charset="0"/>
                <a:cs typeface="Times New Roman" panose="02020603050405020304" pitchFamily="18" charset="0"/>
              </a:rPr>
              <a:t>Первая конституция и первый президент США </a:t>
            </a:r>
          </a:p>
          <a:p>
            <a:pPr algn="ctr"/>
            <a:r>
              <a:rPr lang="ru-RU" sz="1600" b="1" dirty="0" smtClean="0">
                <a:latin typeface="Times New Roman" panose="02020603050405020304" pitchFamily="18" charset="0"/>
                <a:cs typeface="Times New Roman" panose="02020603050405020304" pitchFamily="18" charset="0"/>
              </a:rPr>
              <a:t>    Джордж </a:t>
            </a:r>
            <a:r>
              <a:rPr lang="ru-RU" sz="1600" b="1" dirty="0">
                <a:latin typeface="Times New Roman" panose="02020603050405020304" pitchFamily="18" charset="0"/>
                <a:cs typeface="Times New Roman" panose="02020603050405020304" pitchFamily="18" charset="0"/>
              </a:rPr>
              <a:t>Вашингтон (1789-1797)</a:t>
            </a:r>
          </a:p>
          <a:p>
            <a:endParaRPr lang="ru-RU" dirty="0"/>
          </a:p>
        </p:txBody>
      </p:sp>
      <p:pic>
        <p:nvPicPr>
          <p:cNvPr id="7171" name="Picture 3" descr="C:\Users\user\Desktop\Gilbert-Stuart_1797-_George-Washington-368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996952"/>
            <a:ext cx="2664296" cy="374441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user\Desktop\1517753574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3" y="116633"/>
            <a:ext cx="3816424"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359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179512" y="908720"/>
            <a:ext cx="3024336" cy="5832649"/>
          </a:xfrm>
        </p:spPr>
        <p:txBody>
          <a:bodyPr>
            <a:normAutofit/>
          </a:bodyPr>
          <a:lstStyle/>
          <a:p>
            <a:pPr algn="just"/>
            <a:r>
              <a:rPr lang="ru-RU" sz="2000" b="1" dirty="0" smtClean="0">
                <a:solidFill>
                  <a:schemeClr val="tx1"/>
                </a:solidFill>
                <a:latin typeface="Times New Roman" panose="02020603050405020304" pitchFamily="18" charset="0"/>
                <a:cs typeface="Times New Roman" panose="02020603050405020304" pitchFamily="18" charset="0"/>
              </a:rPr>
              <a:t>Конституция Франции </a:t>
            </a:r>
            <a:r>
              <a:rPr lang="ru-RU" sz="2000" dirty="0" smtClean="0">
                <a:solidFill>
                  <a:schemeClr val="tx1"/>
                </a:solidFill>
                <a:latin typeface="Times New Roman" panose="02020603050405020304" pitchFamily="18" charset="0"/>
                <a:cs typeface="Times New Roman" panose="02020603050405020304" pitchFamily="18" charset="0"/>
              </a:rPr>
              <a:t>была принята в </a:t>
            </a:r>
            <a:r>
              <a:rPr lang="ru-RU" sz="2000" b="1" dirty="0" smtClean="0">
                <a:solidFill>
                  <a:schemeClr val="tx1"/>
                </a:solidFill>
                <a:latin typeface="Times New Roman" panose="02020603050405020304" pitchFamily="18" charset="0"/>
                <a:cs typeface="Times New Roman" panose="02020603050405020304" pitchFamily="18" charset="0"/>
              </a:rPr>
              <a:t>1791 году </a:t>
            </a:r>
            <a:r>
              <a:rPr lang="ru-RU" sz="2000" dirty="0" smtClean="0">
                <a:solidFill>
                  <a:schemeClr val="tx1"/>
                </a:solidFill>
                <a:latin typeface="Times New Roman" panose="02020603050405020304" pitchFamily="18" charset="0"/>
                <a:cs typeface="Times New Roman" panose="02020603050405020304" pitchFamily="18" charset="0"/>
              </a:rPr>
              <a:t>по </a:t>
            </a:r>
            <a:r>
              <a:rPr lang="ru-RU" sz="2000" dirty="0">
                <a:solidFill>
                  <a:schemeClr val="tx1"/>
                </a:solidFill>
                <a:latin typeface="Times New Roman" panose="02020603050405020304" pitchFamily="18" charset="0"/>
                <a:cs typeface="Times New Roman" panose="02020603050405020304" pitchFamily="18" charset="0"/>
              </a:rPr>
              <a:t>к</a:t>
            </a:r>
            <a:r>
              <a:rPr lang="ru-RU" sz="2000" dirty="0" smtClean="0">
                <a:solidFill>
                  <a:schemeClr val="tx1"/>
                </a:solidFill>
                <a:latin typeface="Times New Roman" panose="02020603050405020304" pitchFamily="18" charset="0"/>
                <a:cs typeface="Times New Roman" panose="02020603050405020304" pitchFamily="18" charset="0"/>
              </a:rPr>
              <a:t>оторой:</a:t>
            </a:r>
          </a:p>
          <a:p>
            <a:pPr algn="just"/>
            <a:r>
              <a:rPr lang="ru-RU" sz="2000" dirty="0" smtClean="0">
                <a:solidFill>
                  <a:schemeClr val="tx1"/>
                </a:solidFill>
                <a:latin typeface="Times New Roman" panose="02020603050405020304" pitchFamily="18" charset="0"/>
                <a:cs typeface="Times New Roman" panose="02020603050405020304" pitchFamily="18" charset="0"/>
              </a:rPr>
              <a:t>Король осуществлял исполнительную власть с помощью министров. Конституция определяла государственный строй как монархический и провозглашала личность короля священной и неприкосновенной. </a:t>
            </a:r>
            <a:r>
              <a:rPr lang="ru-RU" sz="2000" b="1" dirty="0" smtClean="0">
                <a:solidFill>
                  <a:schemeClr val="tx1"/>
                </a:solidFill>
                <a:latin typeface="Times New Roman" panose="02020603050405020304" pitchFamily="18" charset="0"/>
                <a:cs typeface="Times New Roman" panose="02020603050405020304" pitchFamily="18" charset="0"/>
              </a:rPr>
              <a:t>Учреждались 3 ветви власти: </a:t>
            </a:r>
            <a:r>
              <a:rPr lang="ru-RU" sz="2000" b="1" dirty="0" smtClean="0">
                <a:solidFill>
                  <a:srgbClr val="FF0000"/>
                </a:solidFill>
                <a:latin typeface="Times New Roman" panose="02020603050405020304" pitchFamily="18" charset="0"/>
                <a:cs typeface="Times New Roman" panose="02020603050405020304" pitchFamily="18" charset="0"/>
              </a:rPr>
              <a:t>исполнительная</a:t>
            </a:r>
            <a:r>
              <a:rPr lang="ru-RU" sz="2000" b="1" dirty="0" smtClean="0">
                <a:solidFill>
                  <a:schemeClr val="tx1"/>
                </a:solidFill>
                <a:latin typeface="Times New Roman" panose="02020603050405020304" pitchFamily="18" charset="0"/>
                <a:cs typeface="Times New Roman" panose="02020603050405020304" pitchFamily="18" charset="0"/>
              </a:rPr>
              <a:t>  (король), </a:t>
            </a:r>
            <a:r>
              <a:rPr lang="ru-RU" sz="2000" b="1" dirty="0" smtClean="0">
                <a:solidFill>
                  <a:srgbClr val="FF0000"/>
                </a:solidFill>
                <a:latin typeface="Times New Roman" panose="02020603050405020304" pitchFamily="18" charset="0"/>
                <a:cs typeface="Times New Roman" panose="02020603050405020304" pitchFamily="18" charset="0"/>
              </a:rPr>
              <a:t>законодательная</a:t>
            </a:r>
            <a:r>
              <a:rPr lang="ru-RU" sz="2000" b="1" dirty="0" smtClean="0">
                <a:solidFill>
                  <a:schemeClr val="tx1"/>
                </a:solidFill>
                <a:latin typeface="Times New Roman" panose="02020603050405020304" pitchFamily="18" charset="0"/>
                <a:cs typeface="Times New Roman" panose="02020603050405020304" pitchFamily="18" charset="0"/>
              </a:rPr>
              <a:t> (Национальное собрание) и </a:t>
            </a:r>
            <a:r>
              <a:rPr lang="ru-RU" sz="2000" b="1" dirty="0" smtClean="0">
                <a:solidFill>
                  <a:srgbClr val="FF0000"/>
                </a:solidFill>
                <a:latin typeface="Times New Roman" panose="02020603050405020304" pitchFamily="18" charset="0"/>
                <a:cs typeface="Times New Roman" panose="02020603050405020304" pitchFamily="18" charset="0"/>
              </a:rPr>
              <a:t>судебная</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799" y="11669"/>
            <a:ext cx="4608512" cy="504056"/>
          </a:xfrm>
        </p:spPr>
        <p:txBody>
          <a:bodyPr/>
          <a:lstStyle/>
          <a:p>
            <a:pPr algn="just"/>
            <a:r>
              <a:rPr lang="ru-RU" sz="2400" dirty="0" smtClean="0">
                <a:solidFill>
                  <a:schemeClr val="tx1"/>
                </a:solidFill>
                <a:latin typeface="Times New Roman" panose="02020603050405020304" pitchFamily="18" charset="0"/>
                <a:cs typeface="Times New Roman" panose="02020603050405020304" pitchFamily="18" charset="0"/>
              </a:rPr>
              <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
            </a:r>
            <a:br>
              <a:rPr lang="ru-RU" sz="2400" dirty="0" smtClean="0">
                <a:solidFill>
                  <a:schemeClr val="tx1"/>
                </a:solidFill>
                <a:latin typeface="Times New Roman" panose="02020603050405020304" pitchFamily="18"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4427984" y="260648"/>
            <a:ext cx="4536504" cy="1872208"/>
          </a:xfrm>
        </p:spPr>
        <p:txBody>
          <a:bodyPr>
            <a:normAutofit/>
          </a:bodyPr>
          <a:lstStyle/>
          <a:p>
            <a:pPr marL="0" indent="0" algn="ctr">
              <a:buNone/>
            </a:pPr>
            <a:r>
              <a:rPr lang="ru-RU" sz="2000" dirty="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b="1" dirty="0" smtClean="0">
                <a:solidFill>
                  <a:schemeClr val="tx1"/>
                </a:solidFill>
                <a:latin typeface="Times New Roman" panose="02020603050405020304" pitchFamily="18" charset="0"/>
                <a:cs typeface="Times New Roman" panose="02020603050405020304" pitchFamily="18" charset="0"/>
              </a:rPr>
              <a:t>Первая Конституция </a:t>
            </a:r>
          </a:p>
          <a:p>
            <a:pPr marL="0" indent="0" algn="ctr">
              <a:buNone/>
            </a:pPr>
            <a:r>
              <a:rPr lang="ru-RU" sz="2000" b="1" dirty="0" smtClean="0">
                <a:solidFill>
                  <a:schemeClr val="tx1"/>
                </a:solidFill>
                <a:latin typeface="Times New Roman" panose="02020603050405020304" pitchFamily="18" charset="0"/>
                <a:cs typeface="Times New Roman" panose="02020603050405020304" pitchFamily="18" charset="0"/>
              </a:rPr>
              <a:t>                     и король Франции</a:t>
            </a:r>
          </a:p>
          <a:p>
            <a:pPr marL="0" indent="0" algn="ctr">
              <a:buNone/>
            </a:pPr>
            <a:r>
              <a:rPr lang="ru-RU" sz="2000" b="1" dirty="0" smtClean="0">
                <a:solidFill>
                  <a:schemeClr val="tx1"/>
                </a:solidFill>
                <a:latin typeface="Times New Roman" panose="02020603050405020304" pitchFamily="18" charset="0"/>
                <a:cs typeface="Times New Roman" panose="02020603050405020304" pitchFamily="18" charset="0"/>
              </a:rPr>
              <a:t>                    Людовик Х</a:t>
            </a:r>
            <a:r>
              <a:rPr lang="en-US" sz="2000" b="1" dirty="0" smtClean="0">
                <a:solidFill>
                  <a:schemeClr val="tx1"/>
                </a:solidFill>
                <a:latin typeface="Times New Roman" panose="02020603050405020304" pitchFamily="18" charset="0"/>
                <a:cs typeface="Times New Roman" panose="02020603050405020304" pitchFamily="18" charset="0"/>
              </a:rPr>
              <a:t>YI</a:t>
            </a:r>
            <a:r>
              <a:rPr lang="ru-RU" sz="2000" b="1" dirty="0" smtClean="0">
                <a:solidFill>
                  <a:schemeClr val="tx1"/>
                </a:solidFill>
                <a:latin typeface="Times New Roman" panose="02020603050405020304" pitchFamily="18" charset="0"/>
                <a:cs typeface="Times New Roman" panose="02020603050405020304" pitchFamily="18" charset="0"/>
              </a:rPr>
              <a:t> Бурбон</a:t>
            </a:r>
          </a:p>
          <a:p>
            <a:pPr marL="0" indent="0" algn="ctr">
              <a:buNone/>
            </a:pPr>
            <a:r>
              <a:rPr lang="ru-RU" sz="2000" b="1" dirty="0" smtClean="0">
                <a:solidFill>
                  <a:schemeClr val="tx1"/>
                </a:solidFill>
                <a:latin typeface="Times New Roman" panose="02020603050405020304" pitchFamily="18" charset="0"/>
                <a:cs typeface="Times New Roman" panose="02020603050405020304" pitchFamily="18" charset="0"/>
              </a:rPr>
              <a:t>                       (1774-1791)</a:t>
            </a:r>
          </a:p>
          <a:p>
            <a:pPr marL="0" indent="0">
              <a:buNone/>
            </a:pP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8194" name="Picture 2" descr="C:\Users\user\Desktop\280px-Louis_XVI_en_costume_de_sacre_-_Joseph-Siffred_Duples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6832" y="3969061"/>
            <a:ext cx="2160240" cy="277230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user\Desktop\Constitution_17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200" y="1196753"/>
            <a:ext cx="2562944" cy="554461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user\Desktop\louis16bonnetphrygi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724824"/>
            <a:ext cx="2808312" cy="209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418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179512" y="980728"/>
            <a:ext cx="4824536" cy="5616624"/>
          </a:xfrm>
        </p:spPr>
        <p:txBody>
          <a:bodyPr>
            <a:normAutofit lnSpcReduction="10000"/>
          </a:bodyPr>
          <a:lstStyle/>
          <a:p>
            <a:pPr algn="just"/>
            <a:r>
              <a:rPr lang="ru-RU" sz="2400" dirty="0">
                <a:solidFill>
                  <a:schemeClr val="tx1"/>
                </a:solidFill>
                <a:latin typeface="Times New Roman" panose="02020603050405020304" pitchFamily="18" charset="0"/>
                <a:cs typeface="Times New Roman" panose="02020603050405020304" pitchFamily="18" charset="0"/>
              </a:rPr>
              <a:t>В 1809 году </a:t>
            </a:r>
            <a:r>
              <a:rPr lang="ru-RU" sz="2400" b="1" dirty="0" smtClean="0">
                <a:solidFill>
                  <a:schemeClr val="tx1"/>
                </a:solidFill>
                <a:latin typeface="Times New Roman" panose="02020603050405020304" pitchFamily="18" charset="0"/>
                <a:cs typeface="Times New Roman" panose="02020603050405020304" pitchFamily="18" charset="0"/>
              </a:rPr>
              <a:t>император </a:t>
            </a:r>
            <a:r>
              <a:rPr lang="ru-RU" sz="2400" b="1" dirty="0">
                <a:solidFill>
                  <a:schemeClr val="tx1"/>
                </a:solidFill>
                <a:latin typeface="Times New Roman" panose="02020603050405020304" pitchFamily="18" charset="0"/>
                <a:cs typeface="Times New Roman" panose="02020603050405020304" pitchFamily="18" charset="0"/>
              </a:rPr>
              <a:t>Александр </a:t>
            </a:r>
            <a:r>
              <a:rPr lang="en-US" sz="2400" b="1" dirty="0" smtClean="0">
                <a:solidFill>
                  <a:schemeClr val="tx1"/>
                </a:solidFill>
                <a:latin typeface="Times New Roman" panose="02020603050405020304" pitchFamily="18" charset="0"/>
                <a:cs typeface="Times New Roman" panose="02020603050405020304" pitchFamily="18" charset="0"/>
              </a:rPr>
              <a:t>I</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a:solidFill>
                  <a:schemeClr val="tx1"/>
                </a:solidFill>
                <a:latin typeface="Times New Roman" panose="02020603050405020304" pitchFamily="18" charset="0"/>
                <a:cs typeface="Times New Roman" panose="02020603050405020304" pitchFamily="18" charset="0"/>
              </a:rPr>
              <a:t>(1801-1825) </a:t>
            </a:r>
            <a:r>
              <a:rPr lang="ru-RU" sz="2400" dirty="0">
                <a:solidFill>
                  <a:schemeClr val="tx1"/>
                </a:solidFill>
                <a:latin typeface="Times New Roman" panose="02020603050405020304" pitchFamily="18" charset="0"/>
                <a:cs typeface="Times New Roman" panose="02020603050405020304" pitchFamily="18" charset="0"/>
              </a:rPr>
              <a:t>поручил </a:t>
            </a:r>
          </a:p>
          <a:p>
            <a:pPr algn="just"/>
            <a:r>
              <a:rPr lang="ru-RU" sz="2400" b="1" dirty="0">
                <a:solidFill>
                  <a:schemeClr val="tx1"/>
                </a:solidFill>
                <a:latin typeface="Times New Roman" panose="02020603050405020304" pitchFamily="18" charset="0"/>
                <a:cs typeface="Times New Roman" panose="02020603050405020304" pitchFamily="18" charset="0"/>
              </a:rPr>
              <a:t>М.М. </a:t>
            </a:r>
            <a:r>
              <a:rPr lang="ru-RU" sz="2400" b="1" dirty="0" smtClean="0">
                <a:solidFill>
                  <a:schemeClr val="tx1"/>
                </a:solidFill>
                <a:latin typeface="Times New Roman" panose="02020603050405020304" pitchFamily="18" charset="0"/>
                <a:cs typeface="Times New Roman" panose="02020603050405020304" pitchFamily="18" charset="0"/>
              </a:rPr>
              <a:t>Сперанскому (1772-1839) </a:t>
            </a:r>
            <a:r>
              <a:rPr lang="ru-RU" sz="2400" dirty="0">
                <a:solidFill>
                  <a:schemeClr val="tx1"/>
                </a:solidFill>
                <a:latin typeface="Times New Roman" panose="02020603050405020304" pitchFamily="18" charset="0"/>
                <a:cs typeface="Times New Roman" panose="02020603050405020304" pitchFamily="18" charset="0"/>
              </a:rPr>
              <a:t>подготовить </a:t>
            </a:r>
            <a:r>
              <a:rPr lang="ru-RU" sz="2400" b="1" dirty="0">
                <a:solidFill>
                  <a:schemeClr val="tx1"/>
                </a:solidFill>
                <a:latin typeface="Times New Roman" panose="02020603050405020304" pitchFamily="18" charset="0"/>
                <a:cs typeface="Times New Roman" panose="02020603050405020304" pitchFamily="18" charset="0"/>
              </a:rPr>
              <a:t>проект</a:t>
            </a:r>
            <a:r>
              <a:rPr lang="ru-RU" sz="2400" dirty="0">
                <a:solidFill>
                  <a:schemeClr val="tx1"/>
                </a:solidFill>
                <a:latin typeface="Times New Roman" panose="02020603050405020304" pitchFamily="18" charset="0"/>
                <a:cs typeface="Times New Roman" panose="02020603050405020304" pitchFamily="18" charset="0"/>
              </a:rPr>
              <a:t> </a:t>
            </a:r>
            <a:r>
              <a:rPr lang="ru-RU" sz="2400" b="1" dirty="0">
                <a:solidFill>
                  <a:schemeClr val="tx1"/>
                </a:solidFill>
                <a:latin typeface="Times New Roman" panose="02020603050405020304" pitchFamily="18" charset="0"/>
                <a:cs typeface="Times New Roman" panose="02020603050405020304" pitchFamily="18" charset="0"/>
              </a:rPr>
              <a:t>преобразований. </a:t>
            </a:r>
            <a:r>
              <a:rPr lang="ru-RU" sz="2400" dirty="0">
                <a:solidFill>
                  <a:schemeClr val="tx1"/>
                </a:solidFill>
                <a:latin typeface="Times New Roman" panose="02020603050405020304" pitchFamily="18" charset="0"/>
                <a:cs typeface="Times New Roman" panose="02020603050405020304" pitchFamily="18" charset="0"/>
              </a:rPr>
              <a:t>Уже в конце года было создано </a:t>
            </a:r>
            <a:r>
              <a:rPr lang="ru-RU" sz="2400" b="1" dirty="0">
                <a:solidFill>
                  <a:schemeClr val="tx1"/>
                </a:solidFill>
                <a:latin typeface="Times New Roman" panose="02020603050405020304" pitchFamily="18" charset="0"/>
                <a:cs typeface="Times New Roman" panose="02020603050405020304" pitchFamily="18" charset="0"/>
              </a:rPr>
              <a:t>«Введение к уложению государственных законов»</a:t>
            </a:r>
            <a:r>
              <a:rPr lang="ru-RU" sz="2400" dirty="0">
                <a:solidFill>
                  <a:schemeClr val="tx1"/>
                </a:solidFill>
                <a:latin typeface="Times New Roman" panose="02020603050405020304" pitchFamily="18" charset="0"/>
                <a:cs typeface="Times New Roman" panose="02020603050405020304" pitchFamily="18" charset="0"/>
              </a:rPr>
              <a:t>,</a:t>
            </a:r>
            <a:r>
              <a:rPr lang="ru-RU" sz="2400" b="1" dirty="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по которому предполагалось: создать 3 ветви власти, население наделить политическими правами, но только при наличии собственности, а самодержавие объявить </a:t>
            </a:r>
            <a:r>
              <a:rPr lang="ru-RU" sz="2400" dirty="0" smtClean="0">
                <a:solidFill>
                  <a:schemeClr val="tx1"/>
                </a:solidFill>
                <a:latin typeface="Times New Roman" panose="02020603050405020304" pitchFamily="18" charset="0"/>
                <a:cs typeface="Times New Roman" panose="02020603050405020304" pitchFamily="18" charset="0"/>
              </a:rPr>
              <a:t>конституционным</a:t>
            </a:r>
            <a:endParaRPr lang="ru-RU" sz="2400" dirty="0">
              <a:solidFill>
                <a:schemeClr val="tx1"/>
              </a:solidFill>
              <a:latin typeface="Times New Roman" panose="02020603050405020304" pitchFamily="18" charset="0"/>
              <a:cs typeface="Times New Roman" panose="02020603050405020304" pitchFamily="18" charset="0"/>
            </a:endParaRPr>
          </a:p>
          <a:p>
            <a:pPr algn="just"/>
            <a:r>
              <a:rPr lang="ru-RU" sz="2400" b="1" dirty="0">
                <a:solidFill>
                  <a:schemeClr val="tx1"/>
                </a:solidFill>
                <a:latin typeface="Times New Roman" panose="02020603050405020304" pitchFamily="18" charset="0"/>
                <a:cs typeface="Times New Roman" panose="02020603050405020304" pitchFamily="18" charset="0"/>
              </a:rPr>
              <a:t>Но!</a:t>
            </a:r>
            <a:r>
              <a:rPr lang="ru-RU" sz="2400" dirty="0">
                <a:solidFill>
                  <a:schemeClr val="tx1"/>
                </a:solidFill>
                <a:latin typeface="Times New Roman" panose="02020603050405020304" pitchFamily="18" charset="0"/>
                <a:cs typeface="Times New Roman" panose="02020603050405020304" pitchFamily="18" charset="0"/>
              </a:rPr>
              <a:t> </a:t>
            </a:r>
            <a:r>
              <a:rPr lang="ru-RU" sz="2400" b="1" dirty="0">
                <a:solidFill>
                  <a:schemeClr val="tx1"/>
                </a:solidFill>
                <a:latin typeface="Times New Roman" panose="02020603050405020304" pitchFamily="18" charset="0"/>
                <a:cs typeface="Times New Roman" panose="02020603050405020304" pitchFamily="18" charset="0"/>
              </a:rPr>
              <a:t>Проект не был принят императором!</a:t>
            </a:r>
          </a:p>
          <a:p>
            <a:endParaRPr lang="ru-RU" dirty="0"/>
          </a:p>
        </p:txBody>
      </p:sp>
      <p:sp>
        <p:nvSpPr>
          <p:cNvPr id="4" name="Объект 3"/>
          <p:cNvSpPr>
            <a:spLocks noGrp="1"/>
          </p:cNvSpPr>
          <p:nvPr>
            <p:ph idx="1"/>
          </p:nvPr>
        </p:nvSpPr>
        <p:spPr>
          <a:xfrm>
            <a:off x="5436096" y="3140968"/>
            <a:ext cx="3528392" cy="864096"/>
          </a:xfrm>
        </p:spPr>
        <p:txBody>
          <a:bodyPr>
            <a:normAutofit fontScale="85000" lnSpcReduction="20000"/>
          </a:bodyPr>
          <a:lstStyle/>
          <a:p>
            <a:pPr marL="0" indent="0" algn="ctr">
              <a:buNone/>
            </a:pPr>
            <a:r>
              <a:rPr lang="ru-RU" sz="2000" b="1" dirty="0" smtClean="0">
                <a:solidFill>
                  <a:schemeClr val="tx1"/>
                </a:solidFill>
                <a:latin typeface="Times New Roman" panose="02020603050405020304" pitchFamily="18" charset="0"/>
                <a:cs typeface="Times New Roman" panose="02020603050405020304" pitchFamily="18" charset="0"/>
              </a:rPr>
              <a:t>Император Александр </a:t>
            </a:r>
            <a:r>
              <a:rPr lang="en-US" sz="2000" b="1" dirty="0" smtClean="0">
                <a:solidFill>
                  <a:schemeClr val="tx1"/>
                </a:solidFill>
                <a:latin typeface="Times New Roman" panose="02020603050405020304" pitchFamily="18" charset="0"/>
                <a:cs typeface="Times New Roman" panose="02020603050405020304" pitchFamily="18" charset="0"/>
              </a:rPr>
              <a:t>I</a:t>
            </a:r>
            <a:r>
              <a:rPr lang="ru-RU" sz="2000" b="1" dirty="0" smtClean="0">
                <a:solidFill>
                  <a:schemeClr val="tx1"/>
                </a:solidFill>
                <a:latin typeface="Times New Roman" panose="02020603050405020304" pitchFamily="18" charset="0"/>
                <a:cs typeface="Times New Roman" panose="02020603050405020304" pitchFamily="18" charset="0"/>
              </a:rPr>
              <a:t> </a:t>
            </a:r>
            <a:endParaRPr lang="en-US" sz="2000" b="1" dirty="0" smtClean="0">
              <a:solidFill>
                <a:schemeClr val="tx1"/>
              </a:solidFill>
              <a:latin typeface="Times New Roman" panose="02020603050405020304" pitchFamily="18" charset="0"/>
              <a:cs typeface="Times New Roman" panose="02020603050405020304" pitchFamily="18" charset="0"/>
            </a:endParaRPr>
          </a:p>
          <a:p>
            <a:pPr marL="0" indent="0" algn="ctr">
              <a:buNone/>
            </a:pPr>
            <a:r>
              <a:rPr lang="en-US" sz="2000" b="1" dirty="0" smtClean="0">
                <a:solidFill>
                  <a:schemeClr val="tx1"/>
                </a:solidFill>
                <a:latin typeface="Times New Roman" panose="02020603050405020304" pitchFamily="18" charset="0"/>
                <a:cs typeface="Times New Roman" panose="02020603050405020304" pitchFamily="18" charset="0"/>
              </a:rPr>
              <a:t>(1801-1825)</a:t>
            </a:r>
          </a:p>
          <a:p>
            <a:pPr marL="0" indent="0" algn="ctr">
              <a:buNone/>
            </a:pPr>
            <a:r>
              <a:rPr lang="ru-RU" sz="2000" b="1" dirty="0" smtClean="0">
                <a:solidFill>
                  <a:schemeClr val="tx1"/>
                </a:solidFill>
                <a:latin typeface="Times New Roman" panose="02020603050405020304" pitchFamily="18" charset="0"/>
                <a:cs typeface="Times New Roman" panose="02020603050405020304" pitchFamily="18" charset="0"/>
              </a:rPr>
              <a:t>  Сперанский М.М. (1772-1839)</a:t>
            </a:r>
            <a:endParaRPr lang="en-US" sz="2000" b="1" dirty="0" smtClean="0">
              <a:solidFill>
                <a:schemeClr val="tx1"/>
              </a:solidFill>
              <a:latin typeface="Times New Roman" panose="02020603050405020304" pitchFamily="18" charset="0"/>
              <a:cs typeface="Times New Roman" panose="02020603050405020304" pitchFamily="18" charset="0"/>
            </a:endParaRPr>
          </a:p>
          <a:p>
            <a:pPr algn="ctr"/>
            <a:endParaRPr lang="ru-RU" sz="2000" b="1" dirty="0">
              <a:solidFill>
                <a:schemeClr val="tx1"/>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88641"/>
            <a:ext cx="367240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user\Desktop\_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861048"/>
            <a:ext cx="1800200" cy="27901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esktop\82s1-151-1903-7-VA10278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3861048"/>
            <a:ext cx="1656184" cy="2790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143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179512" y="980728"/>
            <a:ext cx="4680520" cy="5616624"/>
          </a:xfrm>
        </p:spPr>
        <p:txBody>
          <a:bodyPr>
            <a:normAutofit/>
          </a:bodyPr>
          <a:lstStyle/>
          <a:p>
            <a:pPr algn="just"/>
            <a:r>
              <a:rPr lang="ru-RU" sz="2400" dirty="0" smtClean="0">
                <a:solidFill>
                  <a:schemeClr val="tx1"/>
                </a:solidFill>
                <a:latin typeface="Times New Roman" panose="02020603050405020304" pitchFamily="18" charset="0"/>
                <a:cs typeface="Times New Roman" panose="02020603050405020304" pitchFamily="18" charset="0"/>
              </a:rPr>
              <a:t>События войны 1812 года и последующие заграничные походы русской армии оказали значительное влияние на все стороны жизни Российской империи, породили определенные надежды на перемены и, в первую очередь, на отмену крепостного права. Ликвидация крепостной зависимости связывалась с необходимостью конституционных ограничений монархической власти. С 1813 года в России начали возникать </a:t>
            </a:r>
            <a:r>
              <a:rPr lang="ru-RU" sz="2400" b="1" dirty="0" smtClean="0">
                <a:solidFill>
                  <a:schemeClr val="tx1"/>
                </a:solidFill>
                <a:latin typeface="Times New Roman" panose="02020603050405020304" pitchFamily="18" charset="0"/>
                <a:cs typeface="Times New Roman" panose="02020603050405020304" pitchFamily="18" charset="0"/>
              </a:rPr>
              <a:t>сообщества на идейной основе</a:t>
            </a:r>
            <a:endParaRPr lang="ru-RU" sz="2400" dirty="0" smtClean="0">
              <a:solidFill>
                <a:schemeClr val="tx1"/>
              </a:solidFill>
              <a:latin typeface="Times New Roman" panose="02020603050405020304" pitchFamily="18" charset="0"/>
              <a:cs typeface="Times New Roman" panose="02020603050405020304" pitchFamily="18" charset="0"/>
            </a:endParaRPr>
          </a:p>
        </p:txBody>
      </p:sp>
      <p:pic>
        <p:nvPicPr>
          <p:cNvPr id="3076" name="Picture 4" descr="C:\Users\user\Desktop\libera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9542" y="188640"/>
            <a:ext cx="3888432"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532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052736"/>
            <a:ext cx="8784976" cy="5544616"/>
          </a:xfrm>
        </p:spPr>
        <p:txBody>
          <a:bodyPr>
            <a:normAutofit fontScale="92500" lnSpcReduction="20000"/>
          </a:bodyPr>
          <a:lstStyle/>
          <a:p>
            <a:pPr marL="0" indent="0">
              <a:buNone/>
            </a:pPr>
            <a:r>
              <a:rPr lang="ru-RU" sz="3200" b="1" dirty="0" smtClean="0">
                <a:latin typeface="Times New Roman" panose="02020603050405020304" pitchFamily="18" charset="0"/>
                <a:cs typeface="Times New Roman" panose="02020603050405020304" pitchFamily="18" charset="0"/>
              </a:rPr>
              <a:t>     </a:t>
            </a:r>
            <a:r>
              <a:rPr lang="ru-RU" sz="2600" b="1" dirty="0" smtClean="0">
                <a:latin typeface="Times New Roman" panose="02020603050405020304" pitchFamily="18" charset="0"/>
                <a:cs typeface="Times New Roman" panose="02020603050405020304" pitchFamily="18" charset="0"/>
              </a:rPr>
              <a:t>Презентация </a:t>
            </a:r>
          </a:p>
          <a:p>
            <a:pPr marL="0" indent="0">
              <a:buNone/>
            </a:pPr>
            <a:r>
              <a:rPr lang="ru-RU" sz="2600" b="1" dirty="0" smtClean="0">
                <a:latin typeface="Times New Roman" panose="02020603050405020304" pitchFamily="18" charset="0"/>
                <a:cs typeface="Times New Roman" panose="02020603050405020304" pitchFamily="18" charset="0"/>
              </a:rPr>
              <a:t>               по </a:t>
            </a:r>
          </a:p>
          <a:p>
            <a:pPr marL="0" indent="0">
              <a:buNone/>
            </a:pPr>
            <a:r>
              <a:rPr lang="ru-RU" sz="2600" b="1" dirty="0" smtClean="0">
                <a:latin typeface="Times New Roman" panose="02020603050405020304" pitchFamily="18" charset="0"/>
                <a:cs typeface="Times New Roman" panose="02020603050405020304" pitchFamily="18" charset="0"/>
              </a:rPr>
              <a:t>  Обществознанию</a:t>
            </a:r>
          </a:p>
          <a:p>
            <a:pPr marL="0" indent="0">
              <a:buNone/>
            </a:pPr>
            <a:r>
              <a:rPr lang="ru-RU" sz="2600" b="1" dirty="0" smtClean="0">
                <a:latin typeface="Times New Roman" panose="02020603050405020304" pitchFamily="18" charset="0"/>
                <a:cs typeface="Times New Roman" panose="02020603050405020304" pitchFamily="18" charset="0"/>
              </a:rPr>
              <a:t>          на тему:</a:t>
            </a:r>
            <a:endParaRPr lang="ru-RU" sz="2600" b="1" dirty="0">
              <a:latin typeface="Times New Roman" panose="02020603050405020304" pitchFamily="18" charset="0"/>
              <a:cs typeface="Times New Roman" panose="02020603050405020304" pitchFamily="18" charset="0"/>
            </a:endParaRPr>
          </a:p>
          <a:p>
            <a:pPr marL="0" indent="0">
              <a:buNone/>
            </a:pPr>
            <a:r>
              <a:rPr lang="ru-RU" b="1" dirty="0" smtClean="0">
                <a:solidFill>
                  <a:srgbClr val="FF0000"/>
                </a:solidFill>
                <a:latin typeface="Times New Roman" panose="02020603050405020304" pitchFamily="18" charset="0"/>
                <a:cs typeface="Times New Roman" panose="02020603050405020304" pitchFamily="18" charset="0"/>
              </a:rPr>
              <a:t>        «ИСТОРИЯ</a:t>
            </a:r>
          </a:p>
          <a:p>
            <a:pPr marL="0" indent="0">
              <a:buNone/>
            </a:pPr>
            <a:r>
              <a:rPr lang="ru-RU" b="1" dirty="0" smtClean="0">
                <a:solidFill>
                  <a:srgbClr val="FF0000"/>
                </a:solidFill>
                <a:latin typeface="Times New Roman" panose="02020603050405020304" pitchFamily="18" charset="0"/>
                <a:cs typeface="Times New Roman" panose="02020603050405020304" pitchFamily="18" charset="0"/>
              </a:rPr>
              <a:t>     РОССИЙСКОЙ </a:t>
            </a:r>
          </a:p>
          <a:p>
            <a:pPr marL="0" indent="0">
              <a:buNone/>
            </a:pPr>
            <a:r>
              <a:rPr lang="ru-RU" b="1" dirty="0" smtClean="0">
                <a:solidFill>
                  <a:srgbClr val="FF0000"/>
                </a:solidFill>
                <a:latin typeface="Times New Roman" panose="02020603050405020304" pitchFamily="18" charset="0"/>
                <a:cs typeface="Times New Roman" panose="02020603050405020304" pitchFamily="18" charset="0"/>
              </a:rPr>
              <a:t>    КОНСТИТУЦИИ»</a:t>
            </a:r>
          </a:p>
          <a:p>
            <a:pPr marL="0" indent="0" algn="just">
              <a:buNone/>
            </a:pP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Преподаватель</a:t>
            </a:r>
          </a:p>
          <a:p>
            <a:pPr marL="0" indent="0" algn="just">
              <a:buNone/>
            </a:pPr>
            <a:r>
              <a:rPr lang="ru-RU" b="1" dirty="0" smtClean="0">
                <a:latin typeface="Times New Roman" panose="02020603050405020304" pitchFamily="18" charset="0"/>
                <a:cs typeface="Times New Roman" panose="02020603050405020304" pitchFamily="18" charset="0"/>
              </a:rPr>
              <a:t>          Истории и</a:t>
            </a:r>
          </a:p>
          <a:p>
            <a:pPr marL="0" indent="0" algn="just">
              <a:buNone/>
            </a:pPr>
            <a:r>
              <a:rPr lang="ru-RU" b="1" dirty="0" smtClean="0">
                <a:latin typeface="Times New Roman" panose="02020603050405020304" pitchFamily="18" charset="0"/>
                <a:cs typeface="Times New Roman" panose="02020603050405020304" pitchFamily="18" charset="0"/>
              </a:rPr>
              <a:t>    обществознания</a:t>
            </a:r>
          </a:p>
          <a:p>
            <a:pPr marL="0" indent="0" algn="just">
              <a:buNone/>
            </a:pPr>
            <a:r>
              <a:rPr lang="ru-RU" b="1" dirty="0" smtClean="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Гребнева</a:t>
            </a:r>
          </a:p>
          <a:p>
            <a:pPr marL="0" indent="0" algn="just">
              <a:buNone/>
            </a:pPr>
            <a:r>
              <a:rPr lang="ru-RU" b="1" i="1" dirty="0" smtClean="0">
                <a:latin typeface="Times New Roman" panose="02020603050405020304" pitchFamily="18" charset="0"/>
                <a:cs typeface="Times New Roman" panose="02020603050405020304" pitchFamily="18" charset="0"/>
              </a:rPr>
              <a:t>  Елена Анатольевна</a:t>
            </a:r>
          </a:p>
          <a:p>
            <a:pPr marL="0" indent="0" algn="just">
              <a:buNone/>
            </a:pPr>
            <a:endParaRPr lang="ru-RU" b="1" i="1" dirty="0" smtClean="0">
              <a:latin typeface="Times New Roman" panose="02020603050405020304" pitchFamily="18" charset="0"/>
              <a:cs typeface="Times New Roman" panose="02020603050405020304" pitchFamily="18" charset="0"/>
            </a:endParaRPr>
          </a:p>
          <a:p>
            <a:pPr marL="0" indent="0" algn="just">
              <a:buNone/>
            </a:pPr>
            <a:r>
              <a:rPr lang="ru-RU" sz="1800" b="1" dirty="0" smtClean="0">
                <a:latin typeface="Times New Roman" panose="02020603050405020304" pitchFamily="18" charset="0"/>
                <a:cs typeface="Times New Roman" panose="02020603050405020304" pitchFamily="18" charset="0"/>
              </a:rPr>
              <a:t>      «Первый Московский</a:t>
            </a:r>
          </a:p>
          <a:p>
            <a:pPr marL="0" indent="0" algn="just">
              <a:buNone/>
            </a:pPr>
            <a:r>
              <a:rPr lang="ru-RU" sz="1800" b="1" dirty="0" smtClean="0">
                <a:latin typeface="Times New Roman" panose="02020603050405020304" pitchFamily="18" charset="0"/>
                <a:cs typeface="Times New Roman" panose="02020603050405020304" pitchFamily="18" charset="0"/>
              </a:rPr>
              <a:t>Образовательный Комплекс»</a:t>
            </a:r>
            <a:endParaRPr lang="ru-RU" sz="1800" b="1"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457200" y="704088"/>
            <a:ext cx="8229600" cy="276640"/>
          </a:xfrm>
        </p:spPr>
        <p:txBody>
          <a:bodyPr>
            <a:normAutofit fontScale="90000"/>
          </a:bodyPr>
          <a:lstStyle/>
          <a:p>
            <a:pPr algn="ctr"/>
            <a:endParaRPr lang="ru-RU" sz="2400" dirty="0">
              <a:latin typeface="+mn-lt"/>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2564904"/>
            <a:ext cx="5770429" cy="2237012"/>
          </a:xfrm>
          <a:prstGeom prst="rect">
            <a:avLst/>
          </a:prstGeom>
        </p:spPr>
      </p:pic>
      <p:pic>
        <p:nvPicPr>
          <p:cNvPr id="6" name="Объект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5011558"/>
            <a:ext cx="1016949" cy="1688983"/>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4965818"/>
            <a:ext cx="1001210" cy="1708158"/>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44391">
            <a:off x="5600139" y="4945896"/>
            <a:ext cx="1068393" cy="1803765"/>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4148" y="4965817"/>
            <a:ext cx="1042319" cy="1708159"/>
          </a:xfrm>
          <a:prstGeom prst="rect">
            <a:avLst/>
          </a:prstGeom>
        </p:spPr>
      </p:pic>
      <p:pic>
        <p:nvPicPr>
          <p:cNvPr id="4" name="Рисунок 3"/>
          <p:cNvPicPr>
            <a:picLocks noChangeAspect="1"/>
          </p:cNvPicPr>
          <p:nvPr/>
        </p:nvPicPr>
        <p:blipFill>
          <a:blip r:embed="rId7"/>
          <a:stretch>
            <a:fillRect/>
          </a:stretch>
        </p:blipFill>
        <p:spPr>
          <a:xfrm>
            <a:off x="3371750" y="4989570"/>
            <a:ext cx="978189" cy="1708160"/>
          </a:xfrm>
          <a:prstGeom prst="rect">
            <a:avLst/>
          </a:prstGeom>
        </p:spPr>
      </p:pic>
    </p:spTree>
    <p:extLst>
      <p:ext uri="{BB962C8B-B14F-4D97-AF65-F5344CB8AC3E}">
        <p14:creationId xmlns:p14="http://schemas.microsoft.com/office/powerpoint/2010/main" val="422234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77362" y="188640"/>
            <a:ext cx="4350622" cy="5937523"/>
          </a:xfrm>
        </p:spPr>
        <p:txBody>
          <a:bodyPr>
            <a:normAutofit/>
          </a:bodyPr>
          <a:lstStyle/>
          <a:p>
            <a:pPr marL="0" indent="0">
              <a:buNone/>
            </a:pPr>
            <a:r>
              <a:rPr lang="ru-RU" sz="2400" dirty="0" smtClean="0">
                <a:solidFill>
                  <a:srgbClr val="FF0000"/>
                </a:solidFill>
                <a:latin typeface="Times New Roman" panose="02020603050405020304" pitchFamily="18" charset="0"/>
                <a:cs typeface="Times New Roman" panose="02020603050405020304" pitchFamily="18" charset="0"/>
              </a:rPr>
              <a:t>В 1821 году                                                     </a:t>
            </a:r>
          </a:p>
          <a:p>
            <a:pPr marL="0" indent="0">
              <a:buNone/>
            </a:pPr>
            <a:r>
              <a:rPr lang="ru-RU" sz="2400" dirty="0" smtClean="0">
                <a:solidFill>
                  <a:srgbClr val="FF0000"/>
                </a:solidFill>
                <a:latin typeface="Times New Roman" panose="02020603050405020304" pitchFamily="18" charset="0"/>
                <a:cs typeface="Times New Roman" panose="02020603050405020304" pitchFamily="18" charset="0"/>
              </a:rPr>
              <a:t>образовалось</a:t>
            </a:r>
          </a:p>
          <a:p>
            <a:pPr marL="0" indent="0">
              <a:buNone/>
            </a:pPr>
            <a:r>
              <a:rPr lang="ru-RU" sz="2400" b="1" dirty="0" smtClean="0">
                <a:solidFill>
                  <a:schemeClr val="tx1"/>
                </a:solidFill>
                <a:latin typeface="Times New Roman" panose="02020603050405020304" pitchFamily="18" charset="0"/>
                <a:cs typeface="Times New Roman" panose="02020603050405020304" pitchFamily="18" charset="0"/>
              </a:rPr>
              <a:t>«Южное общество»</a:t>
            </a:r>
          </a:p>
          <a:p>
            <a:pPr marL="0" indent="0">
              <a:buNone/>
            </a:pPr>
            <a:r>
              <a:rPr lang="ru-RU" sz="2400" b="1" dirty="0" smtClean="0">
                <a:solidFill>
                  <a:schemeClr val="tx1"/>
                </a:solidFill>
                <a:latin typeface="Times New Roman" panose="02020603050405020304" pitchFamily="18" charset="0"/>
                <a:cs typeface="Times New Roman" panose="02020603050405020304" pitchFamily="18" charset="0"/>
              </a:rPr>
              <a:t>на Украине</a:t>
            </a:r>
          </a:p>
          <a:p>
            <a:pPr marL="0" indent="0">
              <a:buNone/>
            </a:pPr>
            <a:r>
              <a:rPr lang="ru-RU" sz="2400" dirty="0" smtClean="0">
                <a:solidFill>
                  <a:srgbClr val="FF0000"/>
                </a:solidFill>
                <a:latin typeface="Times New Roman" panose="02020603050405020304" pitchFamily="18" charset="0"/>
                <a:cs typeface="Times New Roman" panose="02020603050405020304" pitchFamily="18" charset="0"/>
              </a:rPr>
              <a:t>Возглавил                                                    </a:t>
            </a:r>
          </a:p>
          <a:p>
            <a:pPr marL="0" indent="0">
              <a:buNone/>
            </a:pPr>
            <a:r>
              <a:rPr lang="ru-RU" sz="2400" dirty="0" smtClean="0">
                <a:solidFill>
                  <a:srgbClr val="FF0000"/>
                </a:solidFill>
                <a:latin typeface="Times New Roman" panose="02020603050405020304" pitchFamily="18" charset="0"/>
                <a:cs typeface="Times New Roman" panose="02020603050405020304" pitchFamily="18" charset="0"/>
              </a:rPr>
              <a:t>Павел Иванович Пестель</a:t>
            </a:r>
          </a:p>
          <a:p>
            <a:pPr marL="0" indent="0">
              <a:buNone/>
            </a:pPr>
            <a:r>
              <a:rPr lang="ru-RU" sz="2400" dirty="0" smtClean="0">
                <a:solidFill>
                  <a:srgbClr val="FF0000"/>
                </a:solidFill>
                <a:latin typeface="Times New Roman" panose="02020603050405020304" pitchFamily="18" charset="0"/>
                <a:cs typeface="Times New Roman" panose="02020603050405020304" pitchFamily="18" charset="0"/>
              </a:rPr>
              <a:t>(1793-1826)  </a:t>
            </a:r>
          </a:p>
          <a:p>
            <a:pPr marL="0" indent="0">
              <a:buNone/>
            </a:pPr>
            <a:r>
              <a:rPr lang="ru-RU" sz="2400" dirty="0">
                <a:solidFill>
                  <a:srgbClr val="FF0000"/>
                </a:solidFill>
                <a:latin typeface="Times New Roman" panose="02020603050405020304" pitchFamily="18" charset="0"/>
                <a:cs typeface="Times New Roman" panose="02020603050405020304" pitchFamily="18" charset="0"/>
              </a:rPr>
              <a:t> </a:t>
            </a:r>
            <a:r>
              <a:rPr lang="ru-RU" sz="2400" dirty="0" smtClean="0">
                <a:solidFill>
                  <a:srgbClr val="FF0000"/>
                </a:solidFill>
                <a:latin typeface="Times New Roman" panose="02020603050405020304" pitchFamily="18" charset="0"/>
                <a:cs typeface="Times New Roman" panose="02020603050405020304" pitchFamily="18" charset="0"/>
              </a:rPr>
              <a:t>                     «Русская Правда»</a:t>
            </a:r>
          </a:p>
          <a:p>
            <a:pPr marL="0" indent="0">
              <a:buNone/>
            </a:pPr>
            <a:r>
              <a:rPr lang="ru-RU" sz="2200" dirty="0" smtClean="0">
                <a:solidFill>
                  <a:srgbClr val="FF0000"/>
                </a:solidFill>
                <a:latin typeface="Times New Roman" panose="02020603050405020304" pitchFamily="18" charset="0"/>
                <a:cs typeface="Times New Roman" panose="02020603050405020304" pitchFamily="18" charset="0"/>
              </a:rPr>
              <a:t>                                     </a:t>
            </a:r>
            <a:r>
              <a:rPr lang="ru-RU" sz="2400" dirty="0" smtClean="0">
                <a:solidFill>
                  <a:srgbClr val="FF0000"/>
                </a:solidFill>
                <a:latin typeface="Times New Roman" panose="02020603050405020304" pitchFamily="18" charset="0"/>
                <a:cs typeface="Times New Roman" panose="02020603050405020304" pitchFamily="18" charset="0"/>
              </a:rPr>
              <a:t>                                 </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quarter" idx="4"/>
          </p:nvPr>
        </p:nvSpPr>
        <p:spPr>
          <a:xfrm>
            <a:off x="4572000" y="188640"/>
            <a:ext cx="4320479" cy="5937523"/>
          </a:xfrm>
        </p:spPr>
        <p:txBody>
          <a:bodyPr>
            <a:normAutofit/>
          </a:bodyPr>
          <a:lstStyle/>
          <a:p>
            <a:pPr marL="0" indent="0">
              <a:buNone/>
            </a:pPr>
            <a:r>
              <a:rPr lang="ru-RU" sz="2400" dirty="0" smtClean="0">
                <a:solidFill>
                  <a:srgbClr val="FF0000"/>
                </a:solidFill>
                <a:latin typeface="Times New Roman" panose="02020603050405020304" pitchFamily="18" charset="0"/>
                <a:cs typeface="Times New Roman" panose="02020603050405020304" pitchFamily="18" charset="0"/>
              </a:rPr>
              <a:t> В 1822 году</a:t>
            </a:r>
          </a:p>
          <a:p>
            <a:pPr marL="0" indent="0">
              <a:buNone/>
            </a:pPr>
            <a:r>
              <a:rPr lang="ru-RU" sz="2400" dirty="0" smtClean="0">
                <a:solidFill>
                  <a:srgbClr val="FF0000"/>
                </a:solidFill>
                <a:latin typeface="Times New Roman" panose="02020603050405020304" pitchFamily="18" charset="0"/>
                <a:cs typeface="Times New Roman" panose="02020603050405020304" pitchFamily="18" charset="0"/>
              </a:rPr>
              <a:t> образовалось</a:t>
            </a:r>
          </a:p>
          <a:p>
            <a:pPr marL="0" indent="0">
              <a:buNone/>
            </a:pP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b="1" dirty="0" smtClean="0">
                <a:solidFill>
                  <a:schemeClr val="tx1"/>
                </a:solidFill>
                <a:latin typeface="Times New Roman" panose="02020603050405020304" pitchFamily="18" charset="0"/>
                <a:cs typeface="Times New Roman" panose="02020603050405020304" pitchFamily="18" charset="0"/>
              </a:rPr>
              <a:t>«Северное общество»</a:t>
            </a:r>
          </a:p>
          <a:p>
            <a:pPr marL="0" indent="0">
              <a:buNone/>
            </a:pPr>
            <a:r>
              <a:rPr lang="ru-RU" sz="2400" b="1" dirty="0" smtClean="0">
                <a:solidFill>
                  <a:schemeClr val="tx1"/>
                </a:solidFill>
                <a:latin typeface="Times New Roman" panose="02020603050405020304" pitchFamily="18" charset="0"/>
                <a:cs typeface="Times New Roman" panose="02020603050405020304" pitchFamily="18" charset="0"/>
              </a:rPr>
              <a:t> в Петербурге</a:t>
            </a:r>
          </a:p>
          <a:p>
            <a:pPr marL="0" indent="0">
              <a:buNone/>
            </a:pPr>
            <a:r>
              <a:rPr lang="ru-RU" sz="2400" dirty="0" smtClean="0">
                <a:solidFill>
                  <a:srgbClr val="FF0000"/>
                </a:solidFill>
                <a:latin typeface="Times New Roman" panose="02020603050405020304" pitchFamily="18" charset="0"/>
                <a:cs typeface="Times New Roman" panose="02020603050405020304" pitchFamily="18" charset="0"/>
              </a:rPr>
              <a:t> Возглавил</a:t>
            </a:r>
          </a:p>
          <a:p>
            <a:pPr marL="0" indent="0">
              <a:buNone/>
            </a:pPr>
            <a:r>
              <a:rPr lang="ru-RU" sz="2400" dirty="0" smtClean="0">
                <a:solidFill>
                  <a:srgbClr val="FF0000"/>
                </a:solidFill>
                <a:latin typeface="Times New Roman" panose="02020603050405020304" pitchFamily="18" charset="0"/>
                <a:cs typeface="Times New Roman" panose="02020603050405020304" pitchFamily="18" charset="0"/>
              </a:rPr>
              <a:t> Никита Михайлович  </a:t>
            </a:r>
          </a:p>
          <a:p>
            <a:pPr marL="0" indent="0">
              <a:buNone/>
            </a:pPr>
            <a:r>
              <a:rPr lang="ru-RU" sz="2400" dirty="0">
                <a:solidFill>
                  <a:srgbClr val="FF0000"/>
                </a:solidFill>
                <a:latin typeface="Times New Roman" panose="02020603050405020304" pitchFamily="18" charset="0"/>
                <a:cs typeface="Times New Roman" panose="02020603050405020304" pitchFamily="18" charset="0"/>
              </a:rPr>
              <a:t> </a:t>
            </a:r>
            <a:r>
              <a:rPr lang="ru-RU" sz="2400" dirty="0" smtClean="0">
                <a:solidFill>
                  <a:srgbClr val="FF0000"/>
                </a:solidFill>
                <a:latin typeface="Times New Roman" panose="02020603050405020304" pitchFamily="18" charset="0"/>
                <a:cs typeface="Times New Roman" panose="02020603050405020304" pitchFamily="18" charset="0"/>
              </a:rPr>
              <a:t>Муравьев-Апостол</a:t>
            </a:r>
          </a:p>
          <a:p>
            <a:pPr marL="0" indent="0">
              <a:buNone/>
            </a:pPr>
            <a:r>
              <a:rPr lang="ru-RU" sz="2400" dirty="0" smtClean="0">
                <a:solidFill>
                  <a:srgbClr val="FF0000"/>
                </a:solidFill>
                <a:latin typeface="Times New Roman" panose="02020603050405020304" pitchFamily="18" charset="0"/>
                <a:cs typeface="Times New Roman" panose="02020603050405020304" pitchFamily="18" charset="0"/>
              </a:rPr>
              <a:t> (1796-1826)      «Конституция»   «Конституция</a:t>
            </a:r>
            <a:endParaRPr lang="ru-RU" sz="2400" dirty="0">
              <a:solidFill>
                <a:srgbClr val="FF0000"/>
              </a:solidFill>
              <a:latin typeface="Times New Roman" panose="02020603050405020304" pitchFamily="18" charset="0"/>
              <a:cs typeface="Times New Roman" panose="02020603050405020304" pitchFamily="18" charset="0"/>
            </a:endParaRPr>
          </a:p>
        </p:txBody>
      </p:sp>
      <p:pic>
        <p:nvPicPr>
          <p:cNvPr id="6146" name="Picture 2" descr="C:\Users\user\Desktop\200px-P.F._Sokolov_0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737232"/>
            <a:ext cx="2160241" cy="291815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Desktop\pavel-pest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62" y="3737232"/>
            <a:ext cx="1758334" cy="289795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user\Desktop\3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3737232"/>
            <a:ext cx="2448272" cy="3048202"/>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user\Desktop\731b43c954459fa589c6a9c0c063d99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3737232"/>
            <a:ext cx="2016224" cy="291815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user\Desktop\74e162eac5a1fdfc35855561f31e7d9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30860" y="5127247"/>
            <a:ext cx="1152128" cy="169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218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063235927"/>
              </p:ext>
            </p:extLst>
          </p:nvPr>
        </p:nvGraphicFramePr>
        <p:xfrm>
          <a:off x="2" y="-3"/>
          <a:ext cx="9143999" cy="6858003"/>
        </p:xfrm>
        <a:graphic>
          <a:graphicData uri="http://schemas.openxmlformats.org/drawingml/2006/table">
            <a:tbl>
              <a:tblPr firstRow="1" bandRow="1">
                <a:tableStyleId>{5C22544A-7EE6-4342-B048-85BDC9FD1C3A}</a:tableStyleId>
              </a:tblPr>
              <a:tblGrid>
                <a:gridCol w="476408"/>
                <a:gridCol w="2340754"/>
                <a:gridCol w="3145389"/>
                <a:gridCol w="3181448"/>
              </a:tblGrid>
              <a:tr h="671766">
                <a:tc>
                  <a:txBody>
                    <a:bodyPr/>
                    <a:lstStyle/>
                    <a:p>
                      <a:pPr algn="ct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ru-RU"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dirty="0" smtClean="0">
                          <a:solidFill>
                            <a:schemeClr val="tx1"/>
                          </a:solidFill>
                          <a:latin typeface="Times New Roman" panose="02020603050405020304" pitchFamily="18" charset="0"/>
                          <a:cs typeface="Times New Roman" panose="02020603050405020304" pitchFamily="18" charset="0"/>
                        </a:rPr>
                        <a:t>«Северное общество»</a:t>
                      </a:r>
                    </a:p>
                    <a:p>
                      <a:pPr algn="ctr"/>
                      <a:r>
                        <a:rPr lang="ru-RU" dirty="0" smtClean="0">
                          <a:solidFill>
                            <a:schemeClr val="tx1"/>
                          </a:solidFill>
                          <a:latin typeface="Times New Roman" panose="02020603050405020304" pitchFamily="18" charset="0"/>
                          <a:cs typeface="Times New Roman" panose="02020603050405020304" pitchFamily="18" charset="0"/>
                        </a:rPr>
                        <a:t>1822, Петербург</a:t>
                      </a:r>
                      <a:endParaRPr lang="ru-RU"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dirty="0" smtClean="0">
                          <a:solidFill>
                            <a:schemeClr val="tx1"/>
                          </a:solidFill>
                          <a:latin typeface="Times New Roman" panose="02020603050405020304" pitchFamily="18" charset="0"/>
                          <a:cs typeface="Times New Roman" panose="02020603050405020304" pitchFamily="18" charset="0"/>
                        </a:rPr>
                        <a:t>«Южное общество»</a:t>
                      </a:r>
                    </a:p>
                    <a:p>
                      <a:pPr algn="ctr"/>
                      <a:r>
                        <a:rPr lang="ru-RU" dirty="0" smtClean="0">
                          <a:solidFill>
                            <a:schemeClr val="tx1"/>
                          </a:solidFill>
                          <a:latin typeface="Times New Roman" panose="02020603050405020304" pitchFamily="18" charset="0"/>
                          <a:cs typeface="Times New Roman" panose="02020603050405020304" pitchFamily="18" charset="0"/>
                        </a:rPr>
                        <a:t>1821, Украина</a:t>
                      </a:r>
                      <a:endParaRPr lang="ru-RU" dirty="0">
                        <a:solidFill>
                          <a:schemeClr val="tx1"/>
                        </a:solidFill>
                        <a:latin typeface="Times New Roman" panose="02020603050405020304" pitchFamily="18" charset="0"/>
                        <a:cs typeface="Times New Roman" panose="02020603050405020304" pitchFamily="18" charset="0"/>
                      </a:endParaRPr>
                    </a:p>
                  </a:txBody>
                  <a:tcPr/>
                </a:tc>
              </a:tr>
              <a:tr h="688497">
                <a:tc>
                  <a:txBody>
                    <a:bodyPr/>
                    <a:lstStyle/>
                    <a:p>
                      <a:r>
                        <a:rPr lang="ru-RU" b="1" dirty="0" smtClean="0">
                          <a:solidFill>
                            <a:schemeClr val="tx1"/>
                          </a:solidFill>
                          <a:latin typeface="Times New Roman" panose="02020603050405020304" pitchFamily="18" charset="0"/>
                          <a:cs typeface="Times New Roman" panose="02020603050405020304" pitchFamily="18" charset="0"/>
                        </a:rPr>
                        <a:t>1</a:t>
                      </a:r>
                      <a:endParaRPr lang="ru-RU"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b="1" dirty="0" smtClean="0">
                          <a:solidFill>
                            <a:schemeClr val="tx1"/>
                          </a:solidFill>
                          <a:latin typeface="Times New Roman" panose="02020603050405020304" pitchFamily="18" charset="0"/>
                          <a:cs typeface="Times New Roman" panose="02020603050405020304" pitchFamily="18" charset="0"/>
                        </a:rPr>
                        <a:t>Лидеры</a:t>
                      </a:r>
                      <a:endParaRPr lang="ru-RU"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Никита Михайлович Муравьев-Апостол</a:t>
                      </a:r>
                      <a:endParaRPr lang="ru-RU"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Павел Иванович Пестель</a:t>
                      </a:r>
                      <a:endParaRPr lang="ru-RU" dirty="0">
                        <a:solidFill>
                          <a:schemeClr val="tx1"/>
                        </a:solidFill>
                        <a:latin typeface="Times New Roman" panose="02020603050405020304" pitchFamily="18" charset="0"/>
                        <a:cs typeface="Times New Roman" panose="02020603050405020304" pitchFamily="18" charset="0"/>
                      </a:endParaRPr>
                    </a:p>
                  </a:txBody>
                  <a:tcPr/>
                </a:tc>
              </a:tr>
              <a:tr h="417847">
                <a:tc>
                  <a:txBody>
                    <a:bodyPr/>
                    <a:lstStyle/>
                    <a:p>
                      <a:r>
                        <a:rPr lang="ru-RU" b="1" dirty="0" smtClean="0">
                          <a:solidFill>
                            <a:schemeClr val="tx1"/>
                          </a:solidFill>
                          <a:latin typeface="Times New Roman" panose="02020603050405020304" pitchFamily="18" charset="0"/>
                          <a:cs typeface="Times New Roman" panose="02020603050405020304" pitchFamily="18" charset="0"/>
                        </a:rPr>
                        <a:t>2</a:t>
                      </a:r>
                      <a:endParaRPr lang="ru-RU"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b="1" dirty="0" smtClean="0">
                          <a:solidFill>
                            <a:schemeClr val="tx1"/>
                          </a:solidFill>
                          <a:latin typeface="Times New Roman" panose="02020603050405020304" pitchFamily="18" charset="0"/>
                          <a:cs typeface="Times New Roman" panose="02020603050405020304" pitchFamily="18" charset="0"/>
                        </a:rPr>
                        <a:t>Программы</a:t>
                      </a:r>
                      <a:endParaRPr lang="ru-RU"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b="1" dirty="0" smtClean="0">
                          <a:solidFill>
                            <a:schemeClr val="tx1"/>
                          </a:solidFill>
                          <a:latin typeface="Times New Roman" panose="02020603050405020304" pitchFamily="18" charset="0"/>
                          <a:cs typeface="Times New Roman" panose="02020603050405020304" pitchFamily="18" charset="0"/>
                        </a:rPr>
                        <a:t>«Конституция»</a:t>
                      </a:r>
                      <a:endParaRPr lang="ru-RU"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b="1" dirty="0" smtClean="0">
                          <a:solidFill>
                            <a:schemeClr val="tx1"/>
                          </a:solidFill>
                          <a:latin typeface="Times New Roman" panose="02020603050405020304" pitchFamily="18" charset="0"/>
                          <a:cs typeface="Times New Roman" panose="02020603050405020304" pitchFamily="18" charset="0"/>
                        </a:rPr>
                        <a:t>«Русская правда»</a:t>
                      </a:r>
                      <a:endParaRPr lang="ru-RU" b="1" dirty="0">
                        <a:solidFill>
                          <a:schemeClr val="tx1"/>
                        </a:solidFill>
                        <a:latin typeface="Times New Roman" panose="02020603050405020304" pitchFamily="18" charset="0"/>
                        <a:cs typeface="Times New Roman" panose="02020603050405020304" pitchFamily="18" charset="0"/>
                      </a:endParaRPr>
                    </a:p>
                  </a:txBody>
                  <a:tcPr/>
                </a:tc>
              </a:tr>
              <a:tr h="417847">
                <a:tc>
                  <a:txBody>
                    <a:bodyPr/>
                    <a:lstStyle/>
                    <a:p>
                      <a:r>
                        <a:rPr lang="ru-RU" b="1" dirty="0" smtClean="0">
                          <a:solidFill>
                            <a:schemeClr val="tx1"/>
                          </a:solidFill>
                          <a:latin typeface="Times New Roman" panose="02020603050405020304" pitchFamily="18" charset="0"/>
                          <a:cs typeface="Times New Roman" panose="02020603050405020304" pitchFamily="18" charset="0"/>
                        </a:rPr>
                        <a:t>3</a:t>
                      </a:r>
                      <a:endParaRPr lang="ru-RU" b="1" dirty="0">
                        <a:solidFill>
                          <a:schemeClr val="tx1"/>
                        </a:solidFill>
                        <a:latin typeface="Times New Roman" panose="02020603050405020304" pitchFamily="18" charset="0"/>
                        <a:cs typeface="Times New Roman" panose="02020603050405020304" pitchFamily="18" charset="0"/>
                      </a:endParaRPr>
                    </a:p>
                  </a:txBody>
                  <a:tcPr/>
                </a:tc>
                <a:tc gridSpan="3">
                  <a:txBody>
                    <a:bodyPr/>
                    <a:lstStyle/>
                    <a:p>
                      <a:pPr algn="ctr"/>
                      <a:r>
                        <a:rPr lang="ru-RU" b="1" i="1" dirty="0" smtClean="0">
                          <a:solidFill>
                            <a:schemeClr val="tx1"/>
                          </a:solidFill>
                          <a:latin typeface="Times New Roman" panose="02020603050405020304" pitchFamily="18" charset="0"/>
                          <a:cs typeface="Times New Roman" panose="02020603050405020304" pitchFamily="18" charset="0"/>
                        </a:rPr>
                        <a:t>Основные</a:t>
                      </a:r>
                      <a:r>
                        <a:rPr lang="ru-RU" b="1" i="1" baseline="0" dirty="0" smtClean="0">
                          <a:solidFill>
                            <a:schemeClr val="tx1"/>
                          </a:solidFill>
                          <a:latin typeface="Times New Roman" panose="02020603050405020304" pitchFamily="18" charset="0"/>
                          <a:cs typeface="Times New Roman" panose="02020603050405020304" pitchFamily="18" charset="0"/>
                        </a:rPr>
                        <a:t> вопросы:</a:t>
                      </a:r>
                      <a:endParaRPr lang="ru-RU" b="1" i="1"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ctr"/>
                      <a:endParaRPr lang="ru-RU"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ctr"/>
                      <a:endParaRPr lang="ru-RU" dirty="0">
                        <a:solidFill>
                          <a:schemeClr val="tx1"/>
                        </a:solidFill>
                        <a:latin typeface="Times New Roman" panose="02020603050405020304" pitchFamily="18" charset="0"/>
                        <a:cs typeface="Times New Roman" panose="02020603050405020304" pitchFamily="18" charset="0"/>
                      </a:endParaRPr>
                    </a:p>
                  </a:txBody>
                  <a:tcPr/>
                </a:tc>
              </a:tr>
              <a:tr h="417847">
                <a:tc>
                  <a:txBody>
                    <a:bodyPr/>
                    <a:lstStyle/>
                    <a:p>
                      <a:r>
                        <a:rPr lang="ru-RU" b="1" dirty="0" smtClean="0">
                          <a:solidFill>
                            <a:schemeClr val="tx1"/>
                          </a:solidFill>
                          <a:latin typeface="Times New Roman" panose="02020603050405020304" pitchFamily="18" charset="0"/>
                          <a:cs typeface="Times New Roman" panose="02020603050405020304" pitchFamily="18" charset="0"/>
                        </a:rPr>
                        <a:t>3.1</a:t>
                      </a:r>
                      <a:endParaRPr lang="ru-RU"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b="1" dirty="0" smtClean="0">
                          <a:solidFill>
                            <a:schemeClr val="tx1"/>
                          </a:solidFill>
                          <a:latin typeface="Times New Roman" panose="02020603050405020304" pitchFamily="18" charset="0"/>
                          <a:cs typeface="Times New Roman" panose="02020603050405020304" pitchFamily="18" charset="0"/>
                        </a:rPr>
                        <a:t>Сословия</a:t>
                      </a:r>
                      <a:endParaRPr lang="ru-RU"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отменяются</a:t>
                      </a:r>
                      <a:endParaRPr lang="ru-RU"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отменяются</a:t>
                      </a:r>
                      <a:endParaRPr lang="ru-RU" dirty="0">
                        <a:solidFill>
                          <a:schemeClr val="tx1"/>
                        </a:solidFill>
                        <a:latin typeface="Times New Roman" panose="02020603050405020304" pitchFamily="18" charset="0"/>
                        <a:cs typeface="Times New Roman" panose="02020603050405020304" pitchFamily="18" charset="0"/>
                      </a:endParaRPr>
                    </a:p>
                  </a:txBody>
                  <a:tcPr/>
                </a:tc>
              </a:tr>
              <a:tr h="417847">
                <a:tc>
                  <a:txBody>
                    <a:bodyPr/>
                    <a:lstStyle/>
                    <a:p>
                      <a:r>
                        <a:rPr lang="ru-RU" b="1" dirty="0" smtClean="0">
                          <a:solidFill>
                            <a:schemeClr val="tx1"/>
                          </a:solidFill>
                          <a:latin typeface="Times New Roman" panose="02020603050405020304" pitchFamily="18" charset="0"/>
                          <a:cs typeface="Times New Roman" panose="02020603050405020304" pitchFamily="18" charset="0"/>
                        </a:rPr>
                        <a:t>3.2</a:t>
                      </a:r>
                      <a:endParaRPr lang="ru-RU"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b="1" dirty="0" smtClean="0">
                          <a:solidFill>
                            <a:schemeClr val="tx1"/>
                          </a:solidFill>
                          <a:latin typeface="Times New Roman" panose="02020603050405020304" pitchFamily="18" charset="0"/>
                          <a:cs typeface="Times New Roman" panose="02020603050405020304" pitchFamily="18" charset="0"/>
                        </a:rPr>
                        <a:t>Крепостное право</a:t>
                      </a:r>
                      <a:endParaRPr lang="ru-RU"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отменяется</a:t>
                      </a:r>
                      <a:endParaRPr lang="ru-RU"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отменяется</a:t>
                      </a:r>
                      <a:endParaRPr lang="ru-RU" dirty="0">
                        <a:solidFill>
                          <a:schemeClr val="tx1"/>
                        </a:solidFill>
                        <a:latin typeface="Times New Roman" panose="02020603050405020304" pitchFamily="18" charset="0"/>
                        <a:cs typeface="Times New Roman" panose="02020603050405020304" pitchFamily="18" charset="0"/>
                      </a:endParaRPr>
                    </a:p>
                  </a:txBody>
                  <a:tcPr/>
                </a:tc>
              </a:tr>
              <a:tr h="688497">
                <a:tc>
                  <a:txBody>
                    <a:bodyPr/>
                    <a:lstStyle/>
                    <a:p>
                      <a:r>
                        <a:rPr lang="ru-RU" b="1" dirty="0" smtClean="0">
                          <a:solidFill>
                            <a:schemeClr val="tx1"/>
                          </a:solidFill>
                          <a:latin typeface="Times New Roman" panose="02020603050405020304" pitchFamily="18" charset="0"/>
                          <a:cs typeface="Times New Roman" panose="02020603050405020304" pitchFamily="18" charset="0"/>
                        </a:rPr>
                        <a:t>3.3</a:t>
                      </a:r>
                      <a:endParaRPr lang="ru-RU"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b="1" dirty="0" smtClean="0">
                          <a:solidFill>
                            <a:schemeClr val="tx1"/>
                          </a:solidFill>
                          <a:latin typeface="Times New Roman" panose="02020603050405020304" pitchFamily="18" charset="0"/>
                          <a:cs typeface="Times New Roman" panose="02020603050405020304" pitchFamily="18" charset="0"/>
                        </a:rPr>
                        <a:t>Земля</a:t>
                      </a:r>
                      <a:endParaRPr lang="ru-RU"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неприкосновенность</a:t>
                      </a:r>
                      <a:r>
                        <a:rPr lang="ru-RU" baseline="0" dirty="0" smtClean="0">
                          <a:solidFill>
                            <a:schemeClr val="tx1"/>
                          </a:solidFill>
                          <a:latin typeface="Times New Roman" panose="02020603050405020304" pitchFamily="18" charset="0"/>
                          <a:cs typeface="Times New Roman" panose="02020603050405020304" pitchFamily="18" charset="0"/>
                        </a:rPr>
                        <a:t> помещичьих земель</a:t>
                      </a:r>
                      <a:endParaRPr lang="ru-RU"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делится на общественную и частную</a:t>
                      </a:r>
                      <a:endParaRPr lang="ru-RU" dirty="0">
                        <a:solidFill>
                          <a:schemeClr val="tx1"/>
                        </a:solidFill>
                        <a:latin typeface="Times New Roman" panose="02020603050405020304" pitchFamily="18" charset="0"/>
                        <a:cs typeface="Times New Roman" panose="02020603050405020304" pitchFamily="18" charset="0"/>
                      </a:endParaRPr>
                    </a:p>
                  </a:txBody>
                  <a:tcPr/>
                </a:tc>
              </a:tr>
              <a:tr h="688497">
                <a:tc>
                  <a:txBody>
                    <a:bodyPr/>
                    <a:lstStyle/>
                    <a:p>
                      <a:r>
                        <a:rPr lang="ru-RU" b="1" dirty="0" smtClean="0">
                          <a:solidFill>
                            <a:schemeClr val="tx1"/>
                          </a:solidFill>
                          <a:latin typeface="Times New Roman" panose="02020603050405020304" pitchFamily="18" charset="0"/>
                          <a:cs typeface="Times New Roman" panose="02020603050405020304" pitchFamily="18" charset="0"/>
                        </a:rPr>
                        <a:t>3.4</a:t>
                      </a:r>
                      <a:endParaRPr lang="ru-RU"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b="1" dirty="0" smtClean="0">
                          <a:solidFill>
                            <a:schemeClr val="tx1"/>
                          </a:solidFill>
                          <a:latin typeface="Times New Roman" panose="02020603050405020304" pitchFamily="18" charset="0"/>
                          <a:cs typeface="Times New Roman" panose="02020603050405020304" pitchFamily="18" charset="0"/>
                        </a:rPr>
                        <a:t>Избирательное</a:t>
                      </a:r>
                    </a:p>
                    <a:p>
                      <a:r>
                        <a:rPr lang="ru-RU" b="1" dirty="0" smtClean="0">
                          <a:solidFill>
                            <a:schemeClr val="tx1"/>
                          </a:solidFill>
                          <a:latin typeface="Times New Roman" panose="02020603050405020304" pitchFamily="18" charset="0"/>
                          <a:cs typeface="Times New Roman" panose="02020603050405020304" pitchFamily="18" charset="0"/>
                        </a:rPr>
                        <a:t>право</a:t>
                      </a:r>
                      <a:endParaRPr lang="ru-RU"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высокий имущественный ценз</a:t>
                      </a:r>
                      <a:endParaRPr lang="ru-RU"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для мужчин с 20 лет</a:t>
                      </a:r>
                      <a:endParaRPr lang="ru-RU" dirty="0">
                        <a:solidFill>
                          <a:schemeClr val="tx1"/>
                        </a:solidFill>
                        <a:latin typeface="Times New Roman" panose="02020603050405020304" pitchFamily="18" charset="0"/>
                        <a:cs typeface="Times New Roman" panose="02020603050405020304" pitchFamily="18" charset="0"/>
                      </a:endParaRPr>
                    </a:p>
                  </a:txBody>
                  <a:tcPr/>
                </a:tc>
              </a:tr>
              <a:tr h="688497">
                <a:tc>
                  <a:txBody>
                    <a:bodyPr/>
                    <a:lstStyle/>
                    <a:p>
                      <a:r>
                        <a:rPr lang="ru-RU" b="1" dirty="0" smtClean="0">
                          <a:solidFill>
                            <a:schemeClr val="tx1"/>
                          </a:solidFill>
                          <a:latin typeface="Times New Roman" panose="02020603050405020304" pitchFamily="18" charset="0"/>
                          <a:cs typeface="Times New Roman" panose="02020603050405020304" pitchFamily="18" charset="0"/>
                        </a:rPr>
                        <a:t>3.5</a:t>
                      </a:r>
                      <a:endParaRPr lang="ru-RU"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b="1" dirty="0" smtClean="0">
                          <a:solidFill>
                            <a:schemeClr val="tx1"/>
                          </a:solidFill>
                          <a:latin typeface="Times New Roman" panose="02020603050405020304" pitchFamily="18" charset="0"/>
                          <a:cs typeface="Times New Roman" panose="02020603050405020304" pitchFamily="18" charset="0"/>
                        </a:rPr>
                        <a:t>Территориальное устройство</a:t>
                      </a:r>
                      <a:endParaRPr lang="ru-RU"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федерация</a:t>
                      </a:r>
                      <a:endParaRPr lang="ru-RU"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унитарное государство</a:t>
                      </a:r>
                      <a:endParaRPr lang="ru-RU" dirty="0">
                        <a:solidFill>
                          <a:schemeClr val="tx1"/>
                        </a:solidFill>
                        <a:latin typeface="Times New Roman" panose="02020603050405020304" pitchFamily="18" charset="0"/>
                        <a:cs typeface="Times New Roman" panose="02020603050405020304" pitchFamily="18" charset="0"/>
                      </a:endParaRPr>
                    </a:p>
                  </a:txBody>
                  <a:tcPr/>
                </a:tc>
              </a:tr>
              <a:tr h="688497">
                <a:tc>
                  <a:txBody>
                    <a:bodyPr/>
                    <a:lstStyle/>
                    <a:p>
                      <a:r>
                        <a:rPr lang="ru-RU" b="1" dirty="0" smtClean="0">
                          <a:solidFill>
                            <a:schemeClr val="tx1"/>
                          </a:solidFill>
                          <a:latin typeface="Times New Roman" panose="02020603050405020304" pitchFamily="18" charset="0"/>
                          <a:cs typeface="Times New Roman" panose="02020603050405020304" pitchFamily="18" charset="0"/>
                        </a:rPr>
                        <a:t>3.6</a:t>
                      </a:r>
                      <a:endParaRPr lang="ru-RU"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b="1" dirty="0" smtClean="0">
                          <a:solidFill>
                            <a:schemeClr val="tx1"/>
                          </a:solidFill>
                          <a:latin typeface="Times New Roman" panose="02020603050405020304" pitchFamily="18" charset="0"/>
                          <a:cs typeface="Times New Roman" panose="02020603050405020304" pitchFamily="18" charset="0"/>
                        </a:rPr>
                        <a:t>Гражданские</a:t>
                      </a:r>
                      <a:r>
                        <a:rPr lang="ru-RU" b="1" baseline="0" dirty="0" smtClean="0">
                          <a:solidFill>
                            <a:schemeClr val="tx1"/>
                          </a:solidFill>
                          <a:latin typeface="Times New Roman" panose="02020603050405020304" pitchFamily="18" charset="0"/>
                          <a:cs typeface="Times New Roman" panose="02020603050405020304" pitchFamily="18" charset="0"/>
                        </a:rPr>
                        <a:t> свободы</a:t>
                      </a:r>
                      <a:endParaRPr lang="ru-RU"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широкие</a:t>
                      </a:r>
                      <a:r>
                        <a:rPr lang="ru-RU" baseline="0" dirty="0" smtClean="0">
                          <a:solidFill>
                            <a:schemeClr val="tx1"/>
                          </a:solidFill>
                          <a:latin typeface="Times New Roman" panose="02020603050405020304" pitchFamily="18" charset="0"/>
                          <a:cs typeface="Times New Roman" panose="02020603050405020304" pitchFamily="18" charset="0"/>
                        </a:rPr>
                        <a:t> права и свободы</a:t>
                      </a:r>
                      <a:endParaRPr lang="ru-RU"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свобода слова, печати, выбора веры</a:t>
                      </a:r>
                      <a:endParaRPr lang="ru-RU" dirty="0">
                        <a:solidFill>
                          <a:schemeClr val="tx1"/>
                        </a:solidFill>
                        <a:latin typeface="Times New Roman" panose="02020603050405020304" pitchFamily="18" charset="0"/>
                        <a:cs typeface="Times New Roman" panose="02020603050405020304" pitchFamily="18" charset="0"/>
                      </a:endParaRPr>
                    </a:p>
                  </a:txBody>
                  <a:tcPr/>
                </a:tc>
              </a:tr>
              <a:tr h="688497">
                <a:tc>
                  <a:txBody>
                    <a:bodyPr/>
                    <a:lstStyle/>
                    <a:p>
                      <a:r>
                        <a:rPr lang="ru-RU" b="1" dirty="0" smtClean="0">
                          <a:solidFill>
                            <a:schemeClr val="tx1"/>
                          </a:solidFill>
                          <a:latin typeface="Times New Roman" panose="02020603050405020304" pitchFamily="18" charset="0"/>
                          <a:cs typeface="Times New Roman" panose="02020603050405020304" pitchFamily="18" charset="0"/>
                        </a:rPr>
                        <a:t>3.7</a:t>
                      </a:r>
                      <a:endParaRPr lang="ru-RU"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b="1" dirty="0" smtClean="0">
                          <a:solidFill>
                            <a:schemeClr val="tx1"/>
                          </a:solidFill>
                          <a:latin typeface="Times New Roman" panose="02020603050405020304" pitchFamily="18" charset="0"/>
                          <a:cs typeface="Times New Roman" panose="02020603050405020304" pitchFamily="18" charset="0"/>
                        </a:rPr>
                        <a:t>Форма правления</a:t>
                      </a:r>
                      <a:endParaRPr lang="ru-RU"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конституционная монархия</a:t>
                      </a:r>
                      <a:endParaRPr lang="ru-RU"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республика</a:t>
                      </a:r>
                      <a:endParaRPr lang="ru-RU" dirty="0">
                        <a:solidFill>
                          <a:schemeClr val="tx1"/>
                        </a:solidFill>
                        <a:latin typeface="Times New Roman" panose="02020603050405020304" pitchFamily="18" charset="0"/>
                        <a:cs typeface="Times New Roman" panose="02020603050405020304" pitchFamily="18" charset="0"/>
                      </a:endParaRPr>
                    </a:p>
                  </a:txBody>
                  <a:tcPr/>
                </a:tc>
              </a:tr>
              <a:tr h="383867">
                <a:tc>
                  <a:txBody>
                    <a:bodyPr/>
                    <a:lstStyle/>
                    <a:p>
                      <a:r>
                        <a:rPr lang="ru-RU" b="1" dirty="0" smtClean="0">
                          <a:solidFill>
                            <a:schemeClr val="tx1"/>
                          </a:solidFill>
                          <a:latin typeface="Times New Roman" panose="02020603050405020304" pitchFamily="18" charset="0"/>
                          <a:cs typeface="Times New Roman" panose="02020603050405020304" pitchFamily="18" charset="0"/>
                        </a:rPr>
                        <a:t>3.7</a:t>
                      </a:r>
                      <a:endParaRPr lang="ru-RU"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b="1" dirty="0" smtClean="0">
                          <a:solidFill>
                            <a:schemeClr val="tx1"/>
                          </a:solidFill>
                          <a:latin typeface="Times New Roman" panose="02020603050405020304" pitchFamily="18" charset="0"/>
                          <a:cs typeface="Times New Roman" panose="02020603050405020304" pitchFamily="18" charset="0"/>
                        </a:rPr>
                        <a:t>Достижения цели</a:t>
                      </a:r>
                      <a:endParaRPr lang="ru-RU"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военный переворот</a:t>
                      </a:r>
                      <a:endParaRPr lang="ru-RU"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военный переворот</a:t>
                      </a:r>
                      <a:endParaRPr lang="ru-RU"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939676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179512" y="836711"/>
            <a:ext cx="4011796" cy="5802760"/>
          </a:xfrm>
        </p:spPr>
        <p:txBody>
          <a:bodyPr>
            <a:normAutofit fontScale="85000" lnSpcReduction="20000"/>
          </a:bodyPr>
          <a:lstStyle/>
          <a:p>
            <a:pPr algn="just"/>
            <a:r>
              <a:rPr lang="ru-RU" sz="2400" dirty="0" smtClean="0">
                <a:solidFill>
                  <a:schemeClr val="tx1"/>
                </a:solidFill>
                <a:latin typeface="Times New Roman" panose="02020603050405020304" pitchFamily="18" charset="0"/>
                <a:cs typeface="Times New Roman" panose="02020603050405020304" pitchFamily="18" charset="0"/>
              </a:rPr>
              <a:t>17 октября 1905 года в ответ на непрекращающиеся народные волнения и кровавое воскресенье, </a:t>
            </a:r>
            <a:r>
              <a:rPr lang="ru-RU" sz="2400" b="1" dirty="0" smtClean="0">
                <a:solidFill>
                  <a:schemeClr val="tx1"/>
                </a:solidFill>
                <a:latin typeface="Times New Roman" panose="02020603050405020304" pitchFamily="18" charset="0"/>
                <a:cs typeface="Times New Roman" panose="02020603050405020304" pitchFamily="18" charset="0"/>
              </a:rPr>
              <a:t>Николай </a:t>
            </a:r>
            <a:r>
              <a:rPr lang="en-US" sz="2400" b="1" dirty="0" smtClean="0">
                <a:solidFill>
                  <a:schemeClr val="tx1"/>
                </a:solidFill>
                <a:latin typeface="Times New Roman" panose="02020603050405020304" pitchFamily="18" charset="0"/>
                <a:cs typeface="Times New Roman" panose="02020603050405020304" pitchFamily="18" charset="0"/>
              </a:rPr>
              <a:t>II</a:t>
            </a:r>
            <a:r>
              <a:rPr lang="ru-RU" sz="2400" b="1" dirty="0" smtClean="0">
                <a:solidFill>
                  <a:schemeClr val="tx1"/>
                </a:solidFill>
                <a:latin typeface="Times New Roman" panose="02020603050405020304" pitchFamily="18" charset="0"/>
                <a:cs typeface="Times New Roman" panose="02020603050405020304" pitchFamily="18" charset="0"/>
              </a:rPr>
              <a:t> (1894-1917) </a:t>
            </a:r>
            <a:r>
              <a:rPr lang="ru-RU" sz="2400" dirty="0" smtClean="0">
                <a:solidFill>
                  <a:schemeClr val="tx1"/>
                </a:solidFill>
                <a:latin typeface="Times New Roman" panose="02020603050405020304" pitchFamily="18" charset="0"/>
                <a:cs typeface="Times New Roman" panose="02020603050405020304" pitchFamily="18" charset="0"/>
              </a:rPr>
              <a:t>издал </a:t>
            </a:r>
            <a:r>
              <a:rPr lang="ru-RU" sz="2400" b="1" dirty="0" smtClean="0">
                <a:solidFill>
                  <a:schemeClr val="tx1"/>
                </a:solidFill>
                <a:latin typeface="Times New Roman" panose="02020603050405020304" pitchFamily="18" charset="0"/>
                <a:cs typeface="Times New Roman" panose="02020603050405020304" pitchFamily="18" charset="0"/>
              </a:rPr>
              <a:t>Манифест</a:t>
            </a:r>
            <a:r>
              <a:rPr lang="ru-RU" sz="2400" dirty="0" smtClean="0">
                <a:solidFill>
                  <a:schemeClr val="tx1"/>
                </a:solidFill>
                <a:latin typeface="Times New Roman" panose="02020603050405020304" pitchFamily="18" charset="0"/>
                <a:cs typeface="Times New Roman" panose="02020603050405020304" pitchFamily="18" charset="0"/>
              </a:rPr>
              <a:t>, который был разработан министром </a:t>
            </a:r>
            <a:r>
              <a:rPr lang="ru-RU" sz="2400" b="1" dirty="0" smtClean="0">
                <a:solidFill>
                  <a:schemeClr val="tx1"/>
                </a:solidFill>
                <a:latin typeface="Times New Roman" panose="02020603050405020304" pitchFamily="18" charset="0"/>
                <a:cs typeface="Times New Roman" panose="02020603050405020304" pitchFamily="18" charset="0"/>
              </a:rPr>
              <a:t>Витте Сергеем Юльевичем (1849-1915)</a:t>
            </a:r>
          </a:p>
          <a:p>
            <a:pPr algn="just"/>
            <a:r>
              <a:rPr lang="ru-RU" sz="2400" b="1" dirty="0" smtClean="0">
                <a:solidFill>
                  <a:schemeClr val="tx1"/>
                </a:solidFill>
                <a:latin typeface="Times New Roman" panose="02020603050405020304" pitchFamily="18" charset="0"/>
                <a:cs typeface="Times New Roman" panose="02020603050405020304" pitchFamily="18" charset="0"/>
              </a:rPr>
              <a:t>Манифест</a:t>
            </a:r>
            <a:r>
              <a:rPr lang="ru-RU" sz="2400" dirty="0" smtClean="0">
                <a:solidFill>
                  <a:schemeClr val="tx1"/>
                </a:solidFill>
                <a:latin typeface="Times New Roman" panose="02020603050405020304" pitchFamily="18" charset="0"/>
                <a:cs typeface="Times New Roman" panose="02020603050405020304" pitchFamily="18" charset="0"/>
              </a:rPr>
              <a:t> объявлял о создании Государственной Думы, без согласия которой не мог вступать в силу ни один закон. Также он представлял такие гражданские права как свобода веры, свобода слова, свобода собрания. Таким образом манифест был предшественником российской Конституции. На деле, однако, манифест мало что изменил. Николай </a:t>
            </a:r>
            <a:r>
              <a:rPr lang="en-US" sz="2400" dirty="0" smtClean="0">
                <a:solidFill>
                  <a:schemeClr val="tx1"/>
                </a:solidFill>
                <a:latin typeface="Times New Roman" panose="02020603050405020304" pitchFamily="18" charset="0"/>
                <a:cs typeface="Times New Roman" panose="02020603050405020304" pitchFamily="18" charset="0"/>
              </a:rPr>
              <a:t>II</a:t>
            </a:r>
            <a:r>
              <a:rPr lang="ru-RU" sz="2400" dirty="0" smtClean="0">
                <a:solidFill>
                  <a:schemeClr val="tx1"/>
                </a:solidFill>
                <a:latin typeface="Times New Roman" panose="02020603050405020304" pitchFamily="18" charset="0"/>
                <a:cs typeface="Times New Roman" panose="02020603050405020304" pitchFamily="18" charset="0"/>
              </a:rPr>
              <a:t> по-прежнему располагал большой властью над Думой и часто блокировал ее своим правом вето</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4222503" y="260648"/>
            <a:ext cx="4774431" cy="5378152"/>
          </a:xfrm>
        </p:spPr>
        <p:txBody>
          <a:bodyPr/>
          <a:lstStyle/>
          <a:p>
            <a:endParaRPr lang="ru-RU" dirty="0" smtClean="0"/>
          </a:p>
          <a:p>
            <a:endParaRPr lang="en-US" dirty="0" smtClean="0"/>
          </a:p>
          <a:p>
            <a:r>
              <a:rPr lang="en-US" b="1" dirty="0" smtClean="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Николай</a:t>
            </a:r>
            <a:r>
              <a:rPr lang="en-US" b="1" dirty="0" smtClean="0">
                <a:solidFill>
                  <a:schemeClr val="tx1"/>
                </a:solidFill>
                <a:latin typeface="Times New Roman" panose="02020603050405020304" pitchFamily="18" charset="0"/>
                <a:cs typeface="Times New Roman" panose="02020603050405020304" pitchFamily="18" charset="0"/>
              </a:rPr>
              <a:t> II             C</a:t>
            </a:r>
            <a:r>
              <a:rPr lang="ru-RU" b="1" dirty="0" smtClean="0">
                <a:solidFill>
                  <a:schemeClr val="tx1"/>
                </a:solidFill>
                <a:latin typeface="Times New Roman" panose="02020603050405020304" pitchFamily="18" charset="0"/>
                <a:cs typeface="Times New Roman" panose="02020603050405020304" pitchFamily="18" charset="0"/>
              </a:rPr>
              <a:t>.Ю. Витте</a:t>
            </a:r>
            <a:endParaRPr lang="en-US" b="1" dirty="0" smtClean="0">
              <a:solidFill>
                <a:schemeClr val="tx1"/>
              </a:solidFill>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8194" name="Picture 2" descr="C:\Users\user\Desktop\Tsar_Nikolai_II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503" y="220560"/>
            <a:ext cx="2376264" cy="256036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user\Desktop\October_Manifesto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308" y="3532929"/>
            <a:ext cx="4805626" cy="3106542"/>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user\Desktop\220px-Witte_by_Rep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220560"/>
            <a:ext cx="2264694" cy="2560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026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196752"/>
            <a:ext cx="8640959" cy="5472608"/>
          </a:xfrm>
        </p:spPr>
        <p:txBody>
          <a:bodyPr>
            <a:normAutofit fontScale="92500" lnSpcReduction="20000"/>
          </a:bodyPr>
          <a:lstStyle/>
          <a:p>
            <a:pPr marL="0" indent="0" algn="just">
              <a:buNone/>
            </a:pPr>
            <a:r>
              <a:rPr lang="ru-RU" b="1" dirty="0" smtClean="0">
                <a:latin typeface="Times New Roman" panose="02020603050405020304" pitchFamily="18" charset="0"/>
                <a:cs typeface="Times New Roman" panose="02020603050405020304" pitchFamily="18" charset="0"/>
              </a:rPr>
              <a:t>Причины принятия:</a:t>
            </a:r>
            <a:r>
              <a:rPr lang="ru-RU" dirty="0" smtClean="0">
                <a:latin typeface="Times New Roman" panose="02020603050405020304" pitchFamily="18" charset="0"/>
                <a:cs typeface="Times New Roman" panose="02020603050405020304" pitchFamily="18" charset="0"/>
              </a:rPr>
              <a:t> необходимость законодательно утвердить итоги создания нового государства после событий 1917 года, сложившиеся общественные отношения и фактически сформировавшиеся структуры власти</a:t>
            </a:r>
          </a:p>
          <a:p>
            <a:pPr marL="0" indent="0" algn="ctr">
              <a:buNone/>
            </a:pPr>
            <a:r>
              <a:rPr lang="ru-RU" b="1" dirty="0" smtClean="0">
                <a:solidFill>
                  <a:srgbClr val="FF0000"/>
                </a:solidFill>
                <a:latin typeface="Times New Roman" panose="02020603050405020304" pitchFamily="18" charset="0"/>
                <a:cs typeface="Times New Roman" panose="02020603050405020304" pitchFamily="18" charset="0"/>
              </a:rPr>
              <a:t>Конституция принята 10 июля 1918 года на </a:t>
            </a:r>
            <a:r>
              <a:rPr lang="en-US" b="1" dirty="0" smtClean="0">
                <a:solidFill>
                  <a:srgbClr val="FF0000"/>
                </a:solidFill>
                <a:latin typeface="Times New Roman" panose="02020603050405020304" pitchFamily="18" charset="0"/>
                <a:cs typeface="Times New Roman" panose="02020603050405020304" pitchFamily="18" charset="0"/>
              </a:rPr>
              <a:t>V</a:t>
            </a:r>
            <a:r>
              <a:rPr lang="ru-RU" b="1" dirty="0" smtClean="0">
                <a:solidFill>
                  <a:srgbClr val="FF0000"/>
                </a:solidFill>
                <a:latin typeface="Times New Roman" panose="02020603050405020304" pitchFamily="18" charset="0"/>
                <a:cs typeface="Times New Roman" panose="02020603050405020304" pitchFamily="18" charset="0"/>
              </a:rPr>
              <a:t> Всероссийском съезде Советов</a:t>
            </a:r>
          </a:p>
          <a:p>
            <a:pPr marL="0" indent="0" algn="ctr">
              <a:buNone/>
            </a:pPr>
            <a:endParaRPr lang="ru-RU" dirty="0">
              <a:solidFill>
                <a:srgbClr val="FF0000"/>
              </a:solidFill>
              <a:latin typeface="Times New Roman" panose="02020603050405020304" pitchFamily="18" charset="0"/>
              <a:cs typeface="Times New Roman" panose="02020603050405020304" pitchFamily="18" charset="0"/>
            </a:endParaRPr>
          </a:p>
          <a:p>
            <a:pPr marL="0" indent="0" algn="ctr">
              <a:buNone/>
            </a:pPr>
            <a:endParaRPr lang="ru-RU" dirty="0" smtClean="0">
              <a:solidFill>
                <a:srgbClr val="FF0000"/>
              </a:solidFill>
              <a:latin typeface="Times New Roman" panose="02020603050405020304" pitchFamily="18" charset="0"/>
              <a:cs typeface="Times New Roman" panose="02020603050405020304" pitchFamily="18" charset="0"/>
            </a:endParaRPr>
          </a:p>
          <a:p>
            <a:pPr marL="0" indent="0" algn="ctr">
              <a:buNone/>
            </a:pPr>
            <a:endParaRPr lang="ru-RU" dirty="0">
              <a:solidFill>
                <a:srgbClr val="FF0000"/>
              </a:solidFill>
              <a:latin typeface="Times New Roman" panose="02020603050405020304" pitchFamily="18" charset="0"/>
              <a:cs typeface="Times New Roman" panose="02020603050405020304" pitchFamily="18" charset="0"/>
            </a:endParaRPr>
          </a:p>
          <a:p>
            <a:pPr marL="0" indent="0" algn="ctr">
              <a:buNone/>
            </a:pPr>
            <a:endParaRPr lang="ru-RU" dirty="0" smtClean="0">
              <a:solidFill>
                <a:srgbClr val="FF0000"/>
              </a:solidFill>
              <a:latin typeface="Times New Roman" panose="02020603050405020304" pitchFamily="18" charset="0"/>
              <a:cs typeface="Times New Roman" panose="02020603050405020304" pitchFamily="18" charset="0"/>
            </a:endParaRPr>
          </a:p>
          <a:p>
            <a:pPr marL="0" indent="0" algn="ctr">
              <a:buNone/>
            </a:pPr>
            <a:endParaRPr lang="ru-RU" dirty="0" smtClean="0">
              <a:solidFill>
                <a:srgbClr val="FF0000"/>
              </a:solidFill>
              <a:latin typeface="Times New Roman" panose="02020603050405020304" pitchFamily="18" charset="0"/>
              <a:cs typeface="Times New Roman" panose="02020603050405020304" pitchFamily="18" charset="0"/>
            </a:endParaRPr>
          </a:p>
          <a:p>
            <a:pPr marL="0" indent="0" algn="ctr">
              <a:buNone/>
            </a:pPr>
            <a:endParaRPr lang="ru-RU"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ru-RU" dirty="0" smtClean="0">
                <a:solidFill>
                  <a:srgbClr val="FF0000"/>
                </a:solidFill>
                <a:latin typeface="Times New Roman" panose="02020603050405020304" pitchFamily="18" charset="0"/>
                <a:cs typeface="Times New Roman" panose="02020603050405020304" pitchFamily="18" charset="0"/>
              </a:rPr>
              <a:t>      </a:t>
            </a:r>
          </a:p>
          <a:p>
            <a:pPr marL="0" indent="0">
              <a:buNone/>
            </a:pPr>
            <a:r>
              <a:rPr lang="ru-RU" dirty="0" smtClean="0">
                <a:solidFill>
                  <a:srgbClr val="FF0000"/>
                </a:solidFill>
                <a:latin typeface="Times New Roman" panose="02020603050405020304" pitchFamily="18" charset="0"/>
                <a:cs typeface="Times New Roman" panose="02020603050405020304" pitchFamily="18" charset="0"/>
              </a:rPr>
              <a:t> Делегаты </a:t>
            </a:r>
            <a:r>
              <a:rPr lang="en-US" dirty="0" smtClean="0">
                <a:solidFill>
                  <a:srgbClr val="FF0000"/>
                </a:solidFill>
                <a:latin typeface="Times New Roman" panose="02020603050405020304" pitchFamily="18" charset="0"/>
                <a:cs typeface="Times New Roman" panose="02020603050405020304" pitchFamily="18" charset="0"/>
              </a:rPr>
              <a:t>V</a:t>
            </a:r>
            <a:r>
              <a:rPr lang="ru-RU" dirty="0" smtClean="0">
                <a:solidFill>
                  <a:srgbClr val="FF0000"/>
                </a:solidFill>
                <a:latin typeface="Times New Roman" panose="02020603050405020304" pitchFamily="18" charset="0"/>
                <a:cs typeface="Times New Roman" panose="02020603050405020304" pitchFamily="18" charset="0"/>
              </a:rPr>
              <a:t> Всероссийского съезда Советов </a:t>
            </a:r>
          </a:p>
          <a:p>
            <a:pPr marL="0" indent="0">
              <a:buNone/>
            </a:pPr>
            <a:r>
              <a:rPr lang="ru-RU" dirty="0" smtClean="0">
                <a:solidFill>
                  <a:srgbClr val="FF0000"/>
                </a:solidFill>
                <a:latin typeface="Times New Roman" panose="02020603050405020304" pitchFamily="18" charset="0"/>
                <a:cs typeface="Times New Roman" panose="02020603050405020304" pitchFamily="18" charset="0"/>
              </a:rPr>
              <a:t>        рабочих, крестьянских, красноармейских и </a:t>
            </a:r>
          </a:p>
          <a:p>
            <a:pPr marL="0" indent="0">
              <a:buNone/>
            </a:pPr>
            <a:r>
              <a:rPr lang="ru-RU" dirty="0" smtClean="0">
                <a:solidFill>
                  <a:srgbClr val="FF0000"/>
                </a:solidFill>
                <a:latin typeface="Times New Roman" panose="02020603050405020304" pitchFamily="18" charset="0"/>
                <a:cs typeface="Times New Roman" panose="02020603050405020304" pitchFamily="18" charset="0"/>
              </a:rPr>
              <a:t>                             казачьих депутатов                             </a:t>
            </a:r>
          </a:p>
          <a:p>
            <a:pPr marL="0" indent="0">
              <a:buNone/>
            </a:pPr>
            <a:r>
              <a:rPr lang="ru-RU" dirty="0" smtClean="0">
                <a:solidFill>
                  <a:srgbClr val="FF0000"/>
                </a:solidFill>
                <a:latin typeface="Times New Roman" panose="02020603050405020304" pitchFamily="18" charset="0"/>
                <a:cs typeface="Times New Roman" panose="02020603050405020304" pitchFamily="18" charset="0"/>
              </a:rPr>
              <a:t>       Москва, Большой театр 4-10 июля 1918 года</a:t>
            </a:r>
          </a:p>
        </p:txBody>
      </p:sp>
      <p:sp>
        <p:nvSpPr>
          <p:cNvPr id="3" name="Заголовок 2"/>
          <p:cNvSpPr>
            <a:spLocks noGrp="1"/>
          </p:cNvSpPr>
          <p:nvPr>
            <p:ph type="title"/>
          </p:nvPr>
        </p:nvSpPr>
        <p:spPr>
          <a:xfrm>
            <a:off x="457200" y="548680"/>
            <a:ext cx="8229600" cy="504056"/>
          </a:xfrm>
        </p:spPr>
        <p:txBody>
          <a:bodyPr>
            <a:normAutofit fontScale="90000"/>
          </a:bodyPr>
          <a:lstStyle/>
          <a:p>
            <a:r>
              <a:rPr lang="en-US" sz="2400" b="1" dirty="0" smtClean="0">
                <a:solidFill>
                  <a:srgbClr val="FF0000"/>
                </a:solidFill>
                <a:latin typeface="Times New Roman" panose="02020603050405020304" pitchFamily="18" charset="0"/>
                <a:cs typeface="Times New Roman" panose="02020603050405020304" pitchFamily="18" charset="0"/>
              </a:rPr>
              <a:t>4</a:t>
            </a:r>
            <a:r>
              <a:rPr lang="ru-RU" sz="2400" b="1" dirty="0" smtClean="0">
                <a:solidFill>
                  <a:srgbClr val="FF0000"/>
                </a:solidFill>
                <a:latin typeface="Times New Roman" panose="02020603050405020304" pitchFamily="18" charset="0"/>
                <a:cs typeface="Times New Roman" panose="02020603050405020304" pitchFamily="18" charset="0"/>
              </a:rPr>
              <a:t>.Из истории Конституции нашей страны:</a:t>
            </a:r>
            <a:br>
              <a:rPr lang="ru-RU" sz="2400" b="1" dirty="0" smtClean="0">
                <a:solidFill>
                  <a:srgbClr val="FF0000"/>
                </a:solidFill>
                <a:latin typeface="Times New Roman" panose="02020603050405020304" pitchFamily="18" charset="0"/>
                <a:cs typeface="Times New Roman" panose="02020603050405020304" pitchFamily="18" charset="0"/>
              </a:rPr>
            </a:br>
            <a:r>
              <a:rPr lang="ru-RU" sz="2400" b="1" dirty="0" smtClean="0">
                <a:solidFill>
                  <a:srgbClr val="FF0000"/>
                </a:solidFill>
                <a:latin typeface="Times New Roman" panose="02020603050405020304" pitchFamily="18" charset="0"/>
                <a:cs typeface="Times New Roman" panose="02020603050405020304" pitchFamily="18" charset="0"/>
              </a:rPr>
              <a:t>А) Конституция 1918 года</a:t>
            </a:r>
            <a:endParaRPr lang="ru-RU" sz="2400" b="1" dirty="0">
              <a:solidFill>
                <a:srgbClr val="FF0000"/>
              </a:solidFill>
              <a:latin typeface="Times New Roman" panose="02020603050405020304" pitchFamily="18" charset="0"/>
              <a:cs typeface="Times New Roman" panose="02020603050405020304" pitchFamily="18" charset="0"/>
            </a:endParaRPr>
          </a:p>
        </p:txBody>
      </p:sp>
      <p:pic>
        <p:nvPicPr>
          <p:cNvPr id="1028" name="Picture 4" descr="C:\Users\user\Desktop\800px-5-ый_Съезд_Советов._Июль_19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996952"/>
            <a:ext cx="3096344"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s-54fd95a50ea0b2d7aace697afb05f255445315b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2996952"/>
            <a:ext cx="3024336" cy="22322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user\Desktop\AG1hFzdijO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2996952"/>
            <a:ext cx="2160240"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571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9814" y="1514342"/>
            <a:ext cx="8784976" cy="5328592"/>
          </a:xfrm>
        </p:spPr>
        <p:txBody>
          <a:bodyPr>
            <a:normAutofit fontScale="92500" lnSpcReduction="20000"/>
          </a:bodyPr>
          <a:lstStyle/>
          <a:p>
            <a:pPr algn="just"/>
            <a:r>
              <a:rPr lang="ru-RU" dirty="0" smtClean="0"/>
              <a:t>                                                               </a:t>
            </a:r>
            <a:r>
              <a:rPr lang="ru-RU" sz="1800" dirty="0" smtClean="0">
                <a:latin typeface="Times New Roman" panose="02020603050405020304" pitchFamily="18" charset="0"/>
                <a:cs typeface="Times New Roman" panose="02020603050405020304" pitchFamily="18" charset="0"/>
              </a:rPr>
              <a:t>1. Россия объявлялась Российской   Советской</a:t>
            </a:r>
          </a:p>
          <a:p>
            <a:pPr algn="just"/>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                                                                         Федеративной Социалистической республикой</a:t>
            </a:r>
          </a:p>
          <a:p>
            <a:pPr marL="0" indent="0" algn="just">
              <a:buNone/>
            </a:pP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                                                                              (РСФСР)</a:t>
            </a:r>
          </a:p>
          <a:p>
            <a:pPr marL="0" indent="0">
              <a:buNone/>
            </a:pPr>
            <a:r>
              <a:rPr lang="ru-RU" sz="1800" dirty="0" smtClean="0">
                <a:latin typeface="Times New Roman" panose="02020603050405020304" pitchFamily="18" charset="0"/>
                <a:cs typeface="Times New Roman" panose="02020603050405020304" pitchFamily="18" charset="0"/>
              </a:rPr>
              <a:t>                                                                            2. Устанавливались равные права  независимо от  </a:t>
            </a:r>
          </a:p>
          <a:p>
            <a:pPr marL="0" indent="0" algn="just">
              <a:buNone/>
            </a:pPr>
            <a:r>
              <a:rPr lang="ru-RU" sz="1800" dirty="0" smtClean="0">
                <a:latin typeface="Times New Roman" panose="02020603050405020304" pitchFamily="18" charset="0"/>
                <a:cs typeface="Times New Roman" panose="02020603050405020304" pitchFamily="18" charset="0"/>
              </a:rPr>
              <a:t> СНК РСФСР                                                         расовой и национальной принадлежности</a:t>
            </a:r>
          </a:p>
          <a:p>
            <a:pPr marL="0" indent="0" algn="just">
              <a:buNone/>
            </a:pPr>
            <a:r>
              <a:rPr lang="ru-RU" sz="1800" dirty="0" smtClean="0">
                <a:latin typeface="Times New Roman" panose="02020603050405020304" pitchFamily="18" charset="0"/>
                <a:cs typeface="Times New Roman" panose="02020603050405020304" pitchFamily="18" charset="0"/>
              </a:rPr>
              <a:t> В.И. Ленин                                        .              3. Труд являлся обязательным для всех граждан</a:t>
            </a:r>
          </a:p>
          <a:p>
            <a:pPr marL="0" indent="0" algn="just">
              <a:buNone/>
            </a:pP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                                                                           4. Частная собственность отменялась</a:t>
            </a:r>
          </a:p>
          <a:p>
            <a:pPr marL="0" indent="0" algn="just">
              <a:buNone/>
            </a:pP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                                                                           5. Выборы не были всеобщими, с 18 лет</a:t>
            </a:r>
          </a:p>
          <a:p>
            <a:pPr marL="0" indent="0" algn="just">
              <a:buNone/>
            </a:pPr>
            <a:r>
              <a:rPr lang="ru-RU" sz="1800" dirty="0" smtClean="0">
                <a:latin typeface="Times New Roman" panose="02020603050405020304" pitchFamily="18" charset="0"/>
                <a:cs typeface="Times New Roman" panose="02020603050405020304" pitchFamily="18" charset="0"/>
              </a:rPr>
              <a:t>                                                                            6. Высший орган:</a:t>
            </a:r>
          </a:p>
          <a:p>
            <a:pPr marL="0" indent="0">
              <a:buNone/>
            </a:pPr>
            <a:r>
              <a:rPr lang="ru-RU" sz="1800" b="1" dirty="0" smtClean="0">
                <a:latin typeface="Times New Roman" panose="02020603050405020304" pitchFamily="18" charset="0"/>
                <a:cs typeface="Times New Roman" panose="02020603050405020304" pitchFamily="18" charset="0"/>
              </a:rPr>
              <a:t>Первый председатель                                                            </a:t>
            </a:r>
          </a:p>
          <a:p>
            <a:pPr marL="0" indent="0">
              <a:buNone/>
            </a:pPr>
            <a:r>
              <a:rPr lang="ru-RU" sz="1800" b="1" dirty="0" smtClean="0">
                <a:latin typeface="Times New Roman" panose="02020603050405020304" pitchFamily="18" charset="0"/>
                <a:cs typeface="Times New Roman" panose="02020603050405020304" pitchFamily="18" charset="0"/>
              </a:rPr>
              <a:t>         СНК РСФСР                    Герб</a:t>
            </a:r>
          </a:p>
          <a:p>
            <a:pPr marL="0" indent="0">
              <a:buNone/>
            </a:pPr>
            <a:r>
              <a:rPr lang="ru-RU" sz="1800" b="1" dirty="0" smtClean="0">
                <a:latin typeface="Times New Roman" panose="02020603050405020304" pitchFamily="18" charset="0"/>
                <a:cs typeface="Times New Roman" panose="02020603050405020304" pitchFamily="18" charset="0"/>
              </a:rPr>
              <a:t>          В.И. Ленин                                 </a:t>
            </a:r>
          </a:p>
          <a:p>
            <a:pPr marL="0" indent="0">
              <a:buNone/>
            </a:pPr>
            <a:r>
              <a:rPr lang="ru-RU" sz="1800" b="1" dirty="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         (1917-1924)                                 </a:t>
            </a:r>
          </a:p>
          <a:p>
            <a:pPr marL="0" indent="0">
              <a:buNone/>
            </a:pPr>
            <a:endParaRPr lang="ru-RU" sz="1800" dirty="0">
              <a:latin typeface="Times New Roman" panose="02020603050405020304" pitchFamily="18" charset="0"/>
              <a:cs typeface="Times New Roman" panose="02020603050405020304" pitchFamily="18" charset="0"/>
            </a:endParaRPr>
          </a:p>
          <a:p>
            <a:pPr marL="0" indent="0">
              <a:buNone/>
            </a:pPr>
            <a:endParaRPr lang="ru-RU" sz="1800" dirty="0" smtClean="0">
              <a:latin typeface="Times New Roman" panose="02020603050405020304" pitchFamily="18" charset="0"/>
              <a:cs typeface="Times New Roman" panose="02020603050405020304" pitchFamily="18" charset="0"/>
            </a:endParaRPr>
          </a:p>
          <a:p>
            <a:pPr marL="0" indent="0">
              <a:buNone/>
            </a:pPr>
            <a:endParaRPr lang="ru-RU" sz="1800" dirty="0" smtClean="0">
              <a:latin typeface="Times New Roman" panose="02020603050405020304" pitchFamily="18" charset="0"/>
              <a:cs typeface="Times New Roman" panose="02020603050405020304" pitchFamily="18" charset="0"/>
            </a:endParaRPr>
          </a:p>
          <a:p>
            <a:pPr marL="0" indent="0">
              <a:buNone/>
            </a:pPr>
            <a:endParaRPr lang="ru-RU" sz="1800" dirty="0" smtClean="0">
              <a:latin typeface="Times New Roman" panose="02020603050405020304" pitchFamily="18" charset="0"/>
              <a:cs typeface="Times New Roman" panose="02020603050405020304" pitchFamily="18" charset="0"/>
            </a:endParaRPr>
          </a:p>
          <a:p>
            <a:pPr marL="0" indent="0">
              <a:buNone/>
            </a:pPr>
            <a:endParaRPr lang="ru-RU" sz="1800" dirty="0" smtClean="0">
              <a:latin typeface="Times New Roman" panose="02020603050405020304" pitchFamily="18" charset="0"/>
              <a:cs typeface="Times New Roman" panose="02020603050405020304" pitchFamily="18" charset="0"/>
            </a:endParaRPr>
          </a:p>
          <a:p>
            <a:pPr marL="0" indent="0">
              <a:buNone/>
            </a:pPr>
            <a:endParaRPr lang="ru-RU" sz="1800" dirty="0" smtClean="0">
              <a:latin typeface="Times New Roman" panose="02020603050405020304" pitchFamily="18" charset="0"/>
              <a:cs typeface="Times New Roman" panose="02020603050405020304" pitchFamily="18" charset="0"/>
            </a:endParaRPr>
          </a:p>
          <a:p>
            <a:pPr marL="0" indent="0">
              <a:buNone/>
            </a:pPr>
            <a:r>
              <a:rPr lang="ru-RU" sz="1800" dirty="0" smtClean="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Флаг</a:t>
            </a:r>
            <a:endParaRPr lang="ru-RU" sz="1800" b="1"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67544" y="269048"/>
            <a:ext cx="8229600" cy="786416"/>
          </a:xfrm>
        </p:spPr>
        <p:txBody>
          <a:bodyPr>
            <a:no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Конституция 1918 года </a:t>
            </a:r>
            <a:br>
              <a:rPr lang="ru-RU" sz="2400" b="1" dirty="0" smtClean="0">
                <a:solidFill>
                  <a:srgbClr val="FF0000"/>
                </a:solidFill>
                <a:latin typeface="Times New Roman" panose="02020603050405020304" pitchFamily="18" charset="0"/>
                <a:cs typeface="Times New Roman" panose="02020603050405020304" pitchFamily="18" charset="0"/>
              </a:rPr>
            </a:br>
            <a:r>
              <a:rPr lang="ru-RU" sz="2400" b="1" u="sng" dirty="0" smtClean="0">
                <a:solidFill>
                  <a:srgbClr val="FF0000"/>
                </a:solidFill>
                <a:latin typeface="Times New Roman" panose="02020603050405020304" pitchFamily="18" charset="0"/>
                <a:cs typeface="Times New Roman" panose="02020603050405020304" pitchFamily="18" charset="0"/>
              </a:rPr>
              <a:t>основные положения</a:t>
            </a:r>
            <a:r>
              <a:rPr lang="ru-RU" sz="2400" b="1" dirty="0" smtClean="0">
                <a:solidFill>
                  <a:srgbClr val="FF0000"/>
                </a:solidFill>
                <a:latin typeface="Times New Roman" panose="02020603050405020304" pitchFamily="18" charset="0"/>
                <a:cs typeface="Times New Roman" panose="02020603050405020304" pitchFamily="18" charset="0"/>
              </a:rPr>
              <a:t>:</a:t>
            </a:r>
            <a:endParaRPr lang="ru-RU" sz="2400" b="1" dirty="0">
              <a:solidFill>
                <a:srgbClr val="FF0000"/>
              </a:solidFill>
              <a:latin typeface="Times New Roman" panose="02020603050405020304" pitchFamily="18" charset="0"/>
              <a:cs typeface="Times New Roman" panose="02020603050405020304" pitchFamily="18" charset="0"/>
            </a:endParaRPr>
          </a:p>
        </p:txBody>
      </p:sp>
      <p:pic>
        <p:nvPicPr>
          <p:cNvPr id="2052" name="Picture 4" descr="C:\Users\user\Desktop\img-rncMQq.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083" y="3717032"/>
            <a:ext cx="2683433" cy="30243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user\Desktop\40090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230" y="1772816"/>
            <a:ext cx="2019729" cy="230425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user\Desktop\365955_7.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8466" y="4509120"/>
            <a:ext cx="3115622" cy="194421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user\Desktop\8df260bfc8abafbf7b57be711ceaf0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000" y="1052736"/>
            <a:ext cx="2115466" cy="280831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 стрелкой 4"/>
          <p:cNvCxnSpPr/>
          <p:nvPr/>
        </p:nvCxnSpPr>
        <p:spPr>
          <a:xfrm>
            <a:off x="5868144" y="3780501"/>
            <a:ext cx="72008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971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1" y="1052736"/>
            <a:ext cx="3960440" cy="5616624"/>
          </a:xfrm>
        </p:spPr>
        <p:txBody>
          <a:bodyPr>
            <a:normAutofit fontScale="92500"/>
          </a:bodyPr>
          <a:lstStyle/>
          <a:p>
            <a:pPr marL="0" indent="0" algn="just">
              <a:buNone/>
            </a:pPr>
            <a:r>
              <a:rPr lang="ru-RU" b="1" dirty="0" smtClean="0">
                <a:latin typeface="Times New Roman" panose="02020603050405020304" pitchFamily="18" charset="0"/>
                <a:cs typeface="Times New Roman" panose="02020603050405020304" pitchFamily="18" charset="0"/>
              </a:rPr>
              <a:t>Причины принятия: </a:t>
            </a:r>
          </a:p>
          <a:p>
            <a:pPr marL="0" indent="0" algn="just">
              <a:buNone/>
            </a:pPr>
            <a:r>
              <a:rPr lang="ru-RU" b="1" dirty="0" smtClean="0">
                <a:latin typeface="Times New Roman" panose="02020603050405020304" pitchFamily="18" charset="0"/>
                <a:cs typeface="Times New Roman" panose="02020603050405020304" pitchFamily="18" charset="0"/>
              </a:rPr>
              <a:t>30 декабря 1922 года </a:t>
            </a:r>
            <a:r>
              <a:rPr lang="ru-RU" dirty="0" smtClean="0">
                <a:latin typeface="Times New Roman" panose="02020603050405020304" pitchFamily="18" charset="0"/>
                <a:cs typeface="Times New Roman" panose="02020603050405020304" pitchFamily="18" charset="0"/>
              </a:rPr>
              <a:t>Первый съезд Советов СССР утвердил </a:t>
            </a:r>
            <a:r>
              <a:rPr lang="ru-RU" b="1" dirty="0" smtClean="0">
                <a:latin typeface="Times New Roman" panose="02020603050405020304" pitchFamily="18" charset="0"/>
                <a:cs typeface="Times New Roman" panose="02020603050405020304" pitchFamily="18" charset="0"/>
              </a:rPr>
              <a:t>Декларацию</a:t>
            </a:r>
            <a:r>
              <a:rPr lang="ru-RU" dirty="0" smtClean="0">
                <a:latin typeface="Times New Roman" panose="02020603050405020304" pitchFamily="18" charset="0"/>
                <a:cs typeface="Times New Roman" panose="02020603050405020304" pitchFamily="18" charset="0"/>
              </a:rPr>
              <a:t> и </a:t>
            </a:r>
            <a:r>
              <a:rPr lang="ru-RU" b="1" dirty="0" smtClean="0">
                <a:latin typeface="Times New Roman" panose="02020603050405020304" pitchFamily="18" charset="0"/>
                <a:cs typeface="Times New Roman" panose="02020603050405020304" pitchFamily="18" charset="0"/>
              </a:rPr>
              <a:t>Договор об образовании СССР</a:t>
            </a:r>
            <a:r>
              <a:rPr lang="ru-RU" dirty="0" smtClean="0">
                <a:latin typeface="Times New Roman" panose="02020603050405020304" pitchFamily="18" charset="0"/>
                <a:cs typeface="Times New Roman" panose="02020603050405020304" pitchFamily="18" charset="0"/>
              </a:rPr>
              <a:t>, который подписали 4 республики: Россия, Украина, Белоруссия и Закавказская Советская Федеративная Социалистическая Республика (ЗСФСР), т.е. произошло объединение РСФСР с другими независимыми республиками в </a:t>
            </a:r>
            <a:r>
              <a:rPr lang="ru-RU" b="1" dirty="0" smtClean="0">
                <a:latin typeface="Times New Roman" panose="02020603050405020304" pitchFamily="18" charset="0"/>
                <a:cs typeface="Times New Roman" panose="02020603050405020304" pitchFamily="18" charset="0"/>
              </a:rPr>
              <a:t>Союз; </a:t>
            </a:r>
            <a:r>
              <a:rPr lang="ru-RU" dirty="0" smtClean="0">
                <a:latin typeface="Times New Roman" panose="02020603050405020304" pitchFamily="18" charset="0"/>
                <a:cs typeface="Times New Roman" panose="02020603050405020304" pitchFamily="18" charset="0"/>
              </a:rPr>
              <a:t>возникла необходимость принятия общесоюзной конституции</a:t>
            </a:r>
          </a:p>
        </p:txBody>
      </p:sp>
      <p:sp>
        <p:nvSpPr>
          <p:cNvPr id="3" name="Заголовок 2"/>
          <p:cNvSpPr>
            <a:spLocks noGrp="1"/>
          </p:cNvSpPr>
          <p:nvPr>
            <p:ph type="title"/>
          </p:nvPr>
        </p:nvSpPr>
        <p:spPr>
          <a:xfrm>
            <a:off x="457200" y="338328"/>
            <a:ext cx="8229600" cy="786416"/>
          </a:xfrm>
        </p:spPr>
        <p:txBody>
          <a:bodyPr>
            <a:norm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Б) Конституция 1924 года</a:t>
            </a:r>
            <a:endParaRPr lang="ru-RU" sz="24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C:\Users\user\Desktop\1922_USSR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980728"/>
            <a:ext cx="2304255"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1922_USSR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628" y="3356992"/>
            <a:ext cx="2304255" cy="203521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139951" y="5392205"/>
            <a:ext cx="2439931" cy="1323439"/>
          </a:xfrm>
          <a:prstGeom prst="rect">
            <a:avLst/>
          </a:prstGeom>
        </p:spPr>
        <p:txBody>
          <a:bodyPr wrap="square">
            <a:spAutoFit/>
          </a:bodyPr>
          <a:lstStyle/>
          <a:p>
            <a:pPr algn="ctr"/>
            <a:r>
              <a:rPr lang="ru-RU" sz="1600" dirty="0">
                <a:solidFill>
                  <a:srgbClr val="FF0000"/>
                </a:solidFill>
                <a:latin typeface="Times New Roman" panose="02020603050405020304" pitchFamily="18" charset="0"/>
                <a:cs typeface="Times New Roman" panose="02020603050405020304" pitchFamily="18" charset="0"/>
              </a:rPr>
              <a:t>Делегаты </a:t>
            </a:r>
            <a:r>
              <a:rPr lang="ru-RU" sz="1600" dirty="0" smtClean="0">
                <a:solidFill>
                  <a:srgbClr val="FF0000"/>
                </a:solidFill>
                <a:latin typeface="Times New Roman" panose="02020603050405020304" pitchFamily="18" charset="0"/>
                <a:cs typeface="Times New Roman" panose="02020603050405020304" pitchFamily="18" charset="0"/>
              </a:rPr>
              <a:t>Первого</a:t>
            </a:r>
            <a:r>
              <a:rPr lang="en-US" sz="1600" dirty="0" smtClean="0">
                <a:solidFill>
                  <a:srgbClr val="FF0000"/>
                </a:solidFill>
                <a:latin typeface="Times New Roman" panose="02020603050405020304" pitchFamily="18" charset="0"/>
                <a:cs typeface="Times New Roman" panose="02020603050405020304" pitchFamily="18" charset="0"/>
              </a:rPr>
              <a:t> </a:t>
            </a:r>
            <a:r>
              <a:rPr lang="ru-RU" sz="1600" dirty="0" smtClean="0">
                <a:solidFill>
                  <a:srgbClr val="FF0000"/>
                </a:solidFill>
                <a:latin typeface="Times New Roman" panose="02020603050405020304" pitchFamily="18" charset="0"/>
                <a:cs typeface="Times New Roman" panose="02020603050405020304" pitchFamily="18" charset="0"/>
              </a:rPr>
              <a:t>Всесоюзного </a:t>
            </a:r>
            <a:r>
              <a:rPr lang="ru-RU" sz="1600" dirty="0">
                <a:solidFill>
                  <a:srgbClr val="FF0000"/>
                </a:solidFill>
                <a:latin typeface="Times New Roman" panose="02020603050405020304" pitchFamily="18" charset="0"/>
                <a:cs typeface="Times New Roman" panose="02020603050405020304" pitchFamily="18" charset="0"/>
              </a:rPr>
              <a:t>съезда советов</a:t>
            </a:r>
          </a:p>
          <a:p>
            <a:pPr algn="ctr"/>
            <a:r>
              <a:rPr lang="ru-RU" sz="1600" dirty="0">
                <a:solidFill>
                  <a:srgbClr val="FF0000"/>
                </a:solidFill>
                <a:latin typeface="Times New Roman" panose="02020603050405020304" pitchFamily="18" charset="0"/>
                <a:cs typeface="Times New Roman" panose="02020603050405020304" pitchFamily="18" charset="0"/>
              </a:rPr>
              <a:t>Москва, Большой </a:t>
            </a:r>
            <a:r>
              <a:rPr lang="ru-RU" sz="1600" dirty="0" smtClean="0">
                <a:solidFill>
                  <a:srgbClr val="FF0000"/>
                </a:solidFill>
                <a:latin typeface="Times New Roman" panose="02020603050405020304" pitchFamily="18" charset="0"/>
                <a:cs typeface="Times New Roman" panose="02020603050405020304" pitchFamily="18" charset="0"/>
              </a:rPr>
              <a:t>театр</a:t>
            </a:r>
          </a:p>
          <a:p>
            <a:pPr algn="ctr"/>
            <a:r>
              <a:rPr lang="ru-RU" sz="1600" dirty="0" smtClean="0">
                <a:solidFill>
                  <a:srgbClr val="FF0000"/>
                </a:solidFill>
                <a:latin typeface="Times New Roman" panose="02020603050405020304" pitchFamily="18" charset="0"/>
                <a:cs typeface="Times New Roman" panose="02020603050405020304" pitchFamily="18" charset="0"/>
              </a:rPr>
              <a:t> 30 декабря 1922 года</a:t>
            </a:r>
            <a:endParaRPr lang="ru-RU" sz="1600" dirty="0">
              <a:solidFill>
                <a:srgbClr val="FF0000"/>
              </a:solidFill>
              <a:latin typeface="Times New Roman" panose="02020603050405020304" pitchFamily="18" charset="0"/>
              <a:cs typeface="Times New Roman" panose="02020603050405020304" pitchFamily="18" charset="0"/>
            </a:endParaRPr>
          </a:p>
        </p:txBody>
      </p:sp>
      <p:pic>
        <p:nvPicPr>
          <p:cNvPr id="1029" name="Picture 5" descr="C:\Users\user\Desktop\111-737.jpg.31f2ed62e3faf6aec056ed0dc53fd4b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5728" y="980778"/>
            <a:ext cx="2268760" cy="35283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esktop\7fc392a3d7d119241631ffb30fcc5a62d535b820_s2_n0-pic905-895x505-623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5497" y="4653136"/>
            <a:ext cx="2278991" cy="147813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rot="10800000" flipV="1">
            <a:off x="6588223" y="6162053"/>
            <a:ext cx="2376264" cy="584775"/>
          </a:xfrm>
          <a:prstGeom prst="rect">
            <a:avLst/>
          </a:prstGeom>
        </p:spPr>
        <p:txBody>
          <a:bodyPr wrap="square">
            <a:spAutoFit/>
          </a:bodyPr>
          <a:lstStyle/>
          <a:p>
            <a:pPr algn="ctr"/>
            <a:r>
              <a:rPr lang="ru-RU" sz="1600" dirty="0" smtClean="0">
                <a:solidFill>
                  <a:srgbClr val="FF0000"/>
                </a:solidFill>
                <a:latin typeface="Times New Roman" panose="02020603050405020304" pitchFamily="18" charset="0"/>
                <a:cs typeface="Times New Roman" panose="02020603050405020304" pitchFamily="18" charset="0"/>
              </a:rPr>
              <a:t> Подписание </a:t>
            </a:r>
            <a:r>
              <a:rPr lang="ru-RU" sz="1600" dirty="0">
                <a:solidFill>
                  <a:srgbClr val="FF0000"/>
                </a:solidFill>
                <a:latin typeface="Times New Roman" panose="02020603050405020304" pitchFamily="18" charset="0"/>
                <a:cs typeface="Times New Roman" panose="02020603050405020304" pitchFamily="18" charset="0"/>
              </a:rPr>
              <a:t>договора </a:t>
            </a:r>
            <a:r>
              <a:rPr lang="ru-RU" sz="1600" dirty="0" smtClean="0">
                <a:solidFill>
                  <a:srgbClr val="FF0000"/>
                </a:solidFill>
                <a:latin typeface="Times New Roman" panose="02020603050405020304" pitchFamily="18" charset="0"/>
                <a:cs typeface="Times New Roman" panose="02020603050405020304" pitchFamily="18" charset="0"/>
              </a:rPr>
              <a:t>об  образовании </a:t>
            </a:r>
            <a:r>
              <a:rPr lang="ru-RU" sz="1600" dirty="0">
                <a:solidFill>
                  <a:srgbClr val="FF0000"/>
                </a:solidFill>
                <a:latin typeface="Times New Roman" panose="02020603050405020304" pitchFamily="18" charset="0"/>
                <a:cs typeface="Times New Roman" panose="02020603050405020304" pitchFamily="18" charset="0"/>
              </a:rPr>
              <a:t>СССР</a:t>
            </a:r>
          </a:p>
        </p:txBody>
      </p:sp>
    </p:spTree>
    <p:extLst>
      <p:ext uri="{BB962C8B-B14F-4D97-AF65-F5344CB8AC3E}">
        <p14:creationId xmlns:p14="http://schemas.microsoft.com/office/powerpoint/2010/main" val="3354552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916832"/>
            <a:ext cx="8568952" cy="4389120"/>
          </a:xfrm>
        </p:spPr>
        <p:txBody>
          <a:bodyPr>
            <a:normAutofit/>
          </a:bodyPr>
          <a:lstStyle/>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smtClean="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smtClean="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395536" y="1268760"/>
            <a:ext cx="8229600" cy="720080"/>
          </a:xfrm>
        </p:spPr>
        <p:txBody>
          <a:bodyPr>
            <a:normAutofit/>
          </a:bodyPr>
          <a:lstStyle/>
          <a:p>
            <a:r>
              <a:rPr lang="ru-RU" sz="36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51520" y="332656"/>
            <a:ext cx="8640959" cy="4708981"/>
          </a:xfrm>
          <a:prstGeom prst="rect">
            <a:avLst/>
          </a:prstGeom>
        </p:spPr>
        <p:txBody>
          <a:bodyPr wrap="square">
            <a:spAutoFit/>
          </a:bodyPr>
          <a:lstStyle/>
          <a:p>
            <a:pPr algn="ctr"/>
            <a:r>
              <a:rPr lang="ru-RU" sz="2400" b="1" dirty="0">
                <a:solidFill>
                  <a:srgbClr val="FF0000"/>
                </a:solidFill>
                <a:latin typeface="Times New Roman" panose="02020603050405020304" pitchFamily="18" charset="0"/>
                <a:cs typeface="Times New Roman" panose="02020603050405020304" pitchFamily="18" charset="0"/>
              </a:rPr>
              <a:t>Конституция принята 31 января 1924 года на Втором Всесоюзном съезде </a:t>
            </a:r>
            <a:r>
              <a:rPr lang="ru-RU" sz="2400" b="1" dirty="0" smtClean="0">
                <a:solidFill>
                  <a:srgbClr val="FF0000"/>
                </a:solidFill>
                <a:latin typeface="Times New Roman" panose="02020603050405020304" pitchFamily="18" charset="0"/>
                <a:cs typeface="Times New Roman" panose="02020603050405020304" pitchFamily="18" charset="0"/>
              </a:rPr>
              <a:t>советов (26 января-2февраля 1924 года)</a:t>
            </a:r>
          </a:p>
          <a:p>
            <a:pPr algn="ctr"/>
            <a:r>
              <a:rPr lang="ru-RU" sz="2400" b="1" u="sng" dirty="0">
                <a:solidFill>
                  <a:srgbClr val="FF0000"/>
                </a:solidFill>
                <a:latin typeface="Times New Roman" panose="02020603050405020304" pitchFamily="18" charset="0"/>
                <a:cs typeface="Times New Roman" panose="02020603050405020304" pitchFamily="18" charset="0"/>
              </a:rPr>
              <a:t>о</a:t>
            </a:r>
            <a:r>
              <a:rPr lang="ru-RU" sz="2400" b="1" u="sng" dirty="0" smtClean="0">
                <a:solidFill>
                  <a:srgbClr val="FF0000"/>
                </a:solidFill>
                <a:latin typeface="Times New Roman" panose="02020603050405020304" pitchFamily="18" charset="0"/>
                <a:cs typeface="Times New Roman" panose="02020603050405020304" pitchFamily="18" charset="0"/>
              </a:rPr>
              <a:t>сновные положения</a:t>
            </a:r>
            <a:r>
              <a:rPr lang="ru-RU" sz="2400" b="1" dirty="0" smtClean="0">
                <a:solidFill>
                  <a:srgbClr val="FF0000"/>
                </a:solidFill>
                <a:latin typeface="Times New Roman" panose="02020603050405020304" pitchFamily="18" charset="0"/>
                <a:cs typeface="Times New Roman" panose="02020603050405020304" pitchFamily="18" charset="0"/>
              </a:rPr>
              <a:t>:</a:t>
            </a:r>
          </a:p>
          <a:p>
            <a:r>
              <a:rPr lang="ru-RU" b="1" dirty="0" smtClean="0">
                <a:solidFill>
                  <a:srgbClr val="FF0000"/>
                </a:solidFill>
                <a:latin typeface="Times New Roman" panose="02020603050405020304" pitchFamily="18" charset="0"/>
                <a:cs typeface="Times New Roman" panose="02020603050405020304" pitchFamily="18" charset="0"/>
              </a:rPr>
              <a:t>                             </a:t>
            </a:r>
          </a:p>
          <a:p>
            <a:pPr algn="just"/>
            <a:r>
              <a:rPr lang="ru-RU" b="1" dirty="0">
                <a:solidFill>
                  <a:srgbClr val="FF0000"/>
                </a:solidFill>
                <a:latin typeface="Times New Roman" panose="02020603050405020304" pitchFamily="18" charset="0"/>
                <a:cs typeface="Times New Roman" panose="02020603050405020304" pitchFamily="18" charset="0"/>
              </a:rPr>
              <a:t> </a:t>
            </a:r>
            <a:r>
              <a:rPr lang="ru-RU" b="1" dirty="0" smtClean="0">
                <a:solidFill>
                  <a:srgbClr val="FF0000"/>
                </a:solidFill>
                <a:latin typeface="Times New Roman" panose="02020603050405020304" pitchFamily="18" charset="0"/>
                <a:cs typeface="Times New Roman" panose="02020603050405020304" pitchFamily="18" charset="0"/>
              </a:rPr>
              <a:t>                            1.Состояла из двух частей: Декларации и Договора</a:t>
            </a:r>
          </a:p>
          <a:p>
            <a:pPr algn="just"/>
            <a:r>
              <a:rPr lang="ru-RU" b="1" dirty="0">
                <a:solidFill>
                  <a:srgbClr val="FF0000"/>
                </a:solidFill>
                <a:latin typeface="Times New Roman" panose="02020603050405020304" pitchFamily="18" charset="0"/>
                <a:cs typeface="Times New Roman" panose="02020603050405020304" pitchFamily="18" charset="0"/>
              </a:rPr>
              <a:t> </a:t>
            </a:r>
            <a:r>
              <a:rPr lang="ru-RU" b="1" dirty="0" smtClean="0">
                <a:solidFill>
                  <a:srgbClr val="FF0000"/>
                </a:solidFill>
                <a:latin typeface="Times New Roman" panose="02020603050405020304" pitchFamily="18" charset="0"/>
                <a:cs typeface="Times New Roman" panose="02020603050405020304" pitchFamily="18" charset="0"/>
              </a:rPr>
              <a:t>                            2.Создавалось 10 наркоматов</a:t>
            </a:r>
          </a:p>
          <a:p>
            <a:pPr algn="just"/>
            <a:r>
              <a:rPr lang="ru-RU" b="1" dirty="0">
                <a:solidFill>
                  <a:srgbClr val="FF0000"/>
                </a:solidFill>
                <a:latin typeface="Times New Roman" panose="02020603050405020304" pitchFamily="18" charset="0"/>
                <a:cs typeface="Times New Roman" panose="02020603050405020304" pitchFamily="18" charset="0"/>
              </a:rPr>
              <a:t> </a:t>
            </a:r>
            <a:r>
              <a:rPr lang="ru-RU" b="1" dirty="0" smtClean="0">
                <a:solidFill>
                  <a:srgbClr val="FF0000"/>
                </a:solidFill>
                <a:latin typeface="Times New Roman" panose="02020603050405020304" pitchFamily="18" charset="0"/>
                <a:cs typeface="Times New Roman" panose="02020603050405020304" pitchFamily="18" charset="0"/>
              </a:rPr>
              <a:t>                            3.Устанавливалось единое союзное гражданство</a:t>
            </a:r>
          </a:p>
          <a:p>
            <a:pPr algn="just"/>
            <a:r>
              <a:rPr lang="ru-RU" b="1" dirty="0">
                <a:solidFill>
                  <a:srgbClr val="FF0000"/>
                </a:solidFill>
                <a:latin typeface="Times New Roman" panose="02020603050405020304" pitchFamily="18" charset="0"/>
                <a:cs typeface="Times New Roman" panose="02020603050405020304" pitchFamily="18" charset="0"/>
              </a:rPr>
              <a:t> </a:t>
            </a:r>
            <a:r>
              <a:rPr lang="ru-RU" b="1" dirty="0" smtClean="0">
                <a:solidFill>
                  <a:srgbClr val="FF0000"/>
                </a:solidFill>
                <a:latin typeface="Times New Roman" panose="02020603050405020304" pitchFamily="18" charset="0"/>
                <a:cs typeface="Times New Roman" panose="02020603050405020304" pitchFamily="18" charset="0"/>
              </a:rPr>
              <a:t>                            4.За союзной республикой сохранялось право выхода из СССР, </a:t>
            </a:r>
          </a:p>
          <a:p>
            <a:pPr algn="just"/>
            <a:r>
              <a:rPr lang="ru-RU" b="1" dirty="0">
                <a:solidFill>
                  <a:srgbClr val="FF0000"/>
                </a:solidFill>
                <a:latin typeface="Times New Roman" panose="02020603050405020304" pitchFamily="18" charset="0"/>
                <a:cs typeface="Times New Roman" panose="02020603050405020304" pitchFamily="18" charset="0"/>
              </a:rPr>
              <a:t> </a:t>
            </a:r>
            <a:r>
              <a:rPr lang="ru-RU" b="1" dirty="0" smtClean="0">
                <a:solidFill>
                  <a:srgbClr val="FF0000"/>
                </a:solidFill>
                <a:latin typeface="Times New Roman" panose="02020603050405020304" pitchFamily="18" charset="0"/>
                <a:cs typeface="Times New Roman" panose="02020603050405020304" pitchFamily="18" charset="0"/>
              </a:rPr>
              <a:t>                                территория могла быть изменена только с ее согласия</a:t>
            </a:r>
          </a:p>
          <a:p>
            <a:pPr algn="just"/>
            <a:r>
              <a:rPr lang="ru-RU" b="1" dirty="0">
                <a:solidFill>
                  <a:srgbClr val="FF0000"/>
                </a:solidFill>
                <a:latin typeface="Times New Roman" panose="02020603050405020304" pitchFamily="18" charset="0"/>
                <a:cs typeface="Times New Roman" panose="02020603050405020304" pitchFamily="18" charset="0"/>
              </a:rPr>
              <a:t> </a:t>
            </a:r>
            <a:r>
              <a:rPr lang="ru-RU" b="1" dirty="0" smtClean="0">
                <a:solidFill>
                  <a:srgbClr val="FF0000"/>
                </a:solidFill>
                <a:latin typeface="Times New Roman" panose="02020603050405020304" pitchFamily="18" charset="0"/>
                <a:cs typeface="Times New Roman" panose="02020603050405020304" pitchFamily="18" charset="0"/>
              </a:rPr>
              <a:t>                            5.Значительная часть полномочий передавалась центру (</a:t>
            </a:r>
            <a:r>
              <a:rPr lang="ru-RU" b="1" dirty="0" err="1" smtClean="0">
                <a:solidFill>
                  <a:srgbClr val="FF0000"/>
                </a:solidFill>
                <a:latin typeface="Times New Roman" panose="02020603050405020304" pitchFamily="18" charset="0"/>
                <a:cs typeface="Times New Roman" panose="02020603050405020304" pitchFamily="18" charset="0"/>
              </a:rPr>
              <a:t>дипломати</a:t>
            </a:r>
            <a:r>
              <a:rPr lang="ru-RU" b="1" dirty="0" smtClean="0">
                <a:solidFill>
                  <a:srgbClr val="FF0000"/>
                </a:solidFill>
                <a:latin typeface="Times New Roman" panose="02020603050405020304" pitchFamily="18" charset="0"/>
                <a:cs typeface="Times New Roman" panose="02020603050405020304" pitchFamily="18" charset="0"/>
              </a:rPr>
              <a:t>            (дипломатия, оборона, транспорт, связь, торговля…)</a:t>
            </a:r>
          </a:p>
          <a:p>
            <a:pPr algn="just"/>
            <a:r>
              <a:rPr lang="ru-RU" b="1" dirty="0">
                <a:solidFill>
                  <a:srgbClr val="FF0000"/>
                </a:solidFill>
                <a:latin typeface="Times New Roman" panose="02020603050405020304" pitchFamily="18" charset="0"/>
                <a:cs typeface="Times New Roman" panose="02020603050405020304" pitchFamily="18" charset="0"/>
              </a:rPr>
              <a:t> </a:t>
            </a:r>
            <a:r>
              <a:rPr lang="ru-RU" b="1" dirty="0" smtClean="0">
                <a:solidFill>
                  <a:srgbClr val="FF0000"/>
                </a:solidFill>
                <a:latin typeface="Times New Roman" panose="02020603050405020304" pitchFamily="18" charset="0"/>
                <a:cs typeface="Times New Roman" panose="02020603050405020304" pitchFamily="18" charset="0"/>
              </a:rPr>
              <a:t>                            6.Столицей СССР  является город Москва</a:t>
            </a:r>
          </a:p>
          <a:p>
            <a:pPr algn="just"/>
            <a:r>
              <a:rPr lang="ru-RU" b="1" dirty="0">
                <a:solidFill>
                  <a:srgbClr val="FF0000"/>
                </a:solidFill>
                <a:latin typeface="Times New Roman" panose="02020603050405020304" pitchFamily="18" charset="0"/>
                <a:cs typeface="Times New Roman" panose="02020603050405020304" pitchFamily="18" charset="0"/>
              </a:rPr>
              <a:t> </a:t>
            </a:r>
            <a:r>
              <a:rPr lang="ru-RU" b="1" dirty="0" smtClean="0">
                <a:solidFill>
                  <a:srgbClr val="FF0000"/>
                </a:solidFill>
                <a:latin typeface="Times New Roman" panose="02020603050405020304" pitchFamily="18" charset="0"/>
                <a:cs typeface="Times New Roman" panose="02020603050405020304" pitchFamily="18" charset="0"/>
              </a:rPr>
              <a:t>                            7.Высший орган:</a:t>
            </a:r>
          </a:p>
          <a:p>
            <a:pPr algn="just"/>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smtClean="0">
                <a:solidFill>
                  <a:srgbClr val="FF0000"/>
                </a:solidFill>
                <a:latin typeface="Times New Roman" panose="02020603050405020304" pitchFamily="18" charset="0"/>
                <a:cs typeface="Times New Roman" panose="02020603050405020304" pitchFamily="18" charset="0"/>
              </a:rPr>
              <a:t>                    </a:t>
            </a:r>
          </a:p>
          <a:p>
            <a:endParaRPr lang="ru-RU" sz="2400" b="1" dirty="0">
              <a:solidFill>
                <a:srgbClr val="FF0000"/>
              </a:solidFill>
              <a:latin typeface="Times New Roman" panose="02020603050405020304" pitchFamily="18" charset="0"/>
              <a:cs typeface="Times New Roman" panose="02020603050405020304" pitchFamily="18" charset="0"/>
            </a:endParaRPr>
          </a:p>
        </p:txBody>
      </p:sp>
      <p:pic>
        <p:nvPicPr>
          <p:cNvPr id="2052" name="Picture 4" descr="C:\Users\user\Desktop\12_const_19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484784"/>
            <a:ext cx="1800200" cy="277102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ser\Desktop\420974_180_i_0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073" y="4024412"/>
            <a:ext cx="4626406" cy="259228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Прямая со стрелкой 5"/>
          <p:cNvCxnSpPr/>
          <p:nvPr/>
        </p:nvCxnSpPr>
        <p:spPr>
          <a:xfrm>
            <a:off x="3851920" y="4109086"/>
            <a:ext cx="1440160" cy="14672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2054" name="Picture 6" descr="C:\Users\user\Desktop\1200px-Coat_of_arms_of_the_Soviet_Union_(1923–1936).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334" y="4437112"/>
            <a:ext cx="1657202" cy="187220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user\Desktop\su.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0164" y="4559300"/>
            <a:ext cx="2129296" cy="1750020"/>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rot="10800000" flipV="1">
            <a:off x="162866" y="6381539"/>
            <a:ext cx="1657201" cy="369332"/>
          </a:xfrm>
          <a:prstGeom prst="rect">
            <a:avLst/>
          </a:prstGeom>
        </p:spPr>
        <p:txBody>
          <a:bodyPr wrap="square">
            <a:sp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     Герб</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2136776" y="6416484"/>
            <a:ext cx="2129294" cy="369332"/>
          </a:xfrm>
          <a:prstGeom prst="rect">
            <a:avLst/>
          </a:prstGeom>
        </p:spPr>
        <p:txBody>
          <a:bodyPr wrap="square">
            <a:spAutoFit/>
          </a:bodyPr>
          <a:lstStyle/>
          <a:p>
            <a:r>
              <a:rPr lang="ru-RU" b="1" dirty="0" smtClean="0">
                <a:solidFill>
                  <a:srgbClr val="FF0000"/>
                </a:solidFill>
                <a:latin typeface="Times New Roman" panose="02020603050405020304" pitchFamily="18" charset="0"/>
                <a:cs typeface="Times New Roman" panose="02020603050405020304" pitchFamily="18" charset="0"/>
              </a:rPr>
              <a:t>          Флаг</a:t>
            </a:r>
            <a:endParaRPr lang="ru-RU"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728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980728"/>
            <a:ext cx="8640960" cy="5472608"/>
          </a:xfrm>
        </p:spPr>
        <p:txBody>
          <a:bodyPr/>
          <a:lstStyle/>
          <a:p>
            <a:pPr marL="0" indent="0" algn="just">
              <a:buNone/>
            </a:pPr>
            <a:r>
              <a:rPr lang="ru-RU" b="1" dirty="0" smtClean="0">
                <a:latin typeface="Times New Roman" panose="02020603050405020304" pitchFamily="18" charset="0"/>
                <a:cs typeface="Times New Roman" panose="02020603050405020304" pitchFamily="18" charset="0"/>
              </a:rPr>
              <a:t>Причины принятия: </a:t>
            </a:r>
            <a:r>
              <a:rPr lang="ru-RU" dirty="0" smtClean="0">
                <a:latin typeface="Times New Roman" panose="02020603050405020304" pitchFamily="18" charset="0"/>
                <a:cs typeface="Times New Roman" panose="02020603050405020304" pitchFamily="18" charset="0"/>
              </a:rPr>
              <a:t>объединение РСФСР с другими независимыми республиками в Союз ССР и принятие первой Конституции СССР 1924 года</a:t>
            </a:r>
          </a:p>
          <a:p>
            <a:pPr marL="0" indent="0" algn="ctr">
              <a:buNone/>
            </a:pPr>
            <a:r>
              <a:rPr lang="ru-RU" b="1" dirty="0" smtClean="0">
                <a:solidFill>
                  <a:srgbClr val="FF0000"/>
                </a:solidFill>
                <a:latin typeface="Times New Roman" panose="02020603050405020304" pitchFamily="18" charset="0"/>
                <a:cs typeface="Times New Roman" panose="02020603050405020304" pitchFamily="18" charset="0"/>
              </a:rPr>
              <a:t>Конституция утверждена Постановлением </a:t>
            </a:r>
          </a:p>
          <a:p>
            <a:pPr marL="0" indent="0" algn="ctr">
              <a:buNone/>
            </a:pPr>
            <a:r>
              <a:rPr lang="ru-RU" b="1" dirty="0" smtClean="0">
                <a:solidFill>
                  <a:srgbClr val="FF0000"/>
                </a:solidFill>
                <a:latin typeface="Times New Roman" panose="02020603050405020304" pitchFamily="18" charset="0"/>
                <a:cs typeface="Times New Roman" panose="02020603050405020304" pitchFamily="18" charset="0"/>
              </a:rPr>
              <a:t>Х</a:t>
            </a:r>
            <a:r>
              <a:rPr lang="en-US" b="1" dirty="0" smtClean="0">
                <a:solidFill>
                  <a:srgbClr val="FF0000"/>
                </a:solidFill>
                <a:latin typeface="Times New Roman" panose="02020603050405020304" pitchFamily="18" charset="0"/>
                <a:cs typeface="Times New Roman" panose="02020603050405020304" pitchFamily="18" charset="0"/>
              </a:rPr>
              <a:t>II</a:t>
            </a:r>
            <a:r>
              <a:rPr lang="ru-RU" b="1" dirty="0" smtClean="0">
                <a:solidFill>
                  <a:srgbClr val="FF0000"/>
                </a:solidFill>
                <a:latin typeface="Times New Roman" panose="02020603050405020304" pitchFamily="18" charset="0"/>
                <a:cs typeface="Times New Roman" panose="02020603050405020304" pitchFamily="18" charset="0"/>
              </a:rPr>
              <a:t> Всероссийского съезда советов 11 мая 1925 года</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57200" y="338328"/>
            <a:ext cx="8229600" cy="642400"/>
          </a:xfrm>
        </p:spPr>
        <p:txBody>
          <a:bodyPr>
            <a:norm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В) Конституция РСФСР 1925 года</a:t>
            </a:r>
            <a:endParaRPr lang="ru-RU" sz="24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C:\Users\user\Desktop\file (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103562"/>
            <a:ext cx="2016224" cy="298973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G44r35.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8025" y="3103562"/>
            <a:ext cx="1907951" cy="29897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file.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103562"/>
            <a:ext cx="2088232" cy="298973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39552" y="5805265"/>
            <a:ext cx="6048672" cy="1015663"/>
          </a:xfrm>
          <a:prstGeom prst="rect">
            <a:avLst/>
          </a:prstGeom>
        </p:spPr>
        <p:txBody>
          <a:bodyPr wrap="square">
            <a:spAutoFit/>
          </a:bodyPr>
          <a:lstStyle/>
          <a:p>
            <a:pPr algn="ctr"/>
            <a:endParaRPr lang="ru-RU" sz="2000" b="1" dirty="0" smtClean="0">
              <a:solidFill>
                <a:srgbClr val="FF0000"/>
              </a:solidFill>
              <a:latin typeface="Times New Roman" panose="02020603050405020304" pitchFamily="18" charset="0"/>
              <a:cs typeface="Times New Roman" panose="02020603050405020304" pitchFamily="18" charset="0"/>
            </a:endParaRPr>
          </a:p>
          <a:p>
            <a:pPr algn="ct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dirty="0" smtClean="0">
                <a:solidFill>
                  <a:srgbClr val="FF0000"/>
                </a:solidFill>
                <a:latin typeface="Times New Roman" panose="02020603050405020304" pitchFamily="18" charset="0"/>
                <a:cs typeface="Times New Roman" panose="02020603050405020304" pitchFamily="18" charset="0"/>
              </a:rPr>
              <a:t>Делегаты </a:t>
            </a:r>
            <a:r>
              <a:rPr lang="ru-RU" sz="2000" dirty="0">
                <a:solidFill>
                  <a:srgbClr val="FF0000"/>
                </a:solidFill>
                <a:latin typeface="Times New Roman" panose="02020603050405020304" pitchFamily="18" charset="0"/>
                <a:cs typeface="Times New Roman" panose="02020603050405020304" pitchFamily="18" charset="0"/>
              </a:rPr>
              <a:t>Х</a:t>
            </a:r>
            <a:r>
              <a:rPr lang="en-US" sz="2000" dirty="0">
                <a:solidFill>
                  <a:srgbClr val="FF0000"/>
                </a:solidFill>
                <a:latin typeface="Times New Roman" panose="02020603050405020304" pitchFamily="18" charset="0"/>
                <a:cs typeface="Times New Roman" panose="02020603050405020304" pitchFamily="18" charset="0"/>
              </a:rPr>
              <a:t>II</a:t>
            </a:r>
            <a:r>
              <a:rPr lang="ru-RU" sz="2000" dirty="0">
                <a:solidFill>
                  <a:srgbClr val="FF0000"/>
                </a:solidFill>
                <a:latin typeface="Times New Roman" panose="02020603050405020304" pitchFamily="18" charset="0"/>
                <a:cs typeface="Times New Roman" panose="02020603050405020304" pitchFamily="18" charset="0"/>
              </a:rPr>
              <a:t> Всероссийского съезда </a:t>
            </a:r>
            <a:r>
              <a:rPr lang="ru-RU" sz="2000" dirty="0" smtClean="0">
                <a:solidFill>
                  <a:srgbClr val="FF0000"/>
                </a:solidFill>
                <a:latin typeface="Times New Roman" panose="02020603050405020304" pitchFamily="18" charset="0"/>
                <a:cs typeface="Times New Roman" panose="02020603050405020304" pitchFamily="18" charset="0"/>
              </a:rPr>
              <a:t>советов </a:t>
            </a:r>
          </a:p>
          <a:p>
            <a:pPr algn="ctr"/>
            <a:r>
              <a:rPr lang="ru-RU" sz="2000" dirty="0" smtClean="0">
                <a:solidFill>
                  <a:srgbClr val="FF0000"/>
                </a:solidFill>
                <a:latin typeface="Times New Roman" panose="02020603050405020304" pitchFamily="18" charset="0"/>
                <a:cs typeface="Times New Roman" panose="02020603050405020304" pitchFamily="18" charset="0"/>
              </a:rPr>
              <a:t>   Москва, Большой театр 7-16 мая 1925 года</a:t>
            </a:r>
            <a:endParaRPr lang="ru-RU" sz="2000" dirty="0">
              <a:solidFill>
                <a:srgbClr val="FF0000"/>
              </a:solidFill>
              <a:latin typeface="Times New Roman" panose="02020603050405020304" pitchFamily="18" charset="0"/>
              <a:cs typeface="Times New Roman" panose="02020603050405020304" pitchFamily="18" charset="0"/>
            </a:endParaRPr>
          </a:p>
        </p:txBody>
      </p:sp>
      <p:pic>
        <p:nvPicPr>
          <p:cNvPr id="1029" name="Picture 5" descr="C:\Users\user\Desktop\3491 (1)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3103562"/>
            <a:ext cx="2160240" cy="356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737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22632" y="980728"/>
            <a:ext cx="8784976" cy="5688632"/>
          </a:xfrm>
        </p:spPr>
        <p:txBody>
          <a:bodyPr>
            <a:normAutofit lnSpcReduction="10000"/>
          </a:bodyPr>
          <a:lstStyle/>
          <a:p>
            <a:pPr marL="0" indent="0" algn="ctr">
              <a:buNone/>
            </a:pPr>
            <a:r>
              <a:rPr lang="ru-RU" b="1" dirty="0" smtClean="0">
                <a:solidFill>
                  <a:srgbClr val="FF0000"/>
                </a:solidFill>
                <a:latin typeface="Times New Roman" panose="02020603050405020304" pitchFamily="18" charset="0"/>
                <a:cs typeface="Times New Roman" panose="02020603050405020304" pitchFamily="18" charset="0"/>
              </a:rPr>
              <a:t>11 мая 1925 года по приказу И.В. Сталина была создана новая Конституция РСФСР</a:t>
            </a:r>
          </a:p>
          <a:p>
            <a:pPr marL="0" indent="0" algn="ctr">
              <a:buNone/>
            </a:pPr>
            <a:r>
              <a:rPr lang="ru-RU" b="1" u="sng" dirty="0">
                <a:solidFill>
                  <a:srgbClr val="FF0000"/>
                </a:solidFill>
                <a:latin typeface="Times New Roman" panose="02020603050405020304" pitchFamily="18" charset="0"/>
                <a:cs typeface="Times New Roman" panose="02020603050405020304" pitchFamily="18" charset="0"/>
              </a:rPr>
              <a:t>о</a:t>
            </a:r>
            <a:r>
              <a:rPr lang="ru-RU" b="1" u="sng" dirty="0" smtClean="0">
                <a:solidFill>
                  <a:srgbClr val="FF0000"/>
                </a:solidFill>
                <a:latin typeface="Times New Roman" panose="02020603050405020304" pitchFamily="18" charset="0"/>
                <a:cs typeface="Times New Roman" panose="02020603050405020304" pitchFamily="18" charset="0"/>
              </a:rPr>
              <a:t>сновные положения</a:t>
            </a:r>
            <a:r>
              <a:rPr lang="ru-RU" b="1" dirty="0" smtClean="0">
                <a:solidFill>
                  <a:srgbClr val="FF0000"/>
                </a:solidFill>
                <a:latin typeface="Times New Roman" panose="02020603050405020304" pitchFamily="18" charset="0"/>
                <a:cs typeface="Times New Roman" panose="02020603050405020304" pitchFamily="18" charset="0"/>
              </a:rPr>
              <a:t>:</a:t>
            </a:r>
          </a:p>
          <a:p>
            <a:pPr marL="0" indent="0">
              <a:buNone/>
            </a:pPr>
            <a:r>
              <a:rPr lang="ru-RU" b="1" dirty="0">
                <a:solidFill>
                  <a:srgbClr val="FF0000"/>
                </a:solidFill>
                <a:latin typeface="Times New Roman" panose="02020603050405020304" pitchFamily="18" charset="0"/>
                <a:cs typeface="Times New Roman" panose="02020603050405020304" pitchFamily="18" charset="0"/>
              </a:rPr>
              <a:t> </a:t>
            </a:r>
            <a:r>
              <a:rPr lang="ru-RU" b="1" dirty="0" smtClean="0">
                <a:solidFill>
                  <a:srgbClr val="FF0000"/>
                </a:solidFill>
                <a:latin typeface="Times New Roman" panose="02020603050405020304" pitchFamily="18" charset="0"/>
                <a:cs typeface="Times New Roman" panose="02020603050405020304" pitchFamily="18" charset="0"/>
              </a:rPr>
              <a:t>                        </a:t>
            </a:r>
            <a:r>
              <a:rPr lang="ru-RU" sz="1600" b="1" dirty="0" smtClean="0">
                <a:solidFill>
                  <a:srgbClr val="FF0000"/>
                </a:solidFill>
                <a:latin typeface="Times New Roman" panose="02020603050405020304" pitchFamily="18" charset="0"/>
                <a:cs typeface="Times New Roman" panose="02020603050405020304" pitchFamily="18" charset="0"/>
              </a:rPr>
              <a:t>1.Российская Республика есть социалистическое государство, </a:t>
            </a:r>
          </a:p>
          <a:p>
            <a:pPr marL="0" indent="0">
              <a:buNone/>
            </a:pPr>
            <a:r>
              <a:rPr lang="ru-RU" sz="1600" b="1" dirty="0">
                <a:solidFill>
                  <a:srgbClr val="FF0000"/>
                </a:solidFill>
                <a:latin typeface="Times New Roman" panose="02020603050405020304" pitchFamily="18" charset="0"/>
                <a:cs typeface="Times New Roman" panose="02020603050405020304" pitchFamily="18" charset="0"/>
              </a:rPr>
              <a:t> </a:t>
            </a:r>
            <a:r>
              <a:rPr lang="ru-RU" sz="1600" b="1" dirty="0" smtClean="0">
                <a:solidFill>
                  <a:srgbClr val="FF0000"/>
                </a:solidFill>
                <a:latin typeface="Times New Roman" panose="02020603050405020304" pitchFamily="18" charset="0"/>
                <a:cs typeface="Times New Roman" panose="02020603050405020304" pitchFamily="18" charset="0"/>
              </a:rPr>
              <a:t>                                        строящееся на основе Федерации национальных советских </a:t>
            </a:r>
          </a:p>
          <a:p>
            <a:pPr marL="0" indent="0">
              <a:buNone/>
            </a:pPr>
            <a:r>
              <a:rPr lang="ru-RU" sz="1600" b="1" dirty="0" smtClean="0">
                <a:solidFill>
                  <a:srgbClr val="FF0000"/>
                </a:solidFill>
                <a:latin typeface="Times New Roman" panose="02020603050405020304" pitchFamily="18" charset="0"/>
                <a:cs typeface="Times New Roman" panose="02020603050405020304" pitchFamily="18" charset="0"/>
              </a:rPr>
              <a:t>                                         республик</a:t>
            </a:r>
          </a:p>
          <a:p>
            <a:pPr marL="0" indent="0">
              <a:buNone/>
            </a:pPr>
            <a:r>
              <a:rPr lang="ru-RU" sz="1600" b="1" dirty="0" smtClean="0">
                <a:solidFill>
                  <a:srgbClr val="FF0000"/>
                </a:solidFill>
                <a:latin typeface="Times New Roman" panose="02020603050405020304" pitchFamily="18" charset="0"/>
                <a:cs typeface="Times New Roman" panose="02020603050405020304" pitchFamily="18" charset="0"/>
              </a:rPr>
              <a:t>                                      2.Церковь отделялась от государства и школа от церкви</a:t>
            </a:r>
          </a:p>
          <a:p>
            <a:pPr marL="0" indent="0">
              <a:buNone/>
            </a:pPr>
            <a:r>
              <a:rPr lang="ru-RU" sz="1600" b="1" dirty="0" smtClean="0">
                <a:solidFill>
                  <a:srgbClr val="FF0000"/>
                </a:solidFill>
                <a:latin typeface="Times New Roman" panose="02020603050405020304" pitchFamily="18" charset="0"/>
                <a:cs typeface="Times New Roman" panose="02020603050405020304" pitchFamily="18" charset="0"/>
              </a:rPr>
              <a:t>                                      3.Вводилось полное всестороннее бесплатное образование </a:t>
            </a:r>
          </a:p>
          <a:p>
            <a:pPr marL="0" indent="0">
              <a:buNone/>
            </a:pPr>
            <a:r>
              <a:rPr lang="ru-RU" sz="1600" b="1" dirty="0">
                <a:solidFill>
                  <a:srgbClr val="FF0000"/>
                </a:solidFill>
                <a:latin typeface="Times New Roman" panose="02020603050405020304" pitchFamily="18" charset="0"/>
                <a:cs typeface="Times New Roman" panose="02020603050405020304" pitchFamily="18" charset="0"/>
              </a:rPr>
              <a:t> </a:t>
            </a:r>
            <a:r>
              <a:rPr lang="ru-RU" sz="1600" b="1" dirty="0" smtClean="0">
                <a:solidFill>
                  <a:srgbClr val="FF0000"/>
                </a:solidFill>
                <a:latin typeface="Times New Roman" panose="02020603050405020304" pitchFamily="18" charset="0"/>
                <a:cs typeface="Times New Roman" panose="02020603050405020304" pitchFamily="18" charset="0"/>
              </a:rPr>
              <a:t>      </a:t>
            </a:r>
            <a:r>
              <a:rPr lang="ru-RU" sz="1600" b="1" dirty="0" err="1" smtClean="0">
                <a:solidFill>
                  <a:srgbClr val="FF0000"/>
                </a:solidFill>
                <a:latin typeface="Times New Roman" panose="02020603050405020304" pitchFamily="18" charset="0"/>
                <a:cs typeface="Times New Roman" panose="02020603050405020304" pitchFamily="18" charset="0"/>
              </a:rPr>
              <a:t>И.В.Сталин</a:t>
            </a:r>
            <a:r>
              <a:rPr lang="ru-RU" sz="1600" b="1" dirty="0" smtClean="0">
                <a:solidFill>
                  <a:srgbClr val="FF0000"/>
                </a:solidFill>
                <a:latin typeface="Times New Roman" panose="02020603050405020304" pitchFamily="18" charset="0"/>
                <a:cs typeface="Times New Roman" panose="02020603050405020304" pitchFamily="18" charset="0"/>
              </a:rPr>
              <a:t>         4.Труд являлся обязанностью всех граждан</a:t>
            </a:r>
          </a:p>
          <a:p>
            <a:pPr marL="0" indent="0">
              <a:buNone/>
            </a:pPr>
            <a:r>
              <a:rPr lang="ru-RU" sz="1600" b="1" dirty="0">
                <a:solidFill>
                  <a:srgbClr val="FF0000"/>
                </a:solidFill>
                <a:latin typeface="Times New Roman" panose="02020603050405020304" pitchFamily="18" charset="0"/>
                <a:cs typeface="Times New Roman" panose="02020603050405020304" pitchFamily="18" charset="0"/>
              </a:rPr>
              <a:t> </a:t>
            </a:r>
            <a:r>
              <a:rPr lang="ru-RU" sz="1600" b="1" dirty="0" smtClean="0">
                <a:solidFill>
                  <a:srgbClr val="FF0000"/>
                </a:solidFill>
                <a:latin typeface="Times New Roman" panose="02020603050405020304" pitchFamily="18" charset="0"/>
                <a:cs typeface="Times New Roman" panose="02020603050405020304" pitchFamily="18" charset="0"/>
              </a:rPr>
              <a:t>       (1924-1953)          5.Все доходы и расходы РСФСР, автономных республик объединялись</a:t>
            </a:r>
          </a:p>
          <a:p>
            <a:pPr marL="0" indent="0">
              <a:buNone/>
            </a:pPr>
            <a:r>
              <a:rPr lang="ru-RU" sz="1600" b="1" dirty="0" smtClean="0">
                <a:solidFill>
                  <a:srgbClr val="FF0000"/>
                </a:solidFill>
                <a:latin typeface="Times New Roman" panose="02020603050405020304" pitchFamily="18" charset="0"/>
                <a:cs typeface="Times New Roman" panose="02020603050405020304" pitchFamily="18" charset="0"/>
              </a:rPr>
              <a:t>                                         в общегосударственный бюджет</a:t>
            </a:r>
          </a:p>
          <a:p>
            <a:pPr marL="0" indent="0">
              <a:buNone/>
            </a:pPr>
            <a:r>
              <a:rPr lang="ru-RU" sz="1600" b="1" dirty="0">
                <a:solidFill>
                  <a:srgbClr val="FF0000"/>
                </a:solidFill>
                <a:latin typeface="Times New Roman" panose="02020603050405020304" pitchFamily="18" charset="0"/>
                <a:cs typeface="Times New Roman" panose="02020603050405020304" pitchFamily="18" charset="0"/>
              </a:rPr>
              <a:t> </a:t>
            </a:r>
            <a:r>
              <a:rPr lang="ru-RU" sz="1600" b="1" dirty="0" smtClean="0">
                <a:solidFill>
                  <a:srgbClr val="FF0000"/>
                </a:solidFill>
                <a:latin typeface="Times New Roman" panose="02020603050405020304" pitchFamily="18" charset="0"/>
                <a:cs typeface="Times New Roman" panose="02020603050405020304" pitchFamily="18" charset="0"/>
              </a:rPr>
              <a:t>                                     6.Равенство прав всех граждан, независимо от их расовой и</a:t>
            </a:r>
          </a:p>
          <a:p>
            <a:pPr marL="0" indent="0">
              <a:buNone/>
            </a:pPr>
            <a:r>
              <a:rPr lang="ru-RU" sz="1600" b="1" dirty="0">
                <a:solidFill>
                  <a:srgbClr val="FF0000"/>
                </a:solidFill>
                <a:latin typeface="Times New Roman" panose="02020603050405020304" pitchFamily="18" charset="0"/>
                <a:cs typeface="Times New Roman" panose="02020603050405020304" pitchFamily="18" charset="0"/>
              </a:rPr>
              <a:t> </a:t>
            </a:r>
            <a:r>
              <a:rPr lang="ru-RU" sz="1600" b="1" dirty="0" smtClean="0">
                <a:solidFill>
                  <a:srgbClr val="FF0000"/>
                </a:solidFill>
                <a:latin typeface="Times New Roman" panose="02020603050405020304" pitchFamily="18" charset="0"/>
                <a:cs typeface="Times New Roman" panose="02020603050405020304" pitchFamily="18" charset="0"/>
              </a:rPr>
              <a:t>                                        национальной принадлежности</a:t>
            </a:r>
          </a:p>
          <a:p>
            <a:pPr marL="0" indent="0">
              <a:buNone/>
            </a:pPr>
            <a:r>
              <a:rPr lang="ru-RU" sz="1600" b="1" dirty="0">
                <a:solidFill>
                  <a:srgbClr val="FF0000"/>
                </a:solidFill>
                <a:latin typeface="Times New Roman" panose="02020603050405020304" pitchFamily="18" charset="0"/>
                <a:cs typeface="Times New Roman" panose="02020603050405020304" pitchFamily="18" charset="0"/>
              </a:rPr>
              <a:t> </a:t>
            </a:r>
            <a:r>
              <a:rPr lang="ru-RU" sz="1600" b="1" dirty="0" smtClean="0">
                <a:solidFill>
                  <a:srgbClr val="FF0000"/>
                </a:solidFill>
                <a:latin typeface="Times New Roman" panose="02020603050405020304" pitchFamily="18" charset="0"/>
                <a:cs typeface="Times New Roman" panose="02020603050405020304" pitchFamily="18" charset="0"/>
              </a:rPr>
              <a:t>                                     7.Устанавливалось понятие активного и пассивного избирательного</a:t>
            </a:r>
          </a:p>
          <a:p>
            <a:pPr marL="0" indent="0">
              <a:buNone/>
            </a:pPr>
            <a:r>
              <a:rPr lang="ru-RU" sz="1600" b="1" dirty="0" smtClean="0">
                <a:solidFill>
                  <a:srgbClr val="FF0000"/>
                </a:solidFill>
                <a:latin typeface="Times New Roman" panose="02020603050405020304" pitchFamily="18" charset="0"/>
                <a:cs typeface="Times New Roman" panose="02020603050405020304" pitchFamily="18" charset="0"/>
              </a:rPr>
              <a:t>                                         права с 18 лет</a:t>
            </a:r>
          </a:p>
          <a:p>
            <a:pPr marL="0" indent="0">
              <a:buNone/>
            </a:pPr>
            <a:r>
              <a:rPr lang="ru-RU" sz="1600" b="1" dirty="0">
                <a:solidFill>
                  <a:srgbClr val="FF0000"/>
                </a:solidFill>
                <a:latin typeface="Times New Roman" panose="02020603050405020304" pitchFamily="18" charset="0"/>
                <a:cs typeface="Times New Roman" panose="02020603050405020304" pitchFamily="18" charset="0"/>
              </a:rPr>
              <a:t> </a:t>
            </a:r>
            <a:r>
              <a:rPr lang="ru-RU" sz="1600" b="1" dirty="0" smtClean="0">
                <a:solidFill>
                  <a:srgbClr val="FF0000"/>
                </a:solidFill>
                <a:latin typeface="Times New Roman" panose="02020603050405020304" pitchFamily="18" charset="0"/>
                <a:cs typeface="Times New Roman" panose="02020603050405020304" pitchFamily="18" charset="0"/>
              </a:rPr>
              <a:t>                                     8.Столицей является город Москва</a:t>
            </a:r>
          </a:p>
          <a:p>
            <a:pPr marL="0" indent="0">
              <a:buNone/>
            </a:pPr>
            <a:r>
              <a:rPr lang="ru-RU" sz="1600" b="1" dirty="0">
                <a:solidFill>
                  <a:srgbClr val="FF0000"/>
                </a:solidFill>
                <a:latin typeface="Times New Roman" panose="02020603050405020304" pitchFamily="18" charset="0"/>
                <a:cs typeface="Times New Roman" panose="02020603050405020304" pitchFamily="18" charset="0"/>
              </a:rPr>
              <a:t> </a:t>
            </a:r>
            <a:r>
              <a:rPr lang="ru-RU" sz="1600" b="1" dirty="0" smtClean="0">
                <a:solidFill>
                  <a:srgbClr val="FF0000"/>
                </a:solidFill>
                <a:latin typeface="Times New Roman" panose="02020603050405020304" pitchFamily="18" charset="0"/>
                <a:cs typeface="Times New Roman" panose="02020603050405020304" pitchFamily="18" charset="0"/>
              </a:rPr>
              <a:t>                                     9.Закрепились полномочия Всероссийского съезда советов, ВЦИК, СНК</a:t>
            </a:r>
          </a:p>
          <a:p>
            <a:pPr marL="0" indent="0">
              <a:buNone/>
            </a:pPr>
            <a:r>
              <a:rPr lang="ru-RU" sz="1600" b="1" dirty="0">
                <a:solidFill>
                  <a:srgbClr val="FF0000"/>
                </a:solidFill>
                <a:latin typeface="Times New Roman" panose="02020603050405020304" pitchFamily="18" charset="0"/>
                <a:cs typeface="Times New Roman" panose="02020603050405020304" pitchFamily="18" charset="0"/>
              </a:rPr>
              <a:t> </a:t>
            </a:r>
            <a:r>
              <a:rPr lang="ru-RU" sz="1600" b="1" dirty="0" smtClean="0">
                <a:solidFill>
                  <a:srgbClr val="FF0000"/>
                </a:solidFill>
                <a:latin typeface="Times New Roman" panose="02020603050405020304" pitchFamily="18" charset="0"/>
                <a:cs typeface="Times New Roman" panose="02020603050405020304" pitchFamily="18" charset="0"/>
              </a:rPr>
              <a:t>                                     10. Герб и флаг РСФСР без изменений с 1918 года </a:t>
            </a:r>
            <a:endParaRPr lang="ru-RU" sz="1600" b="1" dirty="0">
              <a:solidFill>
                <a:srgbClr val="FF0000"/>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57200" y="338328"/>
            <a:ext cx="8229600" cy="642400"/>
          </a:xfrm>
        </p:spPr>
        <p:txBody>
          <a:bodyPr>
            <a:norm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В) Конституция 1925 года</a:t>
            </a:r>
            <a:endParaRPr lang="ru-RU" sz="2400" b="1" dirty="0">
              <a:solidFill>
                <a:srgbClr val="FF0000"/>
              </a:solidFill>
              <a:latin typeface="Times New Roman" panose="02020603050405020304" pitchFamily="18" charset="0"/>
              <a:cs typeface="Times New Roman" panose="02020603050405020304" pitchFamily="18" charset="0"/>
            </a:endParaRPr>
          </a:p>
        </p:txBody>
      </p:sp>
      <p:pic>
        <p:nvPicPr>
          <p:cNvPr id="3075" name="Picture 3" descr="C:\Users\user\Desktop\jossif-stalin-711402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556792"/>
            <a:ext cx="201622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user\Desktop\rsfsr7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21" y="4077072"/>
            <a:ext cx="1217021" cy="136815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250px-Flag_RSFSR_var02.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62" y="5547557"/>
            <a:ext cx="2129674"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133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980728"/>
            <a:ext cx="8640959" cy="5688632"/>
          </a:xfrm>
        </p:spPr>
        <p:txBody>
          <a:bodyPr>
            <a:normAutofit/>
          </a:bodyPr>
          <a:lstStyle/>
          <a:p>
            <a:pPr marL="0" indent="0" algn="just">
              <a:buNone/>
            </a:pPr>
            <a:r>
              <a:rPr lang="ru-RU" b="1" dirty="0" smtClean="0">
                <a:latin typeface="Times New Roman" panose="02020603050405020304" pitchFamily="18" charset="0"/>
                <a:cs typeface="Times New Roman" panose="02020603050405020304" pitchFamily="18" charset="0"/>
              </a:rPr>
              <a:t>Причины принятия</a:t>
            </a:r>
            <a:r>
              <a:rPr lang="ru-RU"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изменился состав СССР и  возникли новые республики: Таджикская, Туркменская; произошла ликвидация басмачества. Победила социалистическая собственность и появились государственные и хозяйственные кооперативы, произошли изменения в обществе: исчезли эксплуататорские классы, общество стало однородным, появилась трудовая интеллигенция. Были заключены договоры, устанавливающие дипломатическое сотрудничество со многими странами, СССР вступил в Лигу Наций с 1934-1939 год</a:t>
            </a:r>
          </a:p>
          <a:p>
            <a:pPr marL="0" indent="0" algn="ctr">
              <a:buNone/>
            </a:pPr>
            <a:r>
              <a:rPr lang="ru-RU" sz="2000" b="1" dirty="0" smtClean="0">
                <a:solidFill>
                  <a:srgbClr val="FF0000"/>
                </a:solidFill>
                <a:latin typeface="Times New Roman" panose="02020603050405020304" pitchFamily="18" charset="0"/>
                <a:cs typeface="Times New Roman" panose="02020603050405020304" pitchFamily="18" charset="0"/>
              </a:rPr>
              <a:t>Конституция принята 5 декабря 1936 года</a:t>
            </a:r>
          </a:p>
          <a:p>
            <a:pPr marL="0" indent="0" algn="ctr">
              <a:buNone/>
            </a:pPr>
            <a:r>
              <a:rPr lang="ru-RU" sz="2000" b="1" dirty="0">
                <a:solidFill>
                  <a:srgbClr val="FF0000"/>
                </a:solidFill>
                <a:latin typeface="Times New Roman" panose="02020603050405020304" pitchFamily="18" charset="0"/>
                <a:cs typeface="Times New Roman" panose="02020603050405020304" pitchFamily="18" charset="0"/>
              </a:rPr>
              <a:t>н</a:t>
            </a:r>
            <a:r>
              <a:rPr lang="ru-RU" sz="2000" b="1" dirty="0" smtClean="0">
                <a:solidFill>
                  <a:srgbClr val="FF0000"/>
                </a:solidFill>
                <a:latin typeface="Times New Roman" panose="02020603050405020304" pitchFamily="18" charset="0"/>
                <a:cs typeface="Times New Roman" panose="02020603050405020304" pitchFamily="18" charset="0"/>
              </a:rPr>
              <a:t>а </a:t>
            </a:r>
            <a:r>
              <a:rPr lang="en-US" sz="2000" b="1" dirty="0" smtClean="0">
                <a:solidFill>
                  <a:srgbClr val="FF0000"/>
                </a:solidFill>
                <a:latin typeface="Times New Roman" panose="02020603050405020304" pitchFamily="18" charset="0"/>
                <a:cs typeface="Times New Roman" panose="02020603050405020304" pitchFamily="18" charset="0"/>
              </a:rPr>
              <a:t>VIII </a:t>
            </a:r>
            <a:r>
              <a:rPr lang="ru-RU" sz="2000" b="1" dirty="0" smtClean="0">
                <a:solidFill>
                  <a:srgbClr val="FF0000"/>
                </a:solidFill>
                <a:latin typeface="Times New Roman" panose="02020603050405020304" pitchFamily="18" charset="0"/>
                <a:cs typeface="Times New Roman" panose="02020603050405020304" pitchFamily="18" charset="0"/>
              </a:rPr>
              <a:t>Всесоюзном чрезвычайном съезде советов</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57200" y="338328"/>
            <a:ext cx="8229600" cy="714408"/>
          </a:xfrm>
        </p:spPr>
        <p:txBody>
          <a:bodyPr>
            <a:norm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Г) Конституция 1936 года</a:t>
            </a:r>
            <a:endParaRPr lang="ru-RU" sz="24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C:\Users\user\Desktop\3e672478436afdfc4cf544db8aea54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80325">
            <a:off x="7093781" y="4277025"/>
            <a:ext cx="1771191" cy="243062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843aasY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388" y="4293097"/>
            <a:ext cx="2594412" cy="18804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Desktop\fotografiy_chrezvichaynogo_sobrani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4301369"/>
            <a:ext cx="2304256" cy="187220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4463" y="6173576"/>
            <a:ext cx="5075609" cy="523220"/>
          </a:xfrm>
          <a:prstGeom prst="rect">
            <a:avLst/>
          </a:prstGeom>
        </p:spPr>
        <p:txBody>
          <a:bodyPr wrap="square">
            <a:spAutoFit/>
          </a:bodyPr>
          <a:lstStyle/>
          <a:p>
            <a:pPr algn="ctr"/>
            <a:r>
              <a:rPr lang="ru-RU" sz="1400" dirty="0">
                <a:solidFill>
                  <a:srgbClr val="FF0000"/>
                </a:solidFill>
                <a:latin typeface="Times New Roman" panose="02020603050405020304" pitchFamily="18" charset="0"/>
                <a:cs typeface="Times New Roman" panose="02020603050405020304" pitchFamily="18" charset="0"/>
              </a:rPr>
              <a:t>Делегаты </a:t>
            </a:r>
            <a:r>
              <a:rPr lang="en-US" sz="1400" dirty="0">
                <a:solidFill>
                  <a:srgbClr val="FF0000"/>
                </a:solidFill>
                <a:latin typeface="Times New Roman" panose="02020603050405020304" pitchFamily="18" charset="0"/>
                <a:cs typeface="Times New Roman" panose="02020603050405020304" pitchFamily="18" charset="0"/>
              </a:rPr>
              <a:t>VIII</a:t>
            </a:r>
            <a:r>
              <a:rPr lang="ru-RU" sz="1400" dirty="0">
                <a:solidFill>
                  <a:srgbClr val="FF0000"/>
                </a:solidFill>
                <a:latin typeface="Times New Roman" panose="02020603050405020304" pitchFamily="18" charset="0"/>
                <a:cs typeface="Times New Roman" panose="02020603050405020304" pitchFamily="18" charset="0"/>
              </a:rPr>
              <a:t> Всесоюзного чрезвычайного съезда советов </a:t>
            </a:r>
            <a:endParaRPr lang="ru-RU" sz="1400" dirty="0" smtClean="0">
              <a:solidFill>
                <a:srgbClr val="FF0000"/>
              </a:solidFill>
              <a:latin typeface="Times New Roman" panose="02020603050405020304" pitchFamily="18" charset="0"/>
              <a:cs typeface="Times New Roman" panose="02020603050405020304" pitchFamily="18" charset="0"/>
            </a:endParaRPr>
          </a:p>
          <a:p>
            <a:pPr algn="ctr"/>
            <a:r>
              <a:rPr lang="ru-RU" sz="1400" dirty="0" smtClean="0">
                <a:solidFill>
                  <a:srgbClr val="FF0000"/>
                </a:solidFill>
                <a:latin typeface="Times New Roman" panose="02020603050405020304" pitchFamily="18" charset="0"/>
                <a:cs typeface="Times New Roman" panose="02020603050405020304" pitchFamily="18" charset="0"/>
              </a:rPr>
              <a:t>Москва</a:t>
            </a:r>
            <a:r>
              <a:rPr lang="ru-RU" sz="1400" dirty="0">
                <a:solidFill>
                  <a:srgbClr val="FF0000"/>
                </a:solidFill>
                <a:latin typeface="Times New Roman" panose="02020603050405020304" pitchFamily="18" charset="0"/>
                <a:cs typeface="Times New Roman" panose="02020603050405020304" pitchFamily="18" charset="0"/>
              </a:rPr>
              <a:t>, 25 ноября-5 декабря 1936 года</a:t>
            </a:r>
          </a:p>
        </p:txBody>
      </p:sp>
      <p:pic>
        <p:nvPicPr>
          <p:cNvPr id="5122" name="Picture 2" descr="C:\Users\user\Desktop\8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4301369"/>
            <a:ext cx="1699184" cy="2395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591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3" y="1988840"/>
            <a:ext cx="4176463" cy="4137323"/>
          </a:xfrm>
        </p:spPr>
        <p:txBody>
          <a:bodyPr>
            <a:normAutofit lnSpcReduction="10000"/>
          </a:bodyPr>
          <a:lstStyle/>
          <a:p>
            <a:pPr marL="0" indent="0" algn="ctr">
              <a:buNone/>
            </a:pPr>
            <a:r>
              <a:rPr lang="ru-RU" dirty="0" smtClean="0">
                <a:solidFill>
                  <a:schemeClr val="tx1"/>
                </a:solidFill>
                <a:latin typeface="Times New Roman" panose="02020603050405020304" pitchFamily="18" charset="0"/>
                <a:cs typeface="Times New Roman" panose="02020603050405020304" pitchFamily="18" charset="0"/>
              </a:rPr>
              <a:t>1. «Закон есть высшее проявление человеческой мудрости, использующее опыт людей на благо общества»</a:t>
            </a:r>
          </a:p>
          <a:p>
            <a:pPr marL="0" indent="0" algn="ctr">
              <a:buNone/>
            </a:pPr>
            <a:r>
              <a:rPr lang="ru-RU" dirty="0" err="1" smtClean="0">
                <a:solidFill>
                  <a:schemeClr val="tx1"/>
                </a:solidFill>
                <a:latin typeface="Times New Roman" panose="02020603050405020304" pitchFamily="18" charset="0"/>
                <a:cs typeface="Times New Roman" panose="02020603050405020304" pitchFamily="18" charset="0"/>
              </a:rPr>
              <a:t>Сэмюэль</a:t>
            </a:r>
            <a:r>
              <a:rPr lang="ru-RU" dirty="0" smtClean="0">
                <a:solidFill>
                  <a:schemeClr val="tx1"/>
                </a:solidFill>
                <a:latin typeface="Times New Roman" panose="02020603050405020304" pitchFamily="18" charset="0"/>
                <a:cs typeface="Times New Roman" panose="02020603050405020304" pitchFamily="18" charset="0"/>
              </a:rPr>
              <a:t> Джонсон</a:t>
            </a:r>
          </a:p>
          <a:p>
            <a:pPr marL="0" indent="0" algn="ctr">
              <a:buNone/>
            </a:pPr>
            <a:r>
              <a:rPr lang="ru-RU" dirty="0" smtClean="0">
                <a:solidFill>
                  <a:schemeClr val="tx1"/>
                </a:solidFill>
                <a:latin typeface="Times New Roman" panose="02020603050405020304" pitchFamily="18" charset="0"/>
                <a:cs typeface="Times New Roman" panose="02020603050405020304" pitchFamily="18" charset="0"/>
              </a:rPr>
              <a:t>(1709-1784)</a:t>
            </a:r>
          </a:p>
          <a:p>
            <a:pPr marL="0" indent="0" algn="ctr">
              <a:buNone/>
            </a:pPr>
            <a:r>
              <a:rPr lang="ru-RU" dirty="0" smtClean="0">
                <a:solidFill>
                  <a:schemeClr val="tx1"/>
                </a:solidFill>
                <a:latin typeface="Times New Roman" panose="02020603050405020304" pitchFamily="18" charset="0"/>
                <a:cs typeface="Times New Roman" panose="02020603050405020304" pitchFamily="18" charset="0"/>
              </a:rPr>
              <a:t>Английский писатель, поэт, литературовед, критик </a:t>
            </a:r>
          </a:p>
          <a:p>
            <a:pPr marL="0" indent="0" algn="ctr">
              <a:buNone/>
            </a:pPr>
            <a:r>
              <a:rPr lang="ru-RU" dirty="0" smtClean="0">
                <a:solidFill>
                  <a:schemeClr val="tx1"/>
                </a:solidFill>
                <a:latin typeface="Times New Roman" panose="02020603050405020304" pitchFamily="18" charset="0"/>
                <a:cs typeface="Times New Roman" panose="02020603050405020304" pitchFamily="18" charset="0"/>
              </a:rPr>
              <a:t>эпохи Просвещения, </a:t>
            </a:r>
          </a:p>
          <a:p>
            <a:pPr marL="0" indent="0" algn="ctr">
              <a:buNone/>
            </a:pPr>
            <a:r>
              <a:rPr lang="ru-RU" dirty="0" smtClean="0">
                <a:solidFill>
                  <a:schemeClr val="tx1"/>
                </a:solidFill>
                <a:latin typeface="Times New Roman" panose="02020603050405020304" pitchFamily="18" charset="0"/>
                <a:cs typeface="Times New Roman" panose="02020603050405020304" pitchFamily="18" charset="0"/>
              </a:rPr>
              <a:t>Х</a:t>
            </a:r>
            <a:r>
              <a:rPr lang="en-US" dirty="0">
                <a:solidFill>
                  <a:schemeClr val="tx1"/>
                </a:solidFill>
                <a:latin typeface="Times New Roman" panose="02020603050405020304" pitchFamily="18" charset="0"/>
                <a:cs typeface="Times New Roman" panose="02020603050405020304" pitchFamily="18" charset="0"/>
              </a:rPr>
              <a:t>V</a:t>
            </a:r>
            <a:r>
              <a:rPr lang="en-US" dirty="0" smtClean="0">
                <a:solidFill>
                  <a:schemeClr val="tx1"/>
                </a:solidFill>
                <a:latin typeface="Times New Roman" panose="02020603050405020304" pitchFamily="18" charset="0"/>
                <a:cs typeface="Times New Roman" panose="02020603050405020304" pitchFamily="18" charset="0"/>
              </a:rPr>
              <a:t>III</a:t>
            </a:r>
            <a:r>
              <a:rPr lang="ru-RU" dirty="0" smtClean="0">
                <a:solidFill>
                  <a:schemeClr val="tx1"/>
                </a:solidFill>
                <a:latin typeface="Times New Roman" panose="02020603050405020304" pitchFamily="18" charset="0"/>
                <a:cs typeface="Times New Roman" panose="02020603050405020304" pitchFamily="18" charset="0"/>
              </a:rPr>
              <a:t> век</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57200" y="338328"/>
            <a:ext cx="8229600" cy="786416"/>
          </a:xfrm>
        </p:spPr>
        <p:txBody>
          <a:bodyPr/>
          <a:lstStyle/>
          <a:p>
            <a:r>
              <a:rPr lang="ru-RU" sz="2400" b="1" dirty="0" smtClean="0">
                <a:solidFill>
                  <a:srgbClr val="FF0000"/>
                </a:solidFill>
                <a:latin typeface="Times New Roman" panose="02020603050405020304" pitchFamily="18" charset="0"/>
                <a:cs typeface="Times New Roman" panose="02020603050405020304" pitchFamily="18" charset="0"/>
              </a:rPr>
              <a:t>Афоризмы о законе:</a:t>
            </a:r>
            <a:endParaRPr lang="ru-RU" sz="2400" b="1" dirty="0">
              <a:solidFill>
                <a:srgbClr val="FF0000"/>
              </a:solidFill>
              <a:latin typeface="Times New Roman" panose="02020603050405020304" pitchFamily="18" charset="0"/>
              <a:cs typeface="Times New Roman" panose="02020603050405020304" pitchFamily="18" charset="0"/>
            </a:endParaRPr>
          </a:p>
        </p:txBody>
      </p:sp>
      <p:pic>
        <p:nvPicPr>
          <p:cNvPr id="14338" name="Picture 2" descr="C:\Users\user\Desktop\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052736"/>
            <a:ext cx="4680520"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003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268760"/>
            <a:ext cx="8964487" cy="5589240"/>
          </a:xfrm>
          <a:ln>
            <a:noFill/>
          </a:ln>
        </p:spPr>
        <p:txBody>
          <a:bodyPr/>
          <a:lstStyle/>
          <a:p>
            <a:r>
              <a:rPr lang="ru-RU"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1.Утвердила существование двух классов рабочих и крестьян</a:t>
            </a:r>
          </a:p>
          <a:p>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2.Закрепила две формы собственности: государственную и коллективную </a:t>
            </a:r>
          </a:p>
          <a:p>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3.Были сняты классовые ограничения в избирательной системе, </a:t>
            </a:r>
          </a:p>
          <a:p>
            <a:r>
              <a:rPr lang="ru-RU" sz="1600" dirty="0" smtClean="0">
                <a:latin typeface="Times New Roman" panose="02020603050405020304" pitchFamily="18" charset="0"/>
                <a:cs typeface="Times New Roman" panose="02020603050405020304" pitchFamily="18" charset="0"/>
              </a:rPr>
              <a:t>вались всеобщие, р      устанавливались вались равные, прямые выборы при тайном голосовании</a:t>
            </a:r>
          </a:p>
          <a:p>
            <a:pPr marL="0" indent="0">
              <a:buNone/>
            </a:pPr>
            <a:r>
              <a:rPr lang="ru-RU" sz="1600" dirty="0" smtClean="0">
                <a:latin typeface="Times New Roman" panose="02020603050405020304" pitchFamily="18" charset="0"/>
                <a:cs typeface="Times New Roman" panose="02020603050405020304" pitchFamily="18" charset="0"/>
              </a:rPr>
              <a:t>                                         4.Труд являлся обязанностью и делом чести каждого способного к</a:t>
            </a:r>
          </a:p>
          <a:p>
            <a:pPr marL="0" indent="0">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труду гражданина по принципу: «кто не работает, тот не ест»</a:t>
            </a:r>
          </a:p>
          <a:p>
            <a:pPr marL="0" indent="0">
              <a:buNone/>
            </a:pPr>
            <a:r>
              <a:rPr lang="ru-RU" sz="1600" dirty="0" smtClean="0">
                <a:latin typeface="Times New Roman" panose="02020603050405020304" pitchFamily="18" charset="0"/>
                <a:cs typeface="Times New Roman" panose="02020603050405020304" pitchFamily="18" charset="0"/>
              </a:rPr>
              <a:t>                                         5.Закреплялись основные права и свободы граждан</a:t>
            </a:r>
          </a:p>
          <a:p>
            <a:pPr marL="0" indent="0">
              <a:buNone/>
            </a:pPr>
            <a:r>
              <a:rPr lang="ru-RU" sz="1600" dirty="0" smtClean="0">
                <a:latin typeface="Times New Roman" panose="02020603050405020304" pitchFamily="18" charset="0"/>
                <a:cs typeface="Times New Roman" panose="02020603050405020304" pitchFamily="18" charset="0"/>
              </a:rPr>
              <a:t>                                         6.Появился депутатский иммунитет</a:t>
            </a:r>
          </a:p>
          <a:p>
            <a:pPr marL="0" indent="0">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7.Предоставлялось право свободного выхода из СССР  </a:t>
            </a:r>
          </a:p>
          <a:p>
            <a:pPr marL="0" indent="0">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8.Закреплялся принцип федерализма, добровольности объединения</a:t>
            </a:r>
          </a:p>
          <a:p>
            <a:pPr marL="0" indent="0">
              <a:buNone/>
            </a:pPr>
            <a:r>
              <a:rPr lang="ru-RU" sz="1600" b="1" dirty="0" smtClean="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Герб СССР в 1924-1991        </a:t>
            </a:r>
            <a:r>
              <a:rPr lang="ru-RU" sz="1600" dirty="0" smtClean="0">
                <a:latin typeface="Times New Roman" panose="02020603050405020304" pitchFamily="18" charset="0"/>
                <a:cs typeface="Times New Roman" panose="02020603050405020304" pitchFamily="18" charset="0"/>
              </a:rPr>
              <a:t>равноправных союзных республик со своей конституцией</a:t>
            </a:r>
          </a:p>
          <a:p>
            <a:pPr marL="0" indent="0">
              <a:buNone/>
            </a:pPr>
            <a:r>
              <a:rPr lang="ru-RU" sz="1600" dirty="0" smtClean="0">
                <a:latin typeface="Times New Roman" panose="02020603050405020304" pitchFamily="18" charset="0"/>
                <a:cs typeface="Times New Roman" panose="02020603050405020304" pitchFamily="18" charset="0"/>
              </a:rPr>
              <a:t>                                         9.Разграничивалась компетенция Союза и союзных республик </a:t>
            </a:r>
          </a:p>
          <a:p>
            <a:pPr marL="0" indent="0">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10.Хозяйственная жизнь определялась государственным народно-</a:t>
            </a:r>
            <a:r>
              <a:rPr lang="ru-RU" sz="1600" dirty="0" err="1" smtClean="0">
                <a:latin typeface="Times New Roman" panose="02020603050405020304" pitchFamily="18" charset="0"/>
                <a:cs typeface="Times New Roman" panose="02020603050405020304" pitchFamily="18" charset="0"/>
              </a:rPr>
              <a:t>хозяйст</a:t>
            </a:r>
            <a:r>
              <a:rPr lang="ru-RU" sz="1600" dirty="0" smtClean="0">
                <a:latin typeface="Times New Roman" panose="02020603050405020304" pitchFamily="18" charset="0"/>
                <a:cs typeface="Times New Roman" panose="02020603050405020304" pitchFamily="18" charset="0"/>
              </a:rPr>
              <a:t>- </a:t>
            </a:r>
          </a:p>
          <a:p>
            <a:pPr marL="0" indent="0">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венным планом </a:t>
            </a:r>
          </a:p>
          <a:p>
            <a:pPr marL="0" indent="0">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11.Органы власти: </a:t>
            </a:r>
          </a:p>
          <a:p>
            <a:pPr marL="0" indent="0">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p>
          <a:p>
            <a:pPr marL="0" indent="0">
              <a:buNone/>
            </a:pPr>
            <a:r>
              <a:rPr lang="ru-RU" sz="1800" b="1"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Флаг СССР в 1924-1991</a:t>
            </a:r>
          </a:p>
        </p:txBody>
      </p:sp>
      <p:sp>
        <p:nvSpPr>
          <p:cNvPr id="3" name="Заголовок 2"/>
          <p:cNvSpPr>
            <a:spLocks noGrp="1"/>
          </p:cNvSpPr>
          <p:nvPr>
            <p:ph type="title"/>
          </p:nvPr>
        </p:nvSpPr>
        <p:spPr>
          <a:xfrm>
            <a:off x="457200" y="338328"/>
            <a:ext cx="8229600" cy="858424"/>
          </a:xfrm>
        </p:spPr>
        <p:txBody>
          <a:bodyPr>
            <a:norm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Конституция 1936 года</a:t>
            </a:r>
            <a:br>
              <a:rPr lang="ru-RU" sz="2400" b="1" dirty="0" smtClean="0">
                <a:solidFill>
                  <a:srgbClr val="FF0000"/>
                </a:solidFill>
                <a:latin typeface="Times New Roman" panose="02020603050405020304" pitchFamily="18" charset="0"/>
                <a:cs typeface="Times New Roman" panose="02020603050405020304" pitchFamily="18" charset="0"/>
              </a:rPr>
            </a:br>
            <a:r>
              <a:rPr lang="ru-RU" sz="2400" b="1" u="sng" dirty="0" smtClean="0">
                <a:solidFill>
                  <a:srgbClr val="FF0000"/>
                </a:solidFill>
                <a:latin typeface="Times New Roman" panose="02020603050405020304" pitchFamily="18" charset="0"/>
                <a:cs typeface="Times New Roman" panose="02020603050405020304" pitchFamily="18" charset="0"/>
              </a:rPr>
              <a:t>основные положения:</a:t>
            </a:r>
            <a:endParaRPr lang="ru-RU" sz="2400" b="1" u="sng" dirty="0">
              <a:solidFill>
                <a:srgbClr val="FF0000"/>
              </a:solidFill>
              <a:latin typeface="Times New Roman" panose="02020603050405020304" pitchFamily="18" charset="0"/>
              <a:cs typeface="Times New Roman" panose="02020603050405020304" pitchFamily="18" charset="0"/>
            </a:endParaRPr>
          </a:p>
        </p:txBody>
      </p:sp>
      <p:pic>
        <p:nvPicPr>
          <p:cNvPr id="4099" name="Picture 3" descr="C:\Users\user\Desktop\thumb_24852_event_bi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2123729" cy="25202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user\Desktop\9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5157192"/>
            <a:ext cx="4932040" cy="170080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Прямая со стрелкой 10"/>
          <p:cNvCxnSpPr/>
          <p:nvPr/>
        </p:nvCxnSpPr>
        <p:spPr>
          <a:xfrm>
            <a:off x="3995936" y="5661248"/>
            <a:ext cx="1342103" cy="0"/>
          </a:xfrm>
          <a:prstGeom prst="straightConnector1">
            <a:avLst/>
          </a:prstGeom>
          <a:ln w="57150">
            <a:noFill/>
            <a:tailEnd type="arrow"/>
          </a:ln>
        </p:spPr>
        <p:style>
          <a:lnRef idx="1">
            <a:schemeClr val="accent1"/>
          </a:lnRef>
          <a:fillRef idx="0">
            <a:schemeClr val="accent1"/>
          </a:fillRef>
          <a:effectRef idx="0">
            <a:schemeClr val="accent1"/>
          </a:effectRef>
          <a:fontRef idx="minor">
            <a:schemeClr val="tx1"/>
          </a:fontRef>
        </p:style>
      </p:cxnSp>
      <p:pic>
        <p:nvPicPr>
          <p:cNvPr id="4101" name="Picture 5" descr="C:\Users\user\Desktop\200px-State_Emblem_of_the_Soviet_Unio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2806189"/>
            <a:ext cx="1512168" cy="148690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user\Desktop\250px-Flag_of_the_Soviet_Union.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4855794"/>
            <a:ext cx="1800200" cy="113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039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476672"/>
            <a:ext cx="8712968" cy="5649491"/>
          </a:xfrm>
        </p:spPr>
        <p:txBody>
          <a:bodyPr/>
          <a:lstStyle/>
          <a:p>
            <a:pPr marL="0" indent="0">
              <a:buNone/>
            </a:pPr>
            <a:endParaRPr lang="ru-RU" dirty="0"/>
          </a:p>
        </p:txBody>
      </p:sp>
      <p:sp>
        <p:nvSpPr>
          <p:cNvPr id="3" name="Заголовок 2"/>
          <p:cNvSpPr>
            <a:spLocks noGrp="1"/>
          </p:cNvSpPr>
          <p:nvPr>
            <p:ph type="title"/>
          </p:nvPr>
        </p:nvSpPr>
        <p:spPr>
          <a:xfrm>
            <a:off x="457200" y="338328"/>
            <a:ext cx="8229600" cy="2442600"/>
          </a:xfrm>
        </p:spPr>
        <p:txBody>
          <a:bodyPr/>
          <a:lstStyle/>
          <a:p>
            <a:endParaRPr lang="ru-RU" dirty="0"/>
          </a:p>
        </p:txBody>
      </p:sp>
      <p:sp>
        <p:nvSpPr>
          <p:cNvPr id="5" name="Прямоугольник 4"/>
          <p:cNvSpPr/>
          <p:nvPr/>
        </p:nvSpPr>
        <p:spPr>
          <a:xfrm>
            <a:off x="179512" y="2276872"/>
            <a:ext cx="8568952" cy="1569660"/>
          </a:xfrm>
          <a:prstGeom prst="rect">
            <a:avLst/>
          </a:prstGeom>
        </p:spPr>
        <p:txBody>
          <a:bodyPr wrap="square">
            <a:spAutoFit/>
          </a:bodyPr>
          <a:lstStyle/>
          <a:p>
            <a:pPr algn="ctr"/>
            <a:r>
              <a:rPr lang="ru-RU" sz="2400" b="1" dirty="0">
                <a:solidFill>
                  <a:srgbClr val="FF0000"/>
                </a:solidFill>
                <a:latin typeface="Times New Roman" panose="02020603050405020304" pitchFamily="18" charset="0"/>
                <a:cs typeface="Times New Roman" panose="02020603050405020304" pitchFamily="18" charset="0"/>
              </a:rPr>
              <a:t>Конституция </a:t>
            </a:r>
            <a:r>
              <a:rPr lang="ru-RU" sz="2400" b="1" dirty="0" smtClean="0">
                <a:solidFill>
                  <a:srgbClr val="FF0000"/>
                </a:solidFill>
                <a:latin typeface="Times New Roman" panose="02020603050405020304" pitchFamily="18" charset="0"/>
                <a:cs typeface="Times New Roman" panose="02020603050405020304" pitchFamily="18" charset="0"/>
              </a:rPr>
              <a:t>1936 года </a:t>
            </a:r>
            <a:r>
              <a:rPr lang="ru-RU" sz="2400" dirty="0" smtClean="0">
                <a:solidFill>
                  <a:srgbClr val="FF0000"/>
                </a:solidFill>
                <a:latin typeface="Times New Roman" panose="02020603050405020304" pitchFamily="18" charset="0"/>
                <a:cs typeface="Times New Roman" panose="02020603050405020304" pitchFamily="18" charset="0"/>
              </a:rPr>
              <a:t>законодательно </a:t>
            </a:r>
            <a:r>
              <a:rPr lang="ru-RU" sz="2400" dirty="0">
                <a:solidFill>
                  <a:srgbClr val="FF0000"/>
                </a:solidFill>
                <a:latin typeface="Times New Roman" panose="02020603050405020304" pitchFamily="18" charset="0"/>
                <a:cs typeface="Times New Roman" panose="02020603050405020304" pitchFamily="18" charset="0"/>
              </a:rPr>
              <a:t>закрепила победу </a:t>
            </a:r>
          </a:p>
          <a:p>
            <a:pPr algn="ctr"/>
            <a:r>
              <a:rPr lang="ru-RU" sz="2400" dirty="0">
                <a:solidFill>
                  <a:srgbClr val="FF0000"/>
                </a:solidFill>
                <a:latin typeface="Times New Roman" panose="02020603050405020304" pitchFamily="18" charset="0"/>
                <a:cs typeface="Times New Roman" panose="02020603050405020304" pitchFamily="18" charset="0"/>
              </a:rPr>
              <a:t>Социалистического строя в СССР, поэтому иначе ее называют </a:t>
            </a:r>
            <a:r>
              <a:rPr lang="ru-RU" sz="2400" b="1" dirty="0">
                <a:solidFill>
                  <a:srgbClr val="FF0000"/>
                </a:solidFill>
                <a:latin typeface="Times New Roman" panose="02020603050405020304" pitchFamily="18" charset="0"/>
                <a:cs typeface="Times New Roman" panose="02020603050405020304" pitchFamily="18" charset="0"/>
              </a:rPr>
              <a:t>«Конституцией победившего </a:t>
            </a:r>
            <a:r>
              <a:rPr lang="ru-RU" sz="2400" b="1" dirty="0" smtClean="0">
                <a:solidFill>
                  <a:srgbClr val="FF0000"/>
                </a:solidFill>
                <a:latin typeface="Times New Roman" panose="02020603050405020304" pitchFamily="18" charset="0"/>
                <a:cs typeface="Times New Roman" panose="02020603050405020304" pitchFamily="18" charset="0"/>
              </a:rPr>
              <a:t>социализма»</a:t>
            </a:r>
            <a:endParaRPr lang="ru-RU" sz="2400" b="1" dirty="0">
              <a:solidFill>
                <a:srgbClr val="FF0000"/>
              </a:solidFill>
              <a:latin typeface="Times New Roman" panose="02020603050405020304" pitchFamily="18" charset="0"/>
              <a:cs typeface="Times New Roman" panose="02020603050405020304" pitchFamily="18" charset="0"/>
            </a:endParaRPr>
          </a:p>
          <a:p>
            <a:pPr algn="ctr"/>
            <a:r>
              <a:rPr lang="ru-RU" sz="2400" b="1" dirty="0" smtClean="0">
                <a:solidFill>
                  <a:srgbClr val="FF0000"/>
                </a:solidFill>
                <a:latin typeface="Times New Roman" panose="02020603050405020304" pitchFamily="18" charset="0"/>
                <a:cs typeface="Times New Roman" panose="02020603050405020304" pitchFamily="18" charset="0"/>
              </a:rPr>
              <a:t> </a:t>
            </a:r>
            <a:r>
              <a:rPr lang="ru-RU" sz="2400" dirty="0" smtClean="0">
                <a:solidFill>
                  <a:srgbClr val="FF0000"/>
                </a:solidFill>
                <a:latin typeface="Times New Roman" panose="02020603050405020304" pitchFamily="18" charset="0"/>
                <a:cs typeface="Times New Roman" panose="02020603050405020304" pitchFamily="18" charset="0"/>
              </a:rPr>
              <a:t>(</a:t>
            </a:r>
            <a:r>
              <a:rPr lang="ru-RU" sz="2400" dirty="0">
                <a:solidFill>
                  <a:srgbClr val="FF0000"/>
                </a:solidFill>
                <a:latin typeface="Times New Roman" panose="02020603050405020304" pitchFamily="18" charset="0"/>
                <a:cs typeface="Times New Roman" panose="02020603050405020304" pitchFamily="18" charset="0"/>
              </a:rPr>
              <a:t>неофициальное название: </a:t>
            </a:r>
            <a:r>
              <a:rPr lang="ru-RU" sz="2400" b="1" dirty="0">
                <a:solidFill>
                  <a:srgbClr val="FF0000"/>
                </a:solidFill>
                <a:latin typeface="Times New Roman" panose="02020603050405020304" pitchFamily="18" charset="0"/>
                <a:cs typeface="Times New Roman" panose="02020603050405020304" pitchFamily="18" charset="0"/>
              </a:rPr>
              <a:t>«Сталинская конституция</a:t>
            </a:r>
            <a:r>
              <a:rPr lang="ru-RU" sz="2400" b="1" dirty="0" smtClean="0">
                <a:solidFill>
                  <a:srgbClr val="FF0000"/>
                </a:solidFill>
                <a:latin typeface="Times New Roman" panose="02020603050405020304" pitchFamily="18" charset="0"/>
                <a:cs typeface="Times New Roman" panose="02020603050405020304" pitchFamily="18" charset="0"/>
              </a:rPr>
              <a:t>»</a:t>
            </a:r>
            <a:r>
              <a:rPr lang="ru-RU" sz="2400" dirty="0" smtClean="0">
                <a:solidFill>
                  <a:srgbClr val="FF0000"/>
                </a:solidFill>
                <a:latin typeface="Times New Roman" panose="02020603050405020304" pitchFamily="18" charset="0"/>
                <a:cs typeface="Times New Roman" panose="02020603050405020304" pitchFamily="18" charset="0"/>
              </a:rPr>
              <a:t>)</a:t>
            </a:r>
            <a:endParaRPr lang="ru-RU" sz="2400" dirty="0">
              <a:solidFill>
                <a:srgbClr val="FF0000"/>
              </a:solidFill>
              <a:latin typeface="Times New Roman" panose="02020603050405020304" pitchFamily="18" charset="0"/>
              <a:cs typeface="Times New Roman" panose="02020603050405020304" pitchFamily="18" charset="0"/>
            </a:endParaRPr>
          </a:p>
        </p:txBody>
      </p:sp>
      <p:pic>
        <p:nvPicPr>
          <p:cNvPr id="1027" name="Picture 3" descr="C:\Users\user\Desktop\8241cac4a8768e2cac0677e968041316597596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846532"/>
            <a:ext cx="4329060" cy="23907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esktop\1472-1024x7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09740"/>
            <a:ext cx="4075112" cy="206713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6237312"/>
            <a:ext cx="8892480" cy="646331"/>
          </a:xfrm>
          <a:prstGeom prst="rect">
            <a:avLst/>
          </a:prstGeom>
        </p:spPr>
        <p:txBody>
          <a:bodyPr wrap="square">
            <a:spAutoFit/>
          </a:bodyPr>
          <a:lstStyle/>
          <a:p>
            <a:pPr algn="ctr"/>
            <a:r>
              <a:rPr lang="ru-RU" dirty="0">
                <a:solidFill>
                  <a:srgbClr val="FF0000"/>
                </a:solidFill>
                <a:latin typeface="Times New Roman" panose="02020603050405020304" pitchFamily="18" charset="0"/>
                <a:cs typeface="Times New Roman" panose="02020603050405020304" pitchFamily="18" charset="0"/>
              </a:rPr>
              <a:t>Голосование и принятие новой Конституции СССР</a:t>
            </a:r>
          </a:p>
          <a:p>
            <a:pPr algn="ctr"/>
            <a:r>
              <a:rPr lang="ru-RU" dirty="0">
                <a:solidFill>
                  <a:srgbClr val="FF0000"/>
                </a:solidFill>
                <a:latin typeface="Times New Roman" panose="02020603050405020304" pitchFamily="18" charset="0"/>
                <a:cs typeface="Times New Roman" panose="02020603050405020304" pitchFamily="18" charset="0"/>
              </a:rPr>
              <a:t>Москва, Кремль 1936 год</a:t>
            </a:r>
          </a:p>
        </p:txBody>
      </p:sp>
      <p:pic>
        <p:nvPicPr>
          <p:cNvPr id="6" name="Picture 3" descr="C:\Users\user\Desktop\5.12.15-1bb5bc990afac92cdf4b9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846532"/>
            <a:ext cx="4248472" cy="239078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user\Desktop\Рисунок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22251"/>
            <a:ext cx="4464496" cy="2054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582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6" name="Объект 5"/>
          <p:cNvSpPr>
            <a:spLocks noGrp="1"/>
          </p:cNvSpPr>
          <p:nvPr>
            <p:ph sz="quarter" idx="14"/>
          </p:nvPr>
        </p:nvSpPr>
        <p:spPr>
          <a:xfrm>
            <a:off x="4645152" y="548680"/>
            <a:ext cx="4319336" cy="6624736"/>
          </a:xfrm>
        </p:spPr>
        <p:txBody>
          <a:bodyPr>
            <a:noAutofit/>
          </a:bodyPr>
          <a:lstStyle/>
          <a:p>
            <a:pPr marL="0" indent="0" algn="just">
              <a:buNone/>
            </a:pPr>
            <a:r>
              <a:rPr lang="ru-RU" sz="1800" b="1" dirty="0">
                <a:solidFill>
                  <a:srgbClr val="FF0000"/>
                </a:solidFill>
                <a:latin typeface="Times New Roman" panose="02020603050405020304" pitchFamily="18" charset="0"/>
                <a:cs typeface="Times New Roman" panose="02020603050405020304" pitchFamily="18" charset="0"/>
              </a:rPr>
              <a:t>12 июня 1936 года </a:t>
            </a:r>
            <a:r>
              <a:rPr lang="ru-RU" sz="1800" dirty="0">
                <a:solidFill>
                  <a:srgbClr val="FF0000"/>
                </a:solidFill>
                <a:latin typeface="Times New Roman" panose="02020603050405020304" pitchFamily="18" charset="0"/>
                <a:cs typeface="Times New Roman" panose="02020603050405020304" pitchFamily="18" charset="0"/>
              </a:rPr>
              <a:t>проект Конституции был опубликован и обсуждался в течение последующих 6 месяцев на всех </a:t>
            </a:r>
            <a:r>
              <a:rPr lang="ru-RU" sz="1800" dirty="0" smtClean="0">
                <a:solidFill>
                  <a:srgbClr val="FF0000"/>
                </a:solidFill>
                <a:latin typeface="Times New Roman" panose="02020603050405020304" pitchFamily="18" charset="0"/>
                <a:cs typeface="Times New Roman" panose="02020603050405020304" pitchFamily="18" charset="0"/>
              </a:rPr>
              <a:t>уровнях</a:t>
            </a:r>
          </a:p>
          <a:p>
            <a:pPr marL="0" indent="0" algn="just">
              <a:buNone/>
            </a:pPr>
            <a:r>
              <a:rPr lang="ru-RU" sz="1800" b="1" dirty="0">
                <a:solidFill>
                  <a:srgbClr val="FF0000"/>
                </a:solidFill>
                <a:latin typeface="Times New Roman" panose="02020603050405020304" pitchFamily="18" charset="0"/>
                <a:cs typeface="Times New Roman" panose="02020603050405020304" pitchFamily="18" charset="0"/>
              </a:rPr>
              <a:t>В ее обсуждении впервые участвовало 75 млн. человек, было внесено 2,5 млн. предложений; редакционная комиссия приняла 47 поправок и дополнений более к более чем 30 </a:t>
            </a:r>
            <a:r>
              <a:rPr lang="ru-RU" sz="1800" b="1" dirty="0" smtClean="0">
                <a:solidFill>
                  <a:srgbClr val="FF0000"/>
                </a:solidFill>
                <a:latin typeface="Times New Roman" panose="02020603050405020304" pitchFamily="18" charset="0"/>
                <a:cs typeface="Times New Roman" panose="02020603050405020304" pitchFamily="18" charset="0"/>
              </a:rPr>
              <a:t>статьям</a:t>
            </a:r>
            <a:endParaRPr lang="ru-RU" sz="1800" dirty="0">
              <a:latin typeface="Times New Roman" panose="02020603050405020304" pitchFamily="18" charset="0"/>
              <a:cs typeface="Times New Roman" panose="02020603050405020304" pitchFamily="18" charset="0"/>
            </a:endParaRPr>
          </a:p>
          <a:p>
            <a:pPr marL="0" indent="0" algn="just">
              <a:buNone/>
            </a:pPr>
            <a:r>
              <a:rPr lang="ru-RU" sz="1800" dirty="0">
                <a:latin typeface="Times New Roman" panose="02020603050405020304" pitchFamily="18" charset="0"/>
                <a:cs typeface="Times New Roman" panose="02020603050405020304" pitchFamily="18" charset="0"/>
              </a:rPr>
              <a:t>Несмотря на свое </a:t>
            </a:r>
            <a:r>
              <a:rPr lang="ru-RU" sz="1800" dirty="0" smtClean="0">
                <a:latin typeface="Times New Roman" panose="02020603050405020304" pitchFamily="18" charset="0"/>
                <a:cs typeface="Times New Roman" panose="02020603050405020304" pitchFamily="18" charset="0"/>
              </a:rPr>
              <a:t>название («Сталинская конституция»), </a:t>
            </a:r>
            <a:r>
              <a:rPr lang="ru-RU" sz="1800" dirty="0">
                <a:latin typeface="Times New Roman" panose="02020603050405020304" pitchFamily="18" charset="0"/>
                <a:cs typeface="Times New Roman" panose="02020603050405020304" pitchFamily="18" charset="0"/>
              </a:rPr>
              <a:t>основным автором </a:t>
            </a:r>
            <a:r>
              <a:rPr lang="ru-RU" sz="1800" dirty="0" smtClean="0">
                <a:latin typeface="Times New Roman" panose="02020603050405020304" pitchFamily="18" charset="0"/>
                <a:cs typeface="Times New Roman" panose="02020603050405020304" pitchFamily="18" charset="0"/>
              </a:rPr>
              <a:t>конституции </a:t>
            </a:r>
            <a:r>
              <a:rPr lang="ru-RU" sz="1800" dirty="0">
                <a:latin typeface="Times New Roman" panose="02020603050405020304" pitchFamily="18" charset="0"/>
                <a:cs typeface="Times New Roman" panose="02020603050405020304" pitchFamily="18" charset="0"/>
              </a:rPr>
              <a:t>был впоследствии </a:t>
            </a:r>
            <a:r>
              <a:rPr lang="ru-RU" sz="1800" dirty="0" smtClean="0">
                <a:latin typeface="Times New Roman" panose="02020603050405020304" pitchFamily="18" charset="0"/>
                <a:cs typeface="Times New Roman" panose="02020603050405020304" pitchFamily="18" charset="0"/>
              </a:rPr>
              <a:t>репрессированный </a:t>
            </a:r>
            <a:r>
              <a:rPr lang="ru-RU" sz="1800" b="1" dirty="0" smtClean="0">
                <a:latin typeface="Times New Roman" panose="02020603050405020304" pitchFamily="18" charset="0"/>
                <a:cs typeface="Times New Roman" panose="02020603050405020304" pitchFamily="18" charset="0"/>
              </a:rPr>
              <a:t>Николай Иванович Бухарин (1888-1938)</a:t>
            </a:r>
            <a:endParaRPr lang="ru-RU" sz="1800" b="1" dirty="0">
              <a:latin typeface="Times New Roman" panose="02020603050405020304" pitchFamily="18" charset="0"/>
              <a:cs typeface="Times New Roman" panose="02020603050405020304" pitchFamily="18" charset="0"/>
            </a:endParaRPr>
          </a:p>
          <a:p>
            <a:pPr marL="0" indent="0" algn="just">
              <a:buNone/>
            </a:pPr>
            <a:r>
              <a:rPr lang="ru-RU" sz="1800" dirty="0">
                <a:latin typeface="Times New Roman" panose="02020603050405020304" pitchFamily="18" charset="0"/>
                <a:cs typeface="Times New Roman" panose="02020603050405020304" pitchFamily="18" charset="0"/>
              </a:rPr>
              <a:t>В работе над текстом </a:t>
            </a:r>
            <a:r>
              <a:rPr lang="ru-RU" sz="1800" dirty="0" smtClean="0">
                <a:latin typeface="Times New Roman" panose="02020603050405020304" pitchFamily="18" charset="0"/>
                <a:cs typeface="Times New Roman" panose="02020603050405020304" pitchFamily="18" charset="0"/>
              </a:rPr>
              <a:t>конституции непосредственно принимал участие </a:t>
            </a:r>
          </a:p>
          <a:p>
            <a:pPr marL="0" indent="0" algn="just">
              <a:buNone/>
            </a:pPr>
            <a:r>
              <a:rPr lang="ru-RU" sz="1800" b="1" dirty="0" smtClean="0">
                <a:latin typeface="Times New Roman" panose="02020603050405020304" pitchFamily="18" charset="0"/>
                <a:cs typeface="Times New Roman" panose="02020603050405020304" pitchFamily="18" charset="0"/>
              </a:rPr>
              <a:t>И.В. Сталин</a:t>
            </a:r>
            <a:endParaRPr lang="ru-RU" sz="1800" dirty="0" smtClean="0">
              <a:latin typeface="Times New Roman" panose="02020603050405020304" pitchFamily="18" charset="0"/>
              <a:cs typeface="Times New Roman" panose="02020603050405020304" pitchFamily="18" charset="0"/>
            </a:endParaRPr>
          </a:p>
          <a:p>
            <a:pPr marL="0" indent="0" algn="just">
              <a:buNone/>
            </a:pPr>
            <a:r>
              <a:rPr lang="ru-RU" sz="1800" b="1" dirty="0" smtClean="0">
                <a:solidFill>
                  <a:srgbClr val="FF0000"/>
                </a:solidFill>
                <a:latin typeface="Times New Roman" panose="02020603050405020304" pitchFamily="18" charset="0"/>
                <a:cs typeface="Times New Roman" panose="02020603050405020304" pitchFamily="18" charset="0"/>
              </a:rPr>
              <a:t>Конституция 1936 года по замыслу авторов должна была отразить важный этап в истории Советского государства-построение социализма</a:t>
            </a:r>
          </a:p>
          <a:p>
            <a:pPr marL="0" indent="0" algn="ctr">
              <a:buNone/>
            </a:pPr>
            <a:r>
              <a:rPr lang="ru-RU" sz="1800" b="1" dirty="0" smtClean="0">
                <a:solidFill>
                  <a:schemeClr val="tx1">
                    <a:lumMod val="95000"/>
                    <a:lumOff val="5000"/>
                  </a:schemeClr>
                </a:solidFill>
                <a:latin typeface="Times New Roman" panose="02020603050405020304" pitchFamily="18" charset="0"/>
                <a:cs typeface="Times New Roman" panose="02020603050405020304" pitchFamily="18" charset="0"/>
              </a:rPr>
              <a:t>Действовала до 1977 года</a:t>
            </a:r>
          </a:p>
        </p:txBody>
      </p:sp>
      <p:sp>
        <p:nvSpPr>
          <p:cNvPr id="9" name="Объект 8"/>
          <p:cNvSpPr>
            <a:spLocks noGrp="1"/>
          </p:cNvSpPr>
          <p:nvPr>
            <p:ph sz="quarter" idx="13"/>
          </p:nvPr>
        </p:nvSpPr>
        <p:spPr>
          <a:xfrm>
            <a:off x="179512" y="2679192"/>
            <a:ext cx="4319335" cy="4062176"/>
          </a:xfrm>
        </p:spPr>
        <p:txBody>
          <a:bodyPr>
            <a:normAutofit/>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p:txBody>
      </p:sp>
      <p:pic>
        <p:nvPicPr>
          <p:cNvPr id="3074" name="Picture 2" descr="C:\Users\user\Desktop\504px-Конституция_СССР_1936_года_ст._1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32341"/>
            <a:ext cx="2088232" cy="34115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user\Desktop\original.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09739"/>
            <a:ext cx="2088232" cy="2355165"/>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rot="10800000" flipV="1">
            <a:off x="2123726" y="6120446"/>
            <a:ext cx="2664297" cy="646331"/>
          </a:xfrm>
          <a:prstGeom prst="rect">
            <a:avLst/>
          </a:prstGeom>
        </p:spPr>
        <p:txBody>
          <a:bodyPr wrap="square">
            <a:spAutoFit/>
          </a:bodyPr>
          <a:lstStyle/>
          <a:p>
            <a:pPr algn="ctr"/>
            <a:r>
              <a:rPr lang="ru-RU" dirty="0">
                <a:solidFill>
                  <a:srgbClr val="FF0000"/>
                </a:solidFill>
                <a:latin typeface="Times New Roman" panose="02020603050405020304" pitchFamily="18" charset="0"/>
                <a:cs typeface="Times New Roman" panose="02020603050405020304" pitchFamily="18" charset="0"/>
              </a:rPr>
              <a:t>Н.И. Бухарин</a:t>
            </a:r>
          </a:p>
          <a:p>
            <a:pPr algn="ctr"/>
            <a:r>
              <a:rPr lang="ru-RU" dirty="0">
                <a:solidFill>
                  <a:srgbClr val="FF0000"/>
                </a:solidFill>
                <a:latin typeface="Times New Roman" panose="02020603050405020304" pitchFamily="18" charset="0"/>
                <a:cs typeface="Times New Roman" panose="02020603050405020304" pitchFamily="18" charset="0"/>
              </a:rPr>
              <a:t>(1888-1938)</a:t>
            </a:r>
          </a:p>
        </p:txBody>
      </p:sp>
      <p:sp>
        <p:nvSpPr>
          <p:cNvPr id="12" name="Прямоугольник 11"/>
          <p:cNvSpPr/>
          <p:nvPr/>
        </p:nvSpPr>
        <p:spPr>
          <a:xfrm>
            <a:off x="179512" y="6120446"/>
            <a:ext cx="2232248" cy="646331"/>
          </a:xfrm>
          <a:prstGeom prst="rect">
            <a:avLst/>
          </a:prstGeom>
        </p:spPr>
        <p:txBody>
          <a:bodyPr wrap="square">
            <a:spAutoFit/>
          </a:bodyPr>
          <a:lstStyle/>
          <a:p>
            <a:pPr algn="ctr"/>
            <a:r>
              <a:rPr lang="ru-RU" dirty="0">
                <a:solidFill>
                  <a:srgbClr val="FF0000"/>
                </a:solidFill>
                <a:latin typeface="Times New Roman" panose="02020603050405020304" pitchFamily="18" charset="0"/>
                <a:cs typeface="Times New Roman" panose="02020603050405020304" pitchFamily="18" charset="0"/>
              </a:rPr>
              <a:t>Страница текста</a:t>
            </a:r>
          </a:p>
          <a:p>
            <a:pPr algn="ctr"/>
            <a:r>
              <a:rPr lang="ru-RU" dirty="0">
                <a:solidFill>
                  <a:srgbClr val="FF0000"/>
                </a:solidFill>
                <a:latin typeface="Times New Roman" panose="02020603050405020304" pitchFamily="18" charset="0"/>
                <a:cs typeface="Times New Roman" panose="02020603050405020304" pitchFamily="18" charset="0"/>
              </a:rPr>
              <a:t>Конституции</a:t>
            </a:r>
          </a:p>
        </p:txBody>
      </p:sp>
      <p:pic>
        <p:nvPicPr>
          <p:cNvPr id="3075" name="Picture 3" descr="C:\Users\user\Desktop\9f99ffed-134b-4949-9454-cfc4d1d11c8e_w640_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708921"/>
            <a:ext cx="2232248" cy="338611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user\Desktop\slide_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59" y="209739"/>
            <a:ext cx="2232249" cy="235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661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980728"/>
            <a:ext cx="8712967" cy="5145435"/>
          </a:xfrm>
        </p:spPr>
        <p:txBody>
          <a:bodyPr/>
          <a:lstStyle/>
          <a:p>
            <a:pPr marL="0" indent="0" algn="just">
              <a:buNone/>
            </a:pPr>
            <a:r>
              <a:rPr lang="ru-RU" b="1" dirty="0" smtClean="0">
                <a:latin typeface="Times New Roman" panose="02020603050405020304" pitchFamily="18" charset="0"/>
                <a:cs typeface="Times New Roman" panose="02020603050405020304" pitchFamily="18" charset="0"/>
              </a:rPr>
              <a:t>Причины принятия: </a:t>
            </a:r>
            <a:r>
              <a:rPr lang="ru-RU" dirty="0" smtClean="0">
                <a:latin typeface="Times New Roman" panose="02020603050405020304" pitchFamily="18" charset="0"/>
                <a:cs typeface="Times New Roman" panose="02020603050405020304" pitchFamily="18" charset="0"/>
              </a:rPr>
              <a:t>социально-политические изменения- достижение «развитого социализма» и создание «общенародного государства», провозглашение высшей цели государства-построение бесклассового коммунистического общества</a:t>
            </a:r>
          </a:p>
          <a:p>
            <a:pPr marL="0" indent="0" algn="ctr">
              <a:buNone/>
            </a:pPr>
            <a:r>
              <a:rPr lang="ru-RU" b="1" dirty="0" smtClean="0">
                <a:solidFill>
                  <a:srgbClr val="FF0000"/>
                </a:solidFill>
                <a:latin typeface="Times New Roman" panose="02020603050405020304" pitchFamily="18" charset="0"/>
                <a:cs typeface="Times New Roman" panose="02020603050405020304" pitchFamily="18" charset="0"/>
              </a:rPr>
              <a:t>Конституция принята 7 октября 1977 года на </a:t>
            </a:r>
          </a:p>
          <a:p>
            <a:pPr marL="0" indent="0" algn="ctr">
              <a:buNone/>
            </a:pPr>
            <a:r>
              <a:rPr lang="ru-RU" b="1" dirty="0" smtClean="0">
                <a:solidFill>
                  <a:srgbClr val="FF0000"/>
                </a:solidFill>
                <a:latin typeface="Times New Roman" panose="02020603050405020304" pitchFamily="18" charset="0"/>
                <a:cs typeface="Times New Roman" panose="02020603050405020304" pitchFamily="18" charset="0"/>
              </a:rPr>
              <a:t>Седьмой Внеочередной сессии Верховного Совета СССР девятого созыва</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57200" y="338328"/>
            <a:ext cx="8229600" cy="642400"/>
          </a:xfrm>
        </p:spPr>
        <p:txBody>
          <a:bodyPr>
            <a:norm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Д) Конституция 1977 года</a:t>
            </a:r>
            <a:endParaRPr lang="ru-RU" sz="24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C:\Users\user\Desktop\konstitucija-sssr-1977-goda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6314" y="3834649"/>
            <a:ext cx="2808312" cy="21572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image2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864084"/>
            <a:ext cx="2736304" cy="21572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humb_24819_event_big.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3864084"/>
            <a:ext cx="2880320" cy="287728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9512" y="6021288"/>
            <a:ext cx="5616624" cy="830997"/>
          </a:xfrm>
          <a:prstGeom prst="rect">
            <a:avLst/>
          </a:prstGeom>
        </p:spPr>
        <p:txBody>
          <a:bodyPr wrap="square">
            <a:spAutoFit/>
          </a:bodyPr>
          <a:lstStyle/>
          <a:p>
            <a:pPr algn="ctr"/>
            <a:r>
              <a:rPr lang="ru-RU" sz="1600" b="1" dirty="0" smtClean="0">
                <a:solidFill>
                  <a:srgbClr val="FF0000"/>
                </a:solidFill>
                <a:latin typeface="Times New Roman" panose="02020603050405020304" pitchFamily="18" charset="0"/>
                <a:cs typeface="Times New Roman" panose="02020603050405020304" pitchFamily="18" charset="0"/>
              </a:rPr>
              <a:t> Голосование и принятие Конституции СССР</a:t>
            </a:r>
          </a:p>
          <a:p>
            <a:pPr algn="ctr"/>
            <a:r>
              <a:rPr lang="ru-RU" sz="1600" b="1" dirty="0" smtClean="0">
                <a:solidFill>
                  <a:srgbClr val="FF0000"/>
                </a:solidFill>
                <a:latin typeface="Times New Roman" panose="02020603050405020304" pitchFamily="18" charset="0"/>
                <a:cs typeface="Times New Roman" panose="02020603050405020304" pitchFamily="18" charset="0"/>
              </a:rPr>
              <a:t> Москва, Большой Кремлевский Дворец</a:t>
            </a:r>
          </a:p>
          <a:p>
            <a:pPr algn="ctr"/>
            <a:r>
              <a:rPr lang="ru-RU" sz="1600" b="1" dirty="0" smtClean="0">
                <a:solidFill>
                  <a:srgbClr val="FF0000"/>
                </a:solidFill>
                <a:latin typeface="Times New Roman" panose="02020603050405020304" pitchFamily="18" charset="0"/>
                <a:cs typeface="Times New Roman" panose="02020603050405020304" pitchFamily="18" charset="0"/>
              </a:rPr>
              <a:t> 7 октября 1977 года </a:t>
            </a:r>
            <a:endParaRPr lang="ru-RU" sz="1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3292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340768"/>
            <a:ext cx="8856984" cy="4785395"/>
          </a:xfrm>
        </p:spPr>
        <p:txBody>
          <a:bodyPr>
            <a:normAutofit/>
          </a:bodyPr>
          <a:lstStyle/>
          <a:p>
            <a:pPr marL="0" indent="0">
              <a:buNone/>
            </a:pPr>
            <a:r>
              <a:rPr lang="ru-RU" dirty="0" smtClean="0"/>
              <a:t>                       </a:t>
            </a:r>
            <a:r>
              <a:rPr lang="ru-RU" sz="1600" dirty="0" smtClean="0">
                <a:latin typeface="Times New Roman" panose="02020603050405020304" pitchFamily="18" charset="0"/>
                <a:cs typeface="Times New Roman" panose="02020603050405020304" pitchFamily="18" charset="0"/>
              </a:rPr>
              <a:t>1.Не внесла кардинальных изменений в существующие общественный</a:t>
            </a:r>
          </a:p>
          <a:p>
            <a:pPr marL="0" indent="0">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строй, форму государственного устройства, герб и флаг</a:t>
            </a:r>
          </a:p>
          <a:p>
            <a:pPr marL="0" indent="0">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2.Закрепила и гарантировала широкий круг обязанностей, прав и</a:t>
            </a:r>
          </a:p>
          <a:p>
            <a:pPr marL="0" indent="0">
              <a:buNone/>
            </a:pPr>
            <a:r>
              <a:rPr lang="ru-RU" sz="1600" dirty="0" smtClean="0">
                <a:latin typeface="Times New Roman" panose="02020603050405020304" pitchFamily="18" charset="0"/>
                <a:cs typeface="Times New Roman" panose="02020603050405020304" pitchFamily="18" charset="0"/>
              </a:rPr>
              <a:t>                                 свобод</a:t>
            </a:r>
          </a:p>
          <a:p>
            <a:pPr marL="0" indent="0">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dirty="0" smtClean="0">
                <a:solidFill>
                  <a:srgbClr val="FF0000"/>
                </a:solidFill>
                <a:latin typeface="Times New Roman" panose="02020603050405020304" pitchFamily="18" charset="0"/>
                <a:cs typeface="Times New Roman" panose="02020603050405020304" pitchFamily="18" charset="0"/>
              </a:rPr>
              <a:t>Генеральный</a:t>
            </a:r>
            <a:r>
              <a:rPr lang="ru-RU" sz="1600" dirty="0" smtClean="0">
                <a:latin typeface="Times New Roman" panose="02020603050405020304" pitchFamily="18" charset="0"/>
                <a:cs typeface="Times New Roman" panose="02020603050405020304" pitchFamily="18" charset="0"/>
              </a:rPr>
              <a:t>     3.Священным долгом каждого гражданина была защита Отечества, воинская</a:t>
            </a:r>
          </a:p>
          <a:p>
            <a:pPr marL="0" indent="0">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dirty="0" smtClean="0">
                <a:solidFill>
                  <a:srgbClr val="FF0000"/>
                </a:solidFill>
                <a:latin typeface="Times New Roman" panose="02020603050405020304" pitchFamily="18" charset="0"/>
                <a:cs typeface="Times New Roman" panose="02020603050405020304" pitchFamily="18" charset="0"/>
              </a:rPr>
              <a:t>секретарь</a:t>
            </a:r>
            <a:r>
              <a:rPr lang="ru-RU" sz="1600" dirty="0" smtClean="0">
                <a:latin typeface="Times New Roman" panose="02020603050405020304" pitchFamily="18" charset="0"/>
                <a:cs typeface="Times New Roman" panose="02020603050405020304" pitchFamily="18" charset="0"/>
              </a:rPr>
              <a:t>            служба-почетной обязанностью</a:t>
            </a:r>
          </a:p>
          <a:p>
            <a:pPr marL="0" indent="0">
              <a:buNone/>
            </a:pPr>
            <a:r>
              <a:rPr lang="ru-RU" sz="1600" dirty="0" smtClean="0">
                <a:latin typeface="Times New Roman" panose="02020603050405020304" pitchFamily="18" charset="0"/>
                <a:cs typeface="Times New Roman" panose="02020603050405020304" pitchFamily="18" charset="0"/>
              </a:rPr>
              <a:t>    </a:t>
            </a:r>
            <a:r>
              <a:rPr lang="ru-RU" sz="1600" dirty="0" smtClean="0">
                <a:solidFill>
                  <a:srgbClr val="FF0000"/>
                </a:solidFill>
                <a:latin typeface="Times New Roman" panose="02020603050405020304" pitchFamily="18" charset="0"/>
                <a:cs typeface="Times New Roman" panose="02020603050405020304" pitchFamily="18" charset="0"/>
              </a:rPr>
              <a:t>ЦК КПСС        </a:t>
            </a:r>
            <a:r>
              <a:rPr lang="ru-RU" sz="1600" dirty="0" smtClean="0">
                <a:latin typeface="Times New Roman" panose="02020603050405020304" pitchFamily="18" charset="0"/>
                <a:cs typeface="Times New Roman" panose="02020603050405020304" pitchFamily="18" charset="0"/>
              </a:rPr>
              <a:t>4.Утверждалась </a:t>
            </a:r>
            <a:r>
              <a:rPr lang="ru-RU" sz="1600" dirty="0">
                <a:latin typeface="Times New Roman" panose="02020603050405020304" pitchFamily="18" charset="0"/>
                <a:cs typeface="Times New Roman" panose="02020603050405020304" pitchFamily="18" charset="0"/>
              </a:rPr>
              <a:t>роль КПСС как ядра политической системы, закреплялась</a:t>
            </a:r>
          </a:p>
          <a:p>
            <a:pPr marL="0" indent="0">
              <a:buNone/>
            </a:pPr>
            <a:r>
              <a:rPr lang="ru-RU" sz="1600" dirty="0" smtClean="0">
                <a:solidFill>
                  <a:srgbClr val="FF0000"/>
                </a:solidFill>
                <a:latin typeface="Times New Roman" panose="02020603050405020304" pitchFamily="18" charset="0"/>
                <a:cs typeface="Times New Roman" panose="02020603050405020304" pitchFamily="18" charset="0"/>
              </a:rPr>
              <a:t>  Л.И. Брежнев        </a:t>
            </a:r>
            <a:r>
              <a:rPr lang="ru-RU" sz="1600" dirty="0" smtClean="0">
                <a:latin typeface="Times New Roman" panose="02020603050405020304" pitchFamily="18" charset="0"/>
                <a:cs typeface="Times New Roman" panose="02020603050405020304" pitchFamily="18" charset="0"/>
              </a:rPr>
              <a:t>однопартийная </a:t>
            </a:r>
            <a:r>
              <a:rPr lang="ru-RU" sz="1600" dirty="0">
                <a:latin typeface="Times New Roman" panose="02020603050405020304" pitchFamily="18" charset="0"/>
                <a:cs typeface="Times New Roman" panose="02020603050405020304" pitchFamily="18" charset="0"/>
              </a:rPr>
              <a:t>система</a:t>
            </a:r>
          </a:p>
          <a:p>
            <a:pPr marL="0" indent="0">
              <a:buNone/>
            </a:pPr>
            <a:r>
              <a:rPr lang="ru-RU" sz="1600" dirty="0" smtClean="0">
                <a:solidFill>
                  <a:srgbClr val="FF0000"/>
                </a:solidFill>
                <a:latin typeface="Times New Roman" panose="02020603050405020304" pitchFamily="18" charset="0"/>
                <a:cs typeface="Times New Roman" panose="02020603050405020304" pitchFamily="18" charset="0"/>
              </a:rPr>
              <a:t>   (1964-1982)      </a:t>
            </a:r>
            <a:r>
              <a:rPr lang="ru-RU" sz="1600" dirty="0" smtClean="0">
                <a:latin typeface="Times New Roman" panose="02020603050405020304" pitchFamily="18" charset="0"/>
                <a:cs typeface="Times New Roman" panose="02020603050405020304" pitchFamily="18" charset="0"/>
              </a:rPr>
              <a:t>5.Закреплялся </a:t>
            </a:r>
            <a:r>
              <a:rPr lang="ru-RU" sz="1600" dirty="0">
                <a:latin typeface="Times New Roman" panose="02020603050405020304" pitchFamily="18" charset="0"/>
                <a:cs typeface="Times New Roman" panose="02020603050405020304" pitchFamily="18" charset="0"/>
              </a:rPr>
              <a:t>принцип всеобщего, равного прямого избирательного</a:t>
            </a:r>
          </a:p>
          <a:p>
            <a:pPr marL="0" indent="0">
              <a:buNone/>
            </a:pP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права </a:t>
            </a:r>
            <a:r>
              <a:rPr lang="ru-RU" sz="1600" dirty="0">
                <a:latin typeface="Times New Roman" panose="02020603050405020304" pitchFamily="18" charset="0"/>
                <a:cs typeface="Times New Roman" panose="02020603050405020304" pitchFamily="18" charset="0"/>
              </a:rPr>
              <a:t>при тайном голосовании</a:t>
            </a:r>
          </a:p>
          <a:p>
            <a:pPr marL="0" indent="0">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6.Закрепила </a:t>
            </a:r>
            <a:r>
              <a:rPr lang="ru-RU" sz="1600" dirty="0">
                <a:latin typeface="Times New Roman" panose="02020603050405020304" pitchFamily="18" charset="0"/>
                <a:cs typeface="Times New Roman" panose="02020603050405020304" pitchFamily="18" charset="0"/>
              </a:rPr>
              <a:t>право республик на свободный выход из состава СССР</a:t>
            </a:r>
          </a:p>
          <a:p>
            <a:pPr marL="0" indent="0">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7.Органы </a:t>
            </a:r>
            <a:r>
              <a:rPr lang="ru-RU" sz="1600" dirty="0">
                <a:latin typeface="Times New Roman" panose="02020603050405020304" pitchFamily="18" charset="0"/>
                <a:cs typeface="Times New Roman" panose="02020603050405020304" pitchFamily="18" charset="0"/>
              </a:rPr>
              <a:t>власти:</a:t>
            </a:r>
            <a:endParaRPr lang="ru-RU" sz="1600" dirty="0" smtClean="0"/>
          </a:p>
          <a:p>
            <a:pPr marL="0" indent="0">
              <a:buNone/>
            </a:pPr>
            <a:r>
              <a:rPr lang="ru-RU" sz="1600" dirty="0" smtClean="0"/>
              <a:t>                                 </a:t>
            </a:r>
            <a:endParaRPr lang="ru-RU" sz="1600" dirty="0"/>
          </a:p>
          <a:p>
            <a:pPr marL="0" indent="0">
              <a:buNone/>
            </a:pPr>
            <a:r>
              <a:rPr lang="ru-RU" sz="160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57200" y="338328"/>
            <a:ext cx="8229600" cy="930432"/>
          </a:xfrm>
        </p:spPr>
        <p:txBody>
          <a:bodyPr>
            <a:norm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Д) Конституция 1977 года</a:t>
            </a:r>
            <a:br>
              <a:rPr lang="ru-RU" sz="2400" b="1" dirty="0" smtClean="0">
                <a:solidFill>
                  <a:srgbClr val="FF0000"/>
                </a:solidFill>
                <a:latin typeface="Times New Roman" panose="02020603050405020304" pitchFamily="18" charset="0"/>
                <a:cs typeface="Times New Roman" panose="02020603050405020304" pitchFamily="18" charset="0"/>
              </a:rPr>
            </a:br>
            <a:r>
              <a:rPr lang="ru-RU" sz="2400" b="1" u="sng" dirty="0" smtClean="0">
                <a:solidFill>
                  <a:srgbClr val="FF0000"/>
                </a:solidFill>
                <a:latin typeface="Times New Roman" panose="02020603050405020304" pitchFamily="18" charset="0"/>
                <a:cs typeface="Times New Roman" panose="02020603050405020304" pitchFamily="18" charset="0"/>
              </a:rPr>
              <a:t>основные положения:</a:t>
            </a:r>
            <a:endParaRPr lang="ru-RU" sz="2400" b="1" u="sng"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C:\Users\user\Deskto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04664"/>
            <a:ext cx="1584176" cy="223224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kurs_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749680"/>
            <a:ext cx="4824536" cy="22077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Desktop\5eccd4f5c7c3e58691fbc5ec59b53f1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221088"/>
            <a:ext cx="1584176" cy="105638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user\Desktop\3129.97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507" y="5373217"/>
            <a:ext cx="2556285"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328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548680"/>
            <a:ext cx="8712969" cy="6048671"/>
          </a:xfrm>
        </p:spPr>
        <p:txBody>
          <a:bodyPr>
            <a:normAutofit/>
          </a:bodyPr>
          <a:lstStyle/>
          <a:p>
            <a:pPr marL="0" indent="0" algn="ctr">
              <a:buNone/>
            </a:pPr>
            <a:r>
              <a:rPr lang="ru-RU" dirty="0" smtClean="0">
                <a:latin typeface="Times New Roman" panose="02020603050405020304" pitchFamily="18" charset="0"/>
                <a:cs typeface="Times New Roman" panose="02020603050405020304" pitchFamily="18" charset="0"/>
              </a:rPr>
              <a:t>Несмотря на распад СССР Конституция 1977 года действовала на территории России до 1993 года. Вошла в историю как конституция </a:t>
            </a:r>
            <a:r>
              <a:rPr lang="ru-RU" b="1" dirty="0" smtClean="0">
                <a:latin typeface="Times New Roman" panose="02020603050405020304" pitchFamily="18" charset="0"/>
                <a:cs typeface="Times New Roman" panose="02020603050405020304" pitchFamily="18" charset="0"/>
              </a:rPr>
              <a:t>«развитого социализма» </a:t>
            </a:r>
            <a:r>
              <a:rPr lang="ru-RU" dirty="0" smtClean="0">
                <a:latin typeface="Times New Roman" panose="02020603050405020304" pitchFamily="18" charset="0"/>
                <a:cs typeface="Times New Roman" panose="02020603050405020304" pitchFamily="18" charset="0"/>
              </a:rPr>
              <a:t>или как</a:t>
            </a:r>
          </a:p>
          <a:p>
            <a:pPr marL="0" indent="0" algn="ctr">
              <a:buNone/>
            </a:pPr>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«Брежневская конституция»</a:t>
            </a:r>
            <a:endParaRPr lang="ru-RU" b="1" dirty="0">
              <a:latin typeface="Times New Roman" panose="02020603050405020304" pitchFamily="18" charset="0"/>
              <a:cs typeface="Times New Roman" panose="02020603050405020304" pitchFamily="18" charset="0"/>
            </a:endParaRPr>
          </a:p>
        </p:txBody>
      </p:sp>
      <p:pic>
        <p:nvPicPr>
          <p:cNvPr id="4099" name="Picture 3" descr="C:\Users\user\Desktop\08 brezhnev moskva kim grei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151" y="2276872"/>
            <a:ext cx="2664296" cy="44644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user\Desktop\Plakat_Konstitutsiya-58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276872"/>
            <a:ext cx="2732981" cy="446449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user\Desktop\Brejnev-constitution-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276871"/>
            <a:ext cx="3096344" cy="223224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user\Desktop\Brejnev-constitution-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4581128"/>
            <a:ext cx="3096344" cy="2160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124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980728"/>
            <a:ext cx="8640959" cy="5688632"/>
          </a:xfrm>
        </p:spPr>
        <p:txBody>
          <a:bodyPr/>
          <a:lstStyle/>
          <a:p>
            <a:pPr marL="0" indent="0" algn="just">
              <a:buNone/>
            </a:pPr>
            <a:r>
              <a:rPr lang="ru-RU" b="1" dirty="0" smtClean="0">
                <a:latin typeface="Times New Roman" panose="02020603050405020304" pitchFamily="18" charset="0"/>
                <a:cs typeface="Times New Roman" panose="02020603050405020304" pitchFamily="18" charset="0"/>
              </a:rPr>
              <a:t>Причины принятия</a:t>
            </a:r>
            <a:r>
              <a:rPr lang="ru-RU"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принятие Декларации о государственном суверенитете 12 июня 1990 года, инициировавшей «парад суверенитетов»; проведение референдума о введении поста Президента РФ 17 марта 1991 года; подписание Указа № 169 от 6 ноября 1991 года и прекращение деятельности КПСС; распад СССР с 11 марта 1990-25 декабря 1991 года; подписание Федеративного договора 31 марта 1992 года; октябрьские события 1993 года – конфликт между Президентом РФ и законодательной властью; внесение изменений и поправок в Конституцию 1977 года</a:t>
            </a:r>
          </a:p>
          <a:p>
            <a:pPr marL="0" indent="0" algn="ctr">
              <a:buNone/>
            </a:pPr>
            <a:r>
              <a:rPr lang="ru-RU" b="1" dirty="0" smtClean="0">
                <a:solidFill>
                  <a:srgbClr val="FF0000"/>
                </a:solidFill>
                <a:latin typeface="Times New Roman" panose="02020603050405020304" pitchFamily="18" charset="0"/>
                <a:cs typeface="Times New Roman" panose="02020603050405020304" pitchFamily="18" charset="0"/>
              </a:rPr>
              <a:t>Конституция принята 12 декабря 1993 года </a:t>
            </a:r>
          </a:p>
          <a:p>
            <a:pPr marL="0" indent="0" algn="ctr">
              <a:buNone/>
            </a:pPr>
            <a:r>
              <a:rPr lang="ru-RU" b="1" dirty="0" smtClean="0">
                <a:solidFill>
                  <a:srgbClr val="FF0000"/>
                </a:solidFill>
                <a:latin typeface="Times New Roman" panose="02020603050405020304" pitchFamily="18" charset="0"/>
                <a:cs typeface="Times New Roman" panose="02020603050405020304" pitchFamily="18" charset="0"/>
              </a:rPr>
              <a:t>на всенародном референдуме</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57200" y="338328"/>
            <a:ext cx="8229600" cy="642400"/>
          </a:xfrm>
        </p:spPr>
        <p:txBody>
          <a:bodyPr>
            <a:norm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Е) Конституция 1993 года</a:t>
            </a:r>
            <a:endParaRPr lang="ru-RU" sz="2400" b="1" dirty="0">
              <a:solidFill>
                <a:srgbClr val="FF0000"/>
              </a:solidFill>
              <a:latin typeface="Times New Roman" panose="02020603050405020304" pitchFamily="18" charset="0"/>
              <a:cs typeface="Times New Roman" panose="02020603050405020304" pitchFamily="18" charset="0"/>
            </a:endParaRPr>
          </a:p>
        </p:txBody>
      </p:sp>
      <p:pic>
        <p:nvPicPr>
          <p:cNvPr id="6147" name="Picture 3" descr="C:\Users\user\Desktop\1485720333_constitu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437112"/>
            <a:ext cx="2520279" cy="230425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user\Desktop\image-6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437112"/>
            <a:ext cx="3024336" cy="2232249"/>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user\Desktop\img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4437112"/>
            <a:ext cx="2880320" cy="2232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61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412776"/>
            <a:ext cx="8856984" cy="5328592"/>
          </a:xfrm>
        </p:spPr>
        <p:txBody>
          <a:bodyPr>
            <a:normAutofit fontScale="85000" lnSpcReduction="10000"/>
          </a:bodyPr>
          <a:lstStyle/>
          <a:p>
            <a:pPr marL="0" indent="0" algn="just">
              <a:buNone/>
            </a:pPr>
            <a:r>
              <a:rPr lang="ru-RU" dirty="0" smtClean="0"/>
              <a:t>                               </a:t>
            </a:r>
            <a:r>
              <a:rPr lang="ru-RU" sz="1900" dirty="0" smtClean="0">
                <a:latin typeface="Times New Roman" panose="02020603050405020304" pitchFamily="18" charset="0"/>
                <a:cs typeface="Times New Roman" panose="02020603050405020304" pitchFamily="18" charset="0"/>
              </a:rPr>
              <a:t>1.</a:t>
            </a:r>
            <a:r>
              <a:rPr lang="ru-RU" sz="1900" b="1" dirty="0" smtClean="0">
                <a:latin typeface="Times New Roman" panose="02020603050405020304" pitchFamily="18" charset="0"/>
                <a:cs typeface="Times New Roman" panose="02020603050405020304" pitchFamily="18" charset="0"/>
              </a:rPr>
              <a:t>Демократическая и республиканская</a:t>
            </a:r>
            <a:r>
              <a:rPr lang="ru-RU" sz="1900" dirty="0" smtClean="0">
                <a:latin typeface="Times New Roman" panose="02020603050405020304" pitchFamily="18" charset="0"/>
                <a:cs typeface="Times New Roman" panose="02020603050405020304" pitchFamily="18" charset="0"/>
              </a:rPr>
              <a:t>: утвердила принцип        </a:t>
            </a:r>
          </a:p>
          <a:p>
            <a:pPr marL="0" indent="0" algn="just">
              <a:buNone/>
            </a:pPr>
            <a:r>
              <a:rPr lang="ru-RU" sz="1900" dirty="0">
                <a:latin typeface="Times New Roman" panose="02020603050405020304" pitchFamily="18" charset="0"/>
                <a:cs typeface="Times New Roman" panose="02020603050405020304" pitchFamily="18" charset="0"/>
              </a:rPr>
              <a:t> </a:t>
            </a:r>
            <a:r>
              <a:rPr lang="ru-RU" sz="1900" dirty="0" smtClean="0">
                <a:latin typeface="Times New Roman" panose="02020603050405020304" pitchFamily="18" charset="0"/>
                <a:cs typeface="Times New Roman" panose="02020603050405020304" pitchFamily="18" charset="0"/>
              </a:rPr>
              <a:t>                                     народовластия как одну из основ конституционного строя страны и </a:t>
            </a:r>
          </a:p>
          <a:p>
            <a:pPr marL="0" indent="0" algn="just">
              <a:buNone/>
            </a:pPr>
            <a:r>
              <a:rPr lang="ru-RU" sz="1900" dirty="0">
                <a:latin typeface="Times New Roman" panose="02020603050405020304" pitchFamily="18" charset="0"/>
                <a:cs typeface="Times New Roman" panose="02020603050405020304" pitchFamily="18" charset="0"/>
              </a:rPr>
              <a:t> </a:t>
            </a:r>
            <a:r>
              <a:rPr lang="ru-RU" sz="1900" dirty="0" smtClean="0">
                <a:latin typeface="Times New Roman" panose="02020603050405020304" pitchFamily="18" charset="0"/>
                <a:cs typeface="Times New Roman" panose="02020603050405020304" pitchFamily="18" charset="0"/>
              </a:rPr>
              <a:t>                                     провозгласила республиканскую форму правления</a:t>
            </a:r>
          </a:p>
          <a:p>
            <a:pPr marL="0" indent="0" algn="just">
              <a:buNone/>
            </a:pPr>
            <a:r>
              <a:rPr lang="ru-RU" sz="1900" dirty="0">
                <a:latin typeface="Times New Roman" panose="02020603050405020304" pitchFamily="18" charset="0"/>
                <a:cs typeface="Times New Roman" panose="02020603050405020304" pitchFamily="18" charset="0"/>
              </a:rPr>
              <a:t> </a:t>
            </a:r>
            <a:r>
              <a:rPr lang="ru-RU" sz="1900" dirty="0" smtClean="0">
                <a:latin typeface="Times New Roman" panose="02020603050405020304" pitchFamily="18" charset="0"/>
                <a:cs typeface="Times New Roman" panose="02020603050405020304" pitchFamily="18" charset="0"/>
              </a:rPr>
              <a:t>                                 2.Высшим выражением воли народа служит референдум</a:t>
            </a:r>
          </a:p>
          <a:p>
            <a:pPr marL="0" indent="0" algn="just">
              <a:buNone/>
            </a:pPr>
            <a:r>
              <a:rPr lang="ru-RU" sz="1900" dirty="0">
                <a:latin typeface="Times New Roman" panose="02020603050405020304" pitchFamily="18" charset="0"/>
                <a:cs typeface="Times New Roman" panose="02020603050405020304" pitchFamily="18" charset="0"/>
              </a:rPr>
              <a:t> </a:t>
            </a:r>
            <a:r>
              <a:rPr lang="ru-RU" sz="1900" dirty="0" smtClean="0">
                <a:latin typeface="Times New Roman" panose="02020603050405020304" pitchFamily="18" charset="0"/>
                <a:cs typeface="Times New Roman" panose="02020603050405020304" pitchFamily="18" charset="0"/>
              </a:rPr>
              <a:t>                                 3.</a:t>
            </a:r>
            <a:r>
              <a:rPr lang="ru-RU" sz="1900" b="1" dirty="0" smtClean="0">
                <a:latin typeface="Times New Roman" panose="02020603050405020304" pitchFamily="18" charset="0"/>
                <a:cs typeface="Times New Roman" panose="02020603050405020304" pitchFamily="18" charset="0"/>
              </a:rPr>
              <a:t>Либеральная</a:t>
            </a:r>
            <a:r>
              <a:rPr lang="ru-RU" sz="1900" dirty="0" smtClean="0">
                <a:latin typeface="Times New Roman" panose="02020603050405020304" pitchFamily="18" charset="0"/>
                <a:cs typeface="Times New Roman" panose="02020603050405020304" pitchFamily="18" charset="0"/>
              </a:rPr>
              <a:t>: она провозгласила приоритет прав и свобод человека и                               </a:t>
            </a:r>
            <a:r>
              <a:rPr lang="ru-RU" sz="1900" dirty="0" err="1" smtClean="0">
                <a:latin typeface="Times New Roman" panose="02020603050405020304" pitchFamily="18" charset="0"/>
                <a:cs typeface="Times New Roman" panose="02020603050405020304" pitchFamily="18" charset="0"/>
              </a:rPr>
              <a:t>и</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граж</a:t>
            </a:r>
            <a:r>
              <a:rPr lang="ru-RU" sz="1900" dirty="0" smtClean="0">
                <a:latin typeface="Times New Roman" panose="02020603050405020304" pitchFamily="18" charset="0"/>
                <a:cs typeface="Times New Roman" panose="02020603050405020304" pitchFamily="18" charset="0"/>
              </a:rPr>
              <a:t>                          гражданина в качестве высшей ценности</a:t>
            </a:r>
          </a:p>
          <a:p>
            <a:pPr marL="0" indent="0" algn="just">
              <a:buNone/>
            </a:pPr>
            <a:r>
              <a:rPr lang="ru-RU" sz="1900" dirty="0">
                <a:latin typeface="Times New Roman" panose="02020603050405020304" pitchFamily="18" charset="0"/>
                <a:cs typeface="Times New Roman" panose="02020603050405020304" pitchFamily="18" charset="0"/>
              </a:rPr>
              <a:t> </a:t>
            </a:r>
            <a:r>
              <a:rPr lang="ru-RU" sz="1900" dirty="0" smtClean="0">
                <a:latin typeface="Times New Roman" panose="02020603050405020304" pitchFamily="18" charset="0"/>
                <a:cs typeface="Times New Roman" panose="02020603050405020304" pitchFamily="18" charset="0"/>
              </a:rPr>
              <a:t>                                 4.Подтверждает верховенство международных обязательств России</a:t>
            </a:r>
          </a:p>
          <a:p>
            <a:pPr marL="0" indent="0" algn="just">
              <a:buNone/>
            </a:pPr>
            <a:r>
              <a:rPr lang="ru-RU" sz="1900" dirty="0">
                <a:latin typeface="Times New Roman" panose="02020603050405020304" pitchFamily="18" charset="0"/>
                <a:cs typeface="Times New Roman" panose="02020603050405020304" pitchFamily="18" charset="0"/>
              </a:rPr>
              <a:t> </a:t>
            </a:r>
            <a:r>
              <a:rPr lang="ru-RU" sz="1900" dirty="0" smtClean="0">
                <a:latin typeface="Times New Roman" panose="02020603050405020304" pitchFamily="18" charset="0"/>
                <a:cs typeface="Times New Roman" panose="02020603050405020304" pitchFamily="18" charset="0"/>
              </a:rPr>
              <a:t>                                    перед внутренним законодательством страны</a:t>
            </a:r>
          </a:p>
          <a:p>
            <a:pPr marL="0" indent="0" algn="just">
              <a:buNone/>
            </a:pPr>
            <a:r>
              <a:rPr lang="ru-RU" sz="1900" dirty="0">
                <a:latin typeface="Times New Roman" panose="02020603050405020304" pitchFamily="18" charset="0"/>
                <a:cs typeface="Times New Roman" panose="02020603050405020304" pitchFamily="18" charset="0"/>
              </a:rPr>
              <a:t> </a:t>
            </a:r>
            <a:r>
              <a:rPr lang="ru-RU" sz="1900" dirty="0" smtClean="0">
                <a:latin typeface="Times New Roman" panose="02020603050405020304" pitchFamily="18" charset="0"/>
                <a:cs typeface="Times New Roman" panose="02020603050405020304" pitchFamily="18" charset="0"/>
              </a:rPr>
              <a:t>                                 5.В основе государственного устройства лежит принцип разделения властей</a:t>
            </a:r>
          </a:p>
          <a:p>
            <a:pPr marL="0" indent="0" algn="just">
              <a:buNone/>
            </a:pPr>
            <a:r>
              <a:rPr lang="ru-RU" sz="2100" dirty="0" smtClean="0">
                <a:latin typeface="Times New Roman" panose="02020603050405020304" pitchFamily="18" charset="0"/>
                <a:cs typeface="Times New Roman" panose="02020603050405020304" pitchFamily="18" charset="0"/>
              </a:rPr>
              <a:t>  </a:t>
            </a:r>
            <a:r>
              <a:rPr lang="ru-RU" sz="2100" dirty="0" smtClean="0">
                <a:solidFill>
                  <a:srgbClr val="FF0000"/>
                </a:solidFill>
                <a:latin typeface="Times New Roman" panose="02020603050405020304" pitchFamily="18" charset="0"/>
                <a:cs typeface="Times New Roman" panose="02020603050405020304" pitchFamily="18" charset="0"/>
              </a:rPr>
              <a:t>Президент РФ   </a:t>
            </a:r>
            <a:r>
              <a:rPr lang="ru-RU" sz="1900" dirty="0" smtClean="0">
                <a:latin typeface="Times New Roman" panose="02020603050405020304" pitchFamily="18" charset="0"/>
                <a:cs typeface="Times New Roman" panose="02020603050405020304" pitchFamily="18" charset="0"/>
              </a:rPr>
              <a:t>6.</a:t>
            </a:r>
            <a:r>
              <a:rPr lang="ru-RU" sz="1900" b="1" dirty="0" smtClean="0">
                <a:latin typeface="Times New Roman" panose="02020603050405020304" pitchFamily="18" charset="0"/>
                <a:cs typeface="Times New Roman" panose="02020603050405020304" pitchFamily="18" charset="0"/>
              </a:rPr>
              <a:t>Россия светское государство</a:t>
            </a:r>
          </a:p>
          <a:p>
            <a:pPr marL="0" indent="0" algn="just">
              <a:buNone/>
            </a:pPr>
            <a:r>
              <a:rPr lang="ru-RU" sz="2100" dirty="0">
                <a:latin typeface="Times New Roman" panose="02020603050405020304" pitchFamily="18" charset="0"/>
                <a:cs typeface="Times New Roman" panose="02020603050405020304" pitchFamily="18" charset="0"/>
              </a:rPr>
              <a:t> </a:t>
            </a:r>
            <a:r>
              <a:rPr lang="ru-RU" sz="2100" dirty="0" smtClean="0">
                <a:latin typeface="Times New Roman" panose="02020603050405020304" pitchFamily="18" charset="0"/>
                <a:cs typeface="Times New Roman" panose="02020603050405020304" pitchFamily="18" charset="0"/>
              </a:rPr>
              <a:t>   </a:t>
            </a:r>
            <a:r>
              <a:rPr lang="ru-RU" sz="2100" dirty="0" smtClean="0">
                <a:solidFill>
                  <a:srgbClr val="FF0000"/>
                </a:solidFill>
                <a:latin typeface="Times New Roman" panose="02020603050405020304" pitchFamily="18" charset="0"/>
                <a:cs typeface="Times New Roman" panose="02020603050405020304" pitchFamily="18" charset="0"/>
              </a:rPr>
              <a:t>Б.Н. Ельцин      </a:t>
            </a:r>
            <a:r>
              <a:rPr lang="ru-RU" sz="1900" dirty="0" smtClean="0">
                <a:latin typeface="Times New Roman" panose="02020603050405020304" pitchFamily="18" charset="0"/>
                <a:cs typeface="Times New Roman" panose="02020603050405020304" pitchFamily="18" charset="0"/>
              </a:rPr>
              <a:t>7.Гарантируется равенство граждан перед законом и судом</a:t>
            </a:r>
          </a:p>
          <a:p>
            <a:pPr marL="0" indent="0" algn="just">
              <a:buNone/>
            </a:pPr>
            <a:r>
              <a:rPr lang="ru-RU" sz="2100" dirty="0">
                <a:solidFill>
                  <a:srgbClr val="FF0000"/>
                </a:solidFill>
                <a:latin typeface="Times New Roman" panose="02020603050405020304" pitchFamily="18" charset="0"/>
                <a:cs typeface="Times New Roman" panose="02020603050405020304" pitchFamily="18" charset="0"/>
              </a:rPr>
              <a:t> </a:t>
            </a:r>
            <a:r>
              <a:rPr lang="ru-RU" sz="2100" dirty="0" smtClean="0">
                <a:solidFill>
                  <a:srgbClr val="FF0000"/>
                </a:solidFill>
                <a:latin typeface="Times New Roman" panose="02020603050405020304" pitchFamily="18" charset="0"/>
                <a:cs typeface="Times New Roman" panose="02020603050405020304" pitchFamily="18" charset="0"/>
              </a:rPr>
              <a:t>  (1991-1999)      </a:t>
            </a:r>
            <a:r>
              <a:rPr lang="ru-RU" sz="1900" dirty="0" smtClean="0">
                <a:latin typeface="Times New Roman" panose="02020603050405020304" pitchFamily="18" charset="0"/>
                <a:cs typeface="Times New Roman" panose="02020603050405020304" pitchFamily="18" charset="0"/>
              </a:rPr>
              <a:t>8.</a:t>
            </a:r>
            <a:r>
              <a:rPr lang="ru-RU" sz="1900" b="1" dirty="0" smtClean="0">
                <a:latin typeface="Times New Roman" panose="02020603050405020304" pitchFamily="18" charset="0"/>
                <a:cs typeface="Times New Roman" panose="02020603050405020304" pitchFamily="18" charset="0"/>
              </a:rPr>
              <a:t>Социально-ориентированная</a:t>
            </a:r>
            <a:r>
              <a:rPr lang="ru-RU" sz="1900" dirty="0" smtClean="0">
                <a:latin typeface="Times New Roman" panose="02020603050405020304" pitchFamily="18" charset="0"/>
                <a:cs typeface="Times New Roman" panose="02020603050405020304" pitchFamily="18" charset="0"/>
              </a:rPr>
              <a:t>: политика направлена на создание   </a:t>
            </a:r>
          </a:p>
          <a:p>
            <a:pPr marL="0" indent="0" algn="just">
              <a:buNone/>
            </a:pPr>
            <a:r>
              <a:rPr lang="ru-RU" sz="1900" dirty="0">
                <a:latin typeface="Times New Roman" panose="02020603050405020304" pitchFamily="18" charset="0"/>
                <a:cs typeface="Times New Roman" panose="02020603050405020304" pitchFamily="18" charset="0"/>
              </a:rPr>
              <a:t> </a:t>
            </a:r>
            <a:r>
              <a:rPr lang="ru-RU" sz="1900" dirty="0" smtClean="0">
                <a:latin typeface="Times New Roman" panose="02020603050405020304" pitchFamily="18" charset="0"/>
                <a:cs typeface="Times New Roman" panose="02020603050405020304" pitchFamily="18" charset="0"/>
              </a:rPr>
              <a:t>                                    условий, обеспечивающих достойную жизнь и свободное развитие</a:t>
            </a:r>
          </a:p>
          <a:p>
            <a:pPr marL="0" indent="0" algn="just">
              <a:buNone/>
            </a:pPr>
            <a:r>
              <a:rPr lang="ru-RU" sz="1900" dirty="0">
                <a:latin typeface="Times New Roman" panose="02020603050405020304" pitchFamily="18" charset="0"/>
                <a:cs typeface="Times New Roman" panose="02020603050405020304" pitchFamily="18" charset="0"/>
              </a:rPr>
              <a:t> </a:t>
            </a:r>
            <a:r>
              <a:rPr lang="ru-RU" sz="1900" dirty="0" smtClean="0">
                <a:latin typeface="Times New Roman" panose="02020603050405020304" pitchFamily="18" charset="0"/>
                <a:cs typeface="Times New Roman" panose="02020603050405020304" pitchFamily="18" charset="0"/>
              </a:rPr>
              <a:t>                                    человека; гарантирует ряд социальных прав</a:t>
            </a:r>
          </a:p>
          <a:p>
            <a:pPr marL="0" indent="0" algn="just">
              <a:buNone/>
            </a:pPr>
            <a:r>
              <a:rPr lang="ru-RU" sz="1900" dirty="0">
                <a:latin typeface="Times New Roman" panose="02020603050405020304" pitchFamily="18" charset="0"/>
                <a:cs typeface="Times New Roman" panose="02020603050405020304" pitchFamily="18" charset="0"/>
              </a:rPr>
              <a:t> </a:t>
            </a:r>
            <a:r>
              <a:rPr lang="ru-RU" sz="1900" dirty="0" smtClean="0">
                <a:latin typeface="Times New Roman" panose="02020603050405020304" pitchFamily="18" charset="0"/>
                <a:cs typeface="Times New Roman" panose="02020603050405020304" pitchFamily="18" charset="0"/>
              </a:rPr>
              <a:t>                                 9.</a:t>
            </a:r>
            <a:r>
              <a:rPr lang="ru-RU" sz="1900" b="1" dirty="0" smtClean="0">
                <a:latin typeface="Times New Roman" panose="02020603050405020304" pitchFamily="18" charset="0"/>
                <a:cs typeface="Times New Roman" panose="02020603050405020304" pitchFamily="18" charset="0"/>
              </a:rPr>
              <a:t>Федеративная</a:t>
            </a:r>
            <a:r>
              <a:rPr lang="ru-RU" sz="1900" dirty="0" smtClean="0">
                <a:latin typeface="Times New Roman" panose="02020603050405020304" pitchFamily="18" charset="0"/>
                <a:cs typeface="Times New Roman" panose="02020603050405020304" pitchFamily="18" charset="0"/>
              </a:rPr>
              <a:t>: закрепляет статус России как федеративного государства</a:t>
            </a:r>
            <a:endParaRPr lang="ru-RU" sz="1900" dirty="0" smtClean="0"/>
          </a:p>
          <a:p>
            <a:pPr marL="0" indent="0">
              <a:buNone/>
            </a:pPr>
            <a:r>
              <a:rPr lang="ru-RU" sz="1900" dirty="0" smtClean="0">
                <a:latin typeface="Times New Roman" panose="02020603050405020304" pitchFamily="18" charset="0"/>
                <a:cs typeface="Times New Roman" panose="02020603050405020304" pitchFamily="18" charset="0"/>
              </a:rPr>
              <a:t>                                10.</a:t>
            </a:r>
            <a:r>
              <a:rPr lang="ru-RU" sz="1900" b="1" dirty="0" smtClean="0">
                <a:latin typeface="Times New Roman" panose="02020603050405020304" pitchFamily="18" charset="0"/>
                <a:cs typeface="Times New Roman" panose="02020603050405020304" pitchFamily="18" charset="0"/>
              </a:rPr>
              <a:t>Жесткая</a:t>
            </a:r>
            <a:r>
              <a:rPr lang="ru-RU" sz="1900" dirty="0" smtClean="0">
                <a:latin typeface="Times New Roman" panose="02020603050405020304" pitchFamily="18" charset="0"/>
                <a:cs typeface="Times New Roman" panose="02020603050405020304" pitchFamily="18" charset="0"/>
              </a:rPr>
              <a:t>: порядок внесения поправок в нее крайне затруднен, а некоторые ее</a:t>
            </a:r>
          </a:p>
          <a:p>
            <a:pPr marL="0" indent="0">
              <a:buNone/>
            </a:pPr>
            <a:r>
              <a:rPr lang="ru-RU" sz="1900" dirty="0" smtClean="0"/>
              <a:t>                                          </a:t>
            </a:r>
            <a:r>
              <a:rPr lang="ru-RU" sz="1900" dirty="0" smtClean="0">
                <a:latin typeface="Times New Roman" panose="02020603050405020304" pitchFamily="18" charset="0"/>
                <a:cs typeface="Times New Roman" panose="02020603050405020304" pitchFamily="18" charset="0"/>
              </a:rPr>
              <a:t>ключевые положения могут быть пересмотрены только в случае принятия</a:t>
            </a:r>
          </a:p>
          <a:p>
            <a:pPr marL="0" indent="0">
              <a:buNone/>
            </a:pPr>
            <a:r>
              <a:rPr lang="ru-RU" sz="1900" dirty="0">
                <a:latin typeface="Times New Roman" panose="02020603050405020304" pitchFamily="18" charset="0"/>
                <a:cs typeface="Times New Roman" panose="02020603050405020304" pitchFamily="18" charset="0"/>
              </a:rPr>
              <a:t> </a:t>
            </a:r>
            <a:r>
              <a:rPr lang="ru-RU" sz="1900" dirty="0" smtClean="0">
                <a:latin typeface="Times New Roman" panose="02020603050405020304" pitchFamily="18" charset="0"/>
                <a:cs typeface="Times New Roman" panose="02020603050405020304" pitchFamily="18" charset="0"/>
              </a:rPr>
              <a:t>                                    новой Конституции</a:t>
            </a:r>
          </a:p>
          <a:p>
            <a:pPr marL="0" indent="0">
              <a:buNone/>
            </a:pPr>
            <a:r>
              <a:rPr lang="ru-RU" sz="1900" dirty="0">
                <a:latin typeface="Times New Roman" panose="02020603050405020304" pitchFamily="18" charset="0"/>
                <a:cs typeface="Times New Roman" panose="02020603050405020304" pitchFamily="18" charset="0"/>
              </a:rPr>
              <a:t> </a:t>
            </a:r>
            <a:r>
              <a:rPr lang="ru-RU" sz="1900" dirty="0" smtClean="0">
                <a:latin typeface="Times New Roman" panose="02020603050405020304" pitchFamily="18" charset="0"/>
                <a:cs typeface="Times New Roman" panose="02020603050405020304" pitchFamily="18" charset="0"/>
              </a:rPr>
              <a:t>                                   </a:t>
            </a:r>
            <a:endParaRPr lang="ru-RU" sz="1900" dirty="0" smtClean="0"/>
          </a:p>
        </p:txBody>
      </p:sp>
      <p:sp>
        <p:nvSpPr>
          <p:cNvPr id="3" name="Заголовок 2"/>
          <p:cNvSpPr>
            <a:spLocks noGrp="1"/>
          </p:cNvSpPr>
          <p:nvPr>
            <p:ph type="title"/>
          </p:nvPr>
        </p:nvSpPr>
        <p:spPr>
          <a:xfrm>
            <a:off x="457200" y="338328"/>
            <a:ext cx="8229600" cy="858424"/>
          </a:xfrm>
        </p:spPr>
        <p:txBody>
          <a:bodyPr>
            <a:norm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Е) Конституция 1993 года</a:t>
            </a:r>
            <a:br>
              <a:rPr lang="ru-RU" sz="2400" b="1" dirty="0" smtClean="0">
                <a:solidFill>
                  <a:srgbClr val="FF0000"/>
                </a:solidFill>
                <a:latin typeface="Times New Roman" panose="02020603050405020304" pitchFamily="18" charset="0"/>
                <a:cs typeface="Times New Roman" panose="02020603050405020304" pitchFamily="18" charset="0"/>
              </a:rPr>
            </a:br>
            <a:r>
              <a:rPr lang="ru-RU" sz="2400" b="1" u="sng" dirty="0" smtClean="0">
                <a:solidFill>
                  <a:srgbClr val="FF0000"/>
                </a:solidFill>
                <a:latin typeface="Times New Roman" panose="02020603050405020304" pitchFamily="18" charset="0"/>
                <a:cs typeface="Times New Roman" panose="02020603050405020304" pitchFamily="18" charset="0"/>
              </a:rPr>
              <a:t>основные положения:</a:t>
            </a:r>
            <a:endParaRPr lang="ru-RU" sz="2400" b="1" u="sng" dirty="0">
              <a:solidFill>
                <a:srgbClr val="FF0000"/>
              </a:solidFill>
              <a:latin typeface="Times New Roman" panose="02020603050405020304" pitchFamily="18" charset="0"/>
              <a:cs typeface="Times New Roman" panose="02020603050405020304" pitchFamily="18" charset="0"/>
            </a:endParaRPr>
          </a:p>
        </p:txBody>
      </p:sp>
      <p:pic>
        <p:nvPicPr>
          <p:cNvPr id="7171" name="Picture 3" descr="C:\Users\user\Desktop\24355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790709"/>
            <a:ext cx="1800200" cy="2926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207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1" y="548680"/>
            <a:ext cx="8640960" cy="6120680"/>
          </a:xfrm>
        </p:spPr>
        <p:txBody>
          <a:bodyPr/>
          <a:lstStyle/>
          <a:p>
            <a:pPr marL="0" indent="0">
              <a:buNone/>
            </a:pPr>
            <a:r>
              <a:rPr lang="ru-RU" dirty="0" smtClean="0">
                <a:latin typeface="Times New Roman" panose="02020603050405020304" pitchFamily="18" charset="0"/>
                <a:cs typeface="Times New Roman" panose="02020603050405020304" pitchFamily="18" charset="0"/>
              </a:rPr>
              <a:t>11.Органы власти</a:t>
            </a:r>
            <a:r>
              <a:rPr lang="ru-RU" dirty="0" smtClean="0"/>
              <a:t>:</a:t>
            </a:r>
            <a:endParaRPr lang="ru-RU" dirty="0"/>
          </a:p>
        </p:txBody>
      </p:sp>
      <p:pic>
        <p:nvPicPr>
          <p:cNvPr id="2050" name="Picture 2" descr="C:\Users\user\Desktop\2658876_3_14918392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80728"/>
            <a:ext cx="885698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47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8194" name="Picture 2" descr="C:\Users\user\Desktop\slid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3550" y="1024036"/>
            <a:ext cx="5969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31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2060848"/>
            <a:ext cx="4032448" cy="4464496"/>
          </a:xfrm>
        </p:spPr>
        <p:txBody>
          <a:bodyPr>
            <a:normAutofit fontScale="85000" lnSpcReduction="20000"/>
          </a:bodyPr>
          <a:lstStyle/>
          <a:p>
            <a:pPr marL="0" indent="0" algn="ctr">
              <a:buNone/>
            </a:pPr>
            <a:r>
              <a:rPr lang="ru-RU" sz="2800" dirty="0" smtClean="0">
                <a:solidFill>
                  <a:schemeClr val="tx1"/>
                </a:solidFill>
                <a:latin typeface="Times New Roman" panose="02020603050405020304" pitchFamily="18" charset="0"/>
                <a:cs typeface="Times New Roman" panose="02020603050405020304" pitchFamily="18" charset="0"/>
              </a:rPr>
              <a:t>2. «Незнание закона не освобождает от ответственности»</a:t>
            </a:r>
          </a:p>
          <a:p>
            <a:pPr marL="0" indent="0" algn="ctr">
              <a:buNone/>
            </a:pPr>
            <a:r>
              <a:rPr lang="ru-RU" sz="2800" dirty="0" smtClean="0">
                <a:solidFill>
                  <a:schemeClr val="tx1"/>
                </a:solidFill>
                <a:latin typeface="Times New Roman" panose="02020603050405020304" pitchFamily="18" charset="0"/>
                <a:cs typeface="Times New Roman" panose="02020603050405020304" pitchFamily="18" charset="0"/>
              </a:rPr>
              <a:t>Станислав Ежи </a:t>
            </a:r>
            <a:r>
              <a:rPr lang="ru-RU" sz="2800" dirty="0" err="1" smtClean="0">
                <a:solidFill>
                  <a:schemeClr val="tx1"/>
                </a:solidFill>
                <a:latin typeface="Times New Roman" panose="02020603050405020304" pitchFamily="18" charset="0"/>
                <a:cs typeface="Times New Roman" panose="02020603050405020304" pitchFamily="18" charset="0"/>
              </a:rPr>
              <a:t>Лец</a:t>
            </a:r>
            <a:endParaRPr lang="ru-RU" sz="2800" dirty="0" smtClean="0">
              <a:solidFill>
                <a:schemeClr val="tx1"/>
              </a:solidFill>
              <a:latin typeface="Times New Roman" panose="02020603050405020304" pitchFamily="18" charset="0"/>
              <a:cs typeface="Times New Roman" panose="02020603050405020304" pitchFamily="18" charset="0"/>
            </a:endParaRPr>
          </a:p>
          <a:p>
            <a:pPr marL="0" indent="0" algn="ctr">
              <a:buNone/>
            </a:pPr>
            <a:r>
              <a:rPr lang="ru-RU" sz="2800" dirty="0" smtClean="0">
                <a:solidFill>
                  <a:schemeClr val="tx1"/>
                </a:solidFill>
                <a:latin typeface="Times New Roman" panose="02020603050405020304" pitchFamily="18" charset="0"/>
                <a:cs typeface="Times New Roman" panose="02020603050405020304" pitchFamily="18" charset="0"/>
              </a:rPr>
              <a:t>(1909-1966)</a:t>
            </a:r>
          </a:p>
          <a:p>
            <a:pPr marL="0" indent="0" algn="ctr">
              <a:buNone/>
            </a:pPr>
            <a:r>
              <a:rPr lang="ru-RU" sz="2800" dirty="0" smtClean="0">
                <a:solidFill>
                  <a:schemeClr val="tx1"/>
                </a:solidFill>
                <a:latin typeface="Times New Roman" panose="02020603050405020304" pitchFamily="18" charset="0"/>
                <a:cs typeface="Times New Roman" panose="02020603050405020304" pitchFamily="18" charset="0"/>
              </a:rPr>
              <a:t>Польский философ, писатель-сатирик, поэт</a:t>
            </a:r>
            <a:endParaRPr lang="en-US" sz="2800" dirty="0" smtClean="0">
              <a:solidFill>
                <a:schemeClr val="tx1"/>
              </a:solidFill>
              <a:latin typeface="Times New Roman" panose="02020603050405020304" pitchFamily="18" charset="0"/>
              <a:cs typeface="Times New Roman" panose="02020603050405020304" pitchFamily="18" charset="0"/>
            </a:endParaRPr>
          </a:p>
          <a:p>
            <a:pPr marL="0" indent="0" algn="ctr">
              <a:buNone/>
            </a:pPr>
            <a:endParaRPr lang="ru-RU" sz="2800" dirty="0">
              <a:solidFill>
                <a:schemeClr val="tx1"/>
              </a:solidFill>
              <a:latin typeface="Times New Roman" panose="02020603050405020304" pitchFamily="18" charset="0"/>
              <a:cs typeface="Times New Roman" panose="02020603050405020304" pitchFamily="18" charset="0"/>
            </a:endParaRPr>
          </a:p>
          <a:p>
            <a:pPr marL="0" indent="0" algn="ctr">
              <a:buNone/>
            </a:pPr>
            <a:r>
              <a:rPr lang="en-US" sz="2800" b="1" dirty="0" smtClean="0">
                <a:solidFill>
                  <a:schemeClr val="tx1"/>
                </a:solidFill>
                <a:latin typeface="Times New Roman" panose="02020603050405020304" pitchFamily="18" charset="0"/>
                <a:cs typeface="Times New Roman" panose="02020603050405020304" pitchFamily="18" charset="0"/>
              </a:rPr>
              <a:t> </a:t>
            </a:r>
            <a:r>
              <a:rPr lang="ru-RU" sz="2800" b="1" dirty="0" smtClean="0">
                <a:solidFill>
                  <a:srgbClr val="FF0000"/>
                </a:solidFill>
                <a:latin typeface="Times New Roman" panose="02020603050405020304" pitchFamily="18" charset="0"/>
                <a:cs typeface="Times New Roman" panose="02020603050405020304" pitchFamily="18" charset="0"/>
              </a:rPr>
              <a:t>Подумайте:</a:t>
            </a:r>
          </a:p>
          <a:p>
            <a:pPr marL="0" indent="0" algn="ctr">
              <a:buNone/>
            </a:pPr>
            <a:r>
              <a:rPr lang="en-US" sz="2800" b="1" dirty="0" smtClean="0">
                <a:solidFill>
                  <a:schemeClr val="tx1"/>
                </a:solidFill>
                <a:latin typeface="Times New Roman" panose="02020603050405020304" pitchFamily="18" charset="0"/>
                <a:cs typeface="Times New Roman" panose="02020603050405020304" pitchFamily="18" charset="0"/>
              </a:rPr>
              <a:t>1</a:t>
            </a:r>
            <a:r>
              <a:rPr lang="ru-RU" sz="2800" b="1" dirty="0" smtClean="0">
                <a:solidFill>
                  <a:schemeClr val="tx1"/>
                </a:solidFill>
                <a:latin typeface="Times New Roman" panose="02020603050405020304" pitchFamily="18" charset="0"/>
                <a:cs typeface="Times New Roman" panose="02020603050405020304" pitchFamily="18" charset="0"/>
              </a:rPr>
              <a:t>.Каковы, по Вашему, идеи этих афоризмов</a:t>
            </a:r>
            <a:r>
              <a:rPr lang="en-US" sz="2800" b="1" dirty="0" smtClean="0">
                <a:solidFill>
                  <a:schemeClr val="tx1"/>
                </a:solidFill>
                <a:latin typeface="Times New Roman" panose="02020603050405020304" pitchFamily="18" charset="0"/>
                <a:cs typeface="Times New Roman" panose="02020603050405020304" pitchFamily="18" charset="0"/>
              </a:rPr>
              <a:t>?</a:t>
            </a:r>
            <a:endParaRPr lang="ru-RU" sz="2800" b="1" dirty="0" smtClean="0">
              <a:solidFill>
                <a:schemeClr val="tx1"/>
              </a:solidFill>
              <a:latin typeface="Times New Roman" panose="02020603050405020304" pitchFamily="18" charset="0"/>
              <a:cs typeface="Times New Roman" panose="02020603050405020304" pitchFamily="18" charset="0"/>
            </a:endParaRPr>
          </a:p>
          <a:p>
            <a:pPr marL="0" indent="0" algn="ctr">
              <a:buNone/>
            </a:pPr>
            <a:r>
              <a:rPr lang="ru-RU" sz="2800" b="1" dirty="0" smtClean="0">
                <a:solidFill>
                  <a:schemeClr val="tx1"/>
                </a:solidFill>
                <a:latin typeface="Times New Roman" panose="02020603050405020304" pitchFamily="18" charset="0"/>
                <a:cs typeface="Times New Roman" panose="02020603050405020304" pitchFamily="18" charset="0"/>
              </a:rPr>
              <a:t>2.Какие мысли хотели донести до нас его авторы</a:t>
            </a:r>
            <a:r>
              <a:rPr lang="en-US" sz="2800" b="1" dirty="0" smtClean="0">
                <a:solidFill>
                  <a:schemeClr val="tx1"/>
                </a:solidFill>
                <a:latin typeface="Times New Roman" panose="02020603050405020304" pitchFamily="18" charset="0"/>
                <a:cs typeface="Times New Roman" panose="02020603050405020304" pitchFamily="18" charset="0"/>
              </a:rPr>
              <a:t>?</a:t>
            </a:r>
          </a:p>
          <a:p>
            <a:pPr marL="457200" indent="-457200" algn="ctr">
              <a:buAutoNum type="arabicPeriod"/>
            </a:pPr>
            <a:endParaRPr lang="ru-RU" dirty="0" smtClean="0">
              <a:solidFill>
                <a:srgbClr val="FF0000"/>
              </a:solidFill>
              <a:latin typeface="Times New Roman" panose="02020603050405020304" pitchFamily="18" charset="0"/>
              <a:cs typeface="Times New Roman" panose="02020603050405020304" pitchFamily="18" charset="0"/>
            </a:endParaRPr>
          </a:p>
        </p:txBody>
      </p:sp>
      <p:pic>
        <p:nvPicPr>
          <p:cNvPr id="15362" name="Picture 2" descr="C:\Users\user\Desktop\stanislaw_jerzy_lec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836712"/>
            <a:ext cx="4749864"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3166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642400"/>
          </a:xfrm>
        </p:spPr>
        <p:txBody>
          <a:bodyPr>
            <a:normAutofit fontScale="90000"/>
          </a:bodyPr>
          <a:lstStyle/>
          <a:p>
            <a:r>
              <a:rPr lang="ru-RU" sz="2400" b="1" dirty="0" smtClean="0">
                <a:solidFill>
                  <a:srgbClr val="FF0000"/>
                </a:solidFill>
                <a:latin typeface="Times New Roman" panose="02020603050405020304" pitchFamily="18" charset="0"/>
                <a:cs typeface="Times New Roman" panose="02020603050405020304" pitchFamily="18" charset="0"/>
              </a:rPr>
              <a:t>6. Государственная символика по Конституции 1993 года</a:t>
            </a:r>
            <a:br>
              <a:rPr lang="ru-RU" sz="2400" b="1" dirty="0" smtClean="0">
                <a:solidFill>
                  <a:srgbClr val="FF0000"/>
                </a:solidFill>
                <a:latin typeface="Times New Roman" panose="02020603050405020304" pitchFamily="18" charset="0"/>
                <a:cs typeface="Times New Roman" panose="02020603050405020304" pitchFamily="18" charset="0"/>
              </a:rPr>
            </a:br>
            <a:r>
              <a:rPr lang="ru-RU" sz="3100" b="1" dirty="0" smtClean="0">
                <a:solidFill>
                  <a:srgbClr val="FF0000"/>
                </a:solidFill>
                <a:latin typeface="Times New Roman" panose="02020603050405020304" pitchFamily="18" charset="0"/>
                <a:cs typeface="Times New Roman" panose="02020603050405020304" pitchFamily="18" charset="0"/>
              </a:rPr>
              <a:t>Герб:</a:t>
            </a:r>
            <a:endParaRPr lang="ru-RU" sz="3100"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p:txBody>
          <a:bodyPr/>
          <a:lstStyle/>
          <a:p>
            <a:endParaRPr lang="ru-RU" dirty="0"/>
          </a:p>
        </p:txBody>
      </p:sp>
      <p:sp>
        <p:nvSpPr>
          <p:cNvPr id="6" name="Объект 5"/>
          <p:cNvSpPr>
            <a:spLocks noGrp="1"/>
          </p:cNvSpPr>
          <p:nvPr>
            <p:ph sz="quarter" idx="4"/>
          </p:nvPr>
        </p:nvSpPr>
        <p:spPr>
          <a:xfrm>
            <a:off x="3491880" y="1124744"/>
            <a:ext cx="5400600" cy="3240360"/>
          </a:xfrm>
        </p:spPr>
        <p:txBody>
          <a:bodyPr>
            <a:normAutofit lnSpcReduction="10000"/>
          </a:bodyPr>
          <a:lstStyle/>
          <a:p>
            <a:pPr marL="0" indent="0" algn="just">
              <a:buNone/>
            </a:pPr>
            <a:r>
              <a:rPr lang="ru-RU" dirty="0" smtClean="0">
                <a:latin typeface="Times New Roman" panose="02020603050405020304" pitchFamily="18" charset="0"/>
                <a:cs typeface="Times New Roman" panose="02020603050405020304" pitchFamily="18" charset="0"/>
              </a:rPr>
              <a:t>Утвержден Указом Президента РФ №2050 «О государственном гербе Российской Федерации» от 30 ноября 1993 года; Федеральным конституционным законом №2-ФКЗ «О Государственном гербе Российской Федерации», принятом 8 декабря 2000 года постановлением №899-</a:t>
            </a:r>
            <a:r>
              <a:rPr lang="en-US" dirty="0" smtClean="0">
                <a:latin typeface="Times New Roman" panose="02020603050405020304" pitchFamily="18" charset="0"/>
                <a:cs typeface="Times New Roman" panose="02020603050405020304" pitchFamily="18" charset="0"/>
              </a:rPr>
              <a:t>III</a:t>
            </a:r>
            <a:r>
              <a:rPr lang="ru-RU" dirty="0" smtClean="0">
                <a:latin typeface="Times New Roman" panose="02020603050405020304" pitchFamily="18" charset="0"/>
                <a:cs typeface="Times New Roman" panose="02020603050405020304" pitchFamily="18" charset="0"/>
              </a:rPr>
              <a:t> Государственной Думы; Федерального Собрания РФ, одобренным 20 декабря </a:t>
            </a:r>
            <a:r>
              <a:rPr lang="ru-RU" sz="1600" dirty="0" smtClean="0">
                <a:latin typeface="Times New Roman" panose="02020603050405020304" pitchFamily="18" charset="0"/>
                <a:cs typeface="Times New Roman" panose="02020603050405020304" pitchFamily="18" charset="0"/>
              </a:rPr>
              <a:t>2000</a:t>
            </a:r>
            <a:r>
              <a:rPr lang="ru-RU" dirty="0" smtClean="0">
                <a:latin typeface="Times New Roman" panose="02020603050405020304" pitchFamily="18" charset="0"/>
                <a:cs typeface="Times New Roman" panose="02020603050405020304" pitchFamily="18" charset="0"/>
              </a:rPr>
              <a:t> года Советом Федерации и подписанным Президентом РФ 25 декабря 2000 года</a:t>
            </a:r>
          </a:p>
          <a:p>
            <a:pPr marL="0" indent="0" algn="just">
              <a:buNone/>
            </a:pPr>
            <a:endParaRPr lang="ru-RU" dirty="0" smtClean="0">
              <a:latin typeface="Times New Roman" panose="02020603050405020304" pitchFamily="18" charset="0"/>
              <a:cs typeface="Times New Roman" panose="02020603050405020304" pitchFamily="18" charset="0"/>
            </a:endParaRPr>
          </a:p>
        </p:txBody>
      </p:sp>
      <p:pic>
        <p:nvPicPr>
          <p:cNvPr id="6146" name="Picture 2" descr="C:\Users\user\Desktop\aguila 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62" y="1412776"/>
            <a:ext cx="3274908" cy="453650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Desktop\31767683-7e66-4c60-9fcc-a69a2c2439e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4387730"/>
            <a:ext cx="2016224" cy="216024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rot="10800000" flipV="1">
            <a:off x="5868141" y="5071880"/>
            <a:ext cx="2952329" cy="1508105"/>
          </a:xfrm>
          <a:prstGeom prst="rect">
            <a:avLst/>
          </a:prstGeom>
        </p:spPr>
        <p:txBody>
          <a:bodyPr wrap="square">
            <a:sp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Автор </a:t>
            </a:r>
            <a:r>
              <a:rPr lang="ru-RU" b="1" dirty="0">
                <a:solidFill>
                  <a:srgbClr val="FF0000"/>
                </a:solidFill>
                <a:latin typeface="Times New Roman" panose="02020603050405020304" pitchFamily="18" charset="0"/>
                <a:cs typeface="Times New Roman" panose="02020603050405020304" pitchFamily="18" charset="0"/>
              </a:rPr>
              <a:t>официального </a:t>
            </a:r>
            <a:r>
              <a:rPr lang="ru-RU" b="1" dirty="0" smtClean="0">
                <a:solidFill>
                  <a:srgbClr val="FF0000"/>
                </a:solidFill>
                <a:latin typeface="Times New Roman" panose="02020603050405020304" pitchFamily="18" charset="0"/>
                <a:cs typeface="Times New Roman" panose="02020603050405020304" pitchFamily="18" charset="0"/>
              </a:rPr>
              <a:t>рисунка </a:t>
            </a:r>
            <a:r>
              <a:rPr lang="ru-RU" b="1" dirty="0">
                <a:solidFill>
                  <a:srgbClr val="FF0000"/>
                </a:solidFill>
                <a:latin typeface="Times New Roman" panose="02020603050405020304" pitchFamily="18" charset="0"/>
                <a:cs typeface="Times New Roman" panose="02020603050405020304" pitchFamily="18" charset="0"/>
              </a:rPr>
              <a:t>герба</a:t>
            </a:r>
          </a:p>
          <a:p>
            <a:pPr algn="ctr"/>
            <a:r>
              <a:rPr lang="ru-RU" b="1" dirty="0" smtClean="0">
                <a:solidFill>
                  <a:srgbClr val="FF0000"/>
                </a:solidFill>
                <a:latin typeface="Times New Roman" panose="02020603050405020304" pitchFamily="18" charset="0"/>
                <a:cs typeface="Times New Roman" panose="02020603050405020304" pitchFamily="18" charset="0"/>
              </a:rPr>
              <a:t>петербургский </a:t>
            </a:r>
            <a:r>
              <a:rPr lang="ru-RU" b="1" dirty="0">
                <a:solidFill>
                  <a:srgbClr val="FF0000"/>
                </a:solidFill>
                <a:latin typeface="Times New Roman" panose="02020603050405020304" pitchFamily="18" charset="0"/>
                <a:cs typeface="Times New Roman" panose="02020603050405020304" pitchFamily="18" charset="0"/>
              </a:rPr>
              <a:t>художник Евгений Ильич </a:t>
            </a:r>
            <a:r>
              <a:rPr lang="ru-RU" b="1" dirty="0" err="1">
                <a:solidFill>
                  <a:srgbClr val="FF0000"/>
                </a:solidFill>
                <a:latin typeface="Times New Roman" panose="02020603050405020304" pitchFamily="18" charset="0"/>
                <a:cs typeface="Times New Roman" panose="02020603050405020304" pitchFamily="18" charset="0"/>
              </a:rPr>
              <a:t>Ухналев</a:t>
            </a:r>
            <a:r>
              <a:rPr lang="ru-RU" b="1" dirty="0">
                <a:solidFill>
                  <a:srgbClr val="FF0000"/>
                </a:solidFill>
                <a:latin typeface="Times New Roman" panose="02020603050405020304" pitchFamily="18" charset="0"/>
                <a:cs typeface="Times New Roman" panose="02020603050405020304" pitchFamily="18" charset="0"/>
              </a:rPr>
              <a:t> (1931-2015</a:t>
            </a:r>
            <a:r>
              <a:rPr lang="ru-RU" sz="2000" b="1" dirty="0">
                <a:solidFill>
                  <a:srgbClr val="FF0000"/>
                </a:solidFill>
              </a:rPr>
              <a:t>)</a:t>
            </a:r>
          </a:p>
        </p:txBody>
      </p:sp>
    </p:spTree>
    <p:extLst>
      <p:ext uri="{BB962C8B-B14F-4D97-AF65-F5344CB8AC3E}">
        <p14:creationId xmlns:p14="http://schemas.microsoft.com/office/powerpoint/2010/main" val="3600090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498384"/>
          </a:xfrm>
        </p:spPr>
        <p:txBody>
          <a:bodyPr>
            <a:normAutofit fontScale="90000"/>
          </a:bodyPr>
          <a:lstStyle/>
          <a:p>
            <a:r>
              <a:rPr lang="ru-RU" sz="2800" b="1" dirty="0" smtClean="0">
                <a:solidFill>
                  <a:srgbClr val="FF0000"/>
                </a:solidFill>
                <a:latin typeface="Times New Roman" panose="02020603050405020304" pitchFamily="18" charset="0"/>
                <a:cs typeface="Times New Roman" panose="02020603050405020304" pitchFamily="18" charset="0"/>
              </a:rPr>
              <a:t>Флаг:</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179512" y="1052736"/>
            <a:ext cx="4319335" cy="5616624"/>
          </a:xfrm>
        </p:spPr>
        <p:txBody>
          <a:bodyPr>
            <a:normAutofit fontScale="77500" lnSpcReduction="20000"/>
          </a:bodyPr>
          <a:lstStyle/>
          <a:p>
            <a:endParaRPr lang="ru-RU" dirty="0" smtClean="0"/>
          </a:p>
          <a:p>
            <a:endParaRPr lang="ru-RU" dirty="0"/>
          </a:p>
          <a:p>
            <a:endParaRPr lang="ru-RU" dirty="0" smtClean="0"/>
          </a:p>
          <a:p>
            <a:endParaRPr lang="ru-RU" dirty="0"/>
          </a:p>
          <a:p>
            <a:pPr marL="0" indent="0">
              <a:buNone/>
            </a:pPr>
            <a:endParaRPr lang="ru-RU" dirty="0" smtClean="0"/>
          </a:p>
          <a:p>
            <a:pPr marL="0" indent="0">
              <a:buNone/>
            </a:pPr>
            <a:endParaRPr lang="ru-RU" dirty="0"/>
          </a:p>
          <a:p>
            <a:pPr marL="0" indent="0">
              <a:buNone/>
            </a:pPr>
            <a:endParaRPr lang="ru-RU" dirty="0" smtClean="0"/>
          </a:p>
          <a:p>
            <a:pPr marL="0" indent="0" algn="just">
              <a:buNone/>
            </a:pPr>
            <a:r>
              <a:rPr lang="ru-RU" dirty="0" smtClean="0">
                <a:latin typeface="Times New Roman" panose="02020603050405020304" pitchFamily="18" charset="0"/>
                <a:cs typeface="Times New Roman" panose="02020603050405020304" pitchFamily="18" charset="0"/>
              </a:rPr>
              <a:t>Чрезвычайная сессия Верховного Совета РСФСР 22 августа 1991 года постановила  считать официальным символом России </a:t>
            </a:r>
            <a:r>
              <a:rPr lang="ru-RU" dirty="0" err="1" smtClean="0">
                <a:latin typeface="Times New Roman" panose="02020603050405020304" pitchFamily="18" charset="0"/>
                <a:cs typeface="Times New Roman" panose="02020603050405020304" pitchFamily="18" charset="0"/>
              </a:rPr>
              <a:t>триколор</a:t>
            </a:r>
            <a:endParaRPr lang="ru-RU" dirty="0" smtClean="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Указом Президента №2126 от 11 декабря 1993 года утверждено Положение о флаге РФ. Указ уточнял пропорции флага, они стали равными не 1:2, а 2:3, что более соответствовало старому дореволюционному российскому флагу</a:t>
            </a:r>
          </a:p>
          <a:p>
            <a:pPr marL="0" indent="0" algn="just">
              <a:buNone/>
            </a:pPr>
            <a:endParaRPr lang="ru-RU" dirty="0" smtClean="0">
              <a:latin typeface="Times New Roman" panose="02020603050405020304" pitchFamily="18" charset="0"/>
              <a:cs typeface="Times New Roman" panose="02020603050405020304" pitchFamily="18" charset="0"/>
            </a:endParaRPr>
          </a:p>
          <a:p>
            <a:pPr marL="0" indent="0" algn="ctr">
              <a:buNone/>
            </a:pPr>
            <a:r>
              <a:rPr lang="ru-RU" b="1" dirty="0" smtClean="0">
                <a:solidFill>
                  <a:srgbClr val="FF0000"/>
                </a:solidFill>
                <a:latin typeface="Times New Roman" panose="02020603050405020304" pitchFamily="18" charset="0"/>
                <a:cs typeface="Times New Roman" panose="02020603050405020304" pitchFamily="18" charset="0"/>
              </a:rPr>
              <a:t>Праздник Государственного флага отмечается 22 августа с 1994 года</a:t>
            </a:r>
          </a:p>
          <a:p>
            <a:pPr marL="0" indent="0" algn="just">
              <a:buNone/>
            </a:pPr>
            <a:endParaRPr lang="ru-RU" dirty="0" smtClean="0">
              <a:latin typeface="Times New Roman" panose="02020603050405020304" pitchFamily="18" charset="0"/>
              <a:cs typeface="Times New Roman" panose="02020603050405020304" pitchFamily="18" charset="0"/>
            </a:endParaRPr>
          </a:p>
        </p:txBody>
      </p:sp>
      <p:sp>
        <p:nvSpPr>
          <p:cNvPr id="4" name="Объект 3"/>
          <p:cNvSpPr>
            <a:spLocks noGrp="1"/>
          </p:cNvSpPr>
          <p:nvPr>
            <p:ph sz="quarter" idx="14"/>
          </p:nvPr>
        </p:nvSpPr>
        <p:spPr>
          <a:xfrm>
            <a:off x="4572000" y="764704"/>
            <a:ext cx="4248472" cy="5976664"/>
          </a:xfrm>
        </p:spPr>
        <p:txBody>
          <a:bodyPr>
            <a:noAutofit/>
          </a:bodyPr>
          <a:lstStyle/>
          <a:p>
            <a:pPr marL="0" indent="0" algn="just">
              <a:buNone/>
            </a:pPr>
            <a:r>
              <a:rPr lang="ru-RU" sz="2000" dirty="0" smtClean="0">
                <a:latin typeface="Times New Roman" panose="02020603050405020304" pitchFamily="18" charset="0"/>
                <a:cs typeface="Times New Roman" panose="02020603050405020304" pitchFamily="18" charset="0"/>
              </a:rPr>
              <a:t>Официально бело-сине-красный флаг был утвержден как </a:t>
            </a:r>
            <a:r>
              <a:rPr lang="ru-RU" sz="2000" b="1" dirty="0" smtClean="0">
                <a:latin typeface="Times New Roman" panose="02020603050405020304" pitchFamily="18" charset="0"/>
                <a:cs typeface="Times New Roman" panose="02020603050405020304" pitchFamily="18" charset="0"/>
              </a:rPr>
              <a:t>официальный</a:t>
            </a:r>
            <a:r>
              <a:rPr lang="ru-RU" sz="2000" dirty="0" smtClean="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(государственный) флаг </a:t>
            </a:r>
            <a:r>
              <a:rPr lang="ru-RU" sz="2000" dirty="0" smtClean="0">
                <a:latin typeface="Times New Roman" panose="02020603050405020304" pitchFamily="18" charset="0"/>
                <a:cs typeface="Times New Roman" panose="02020603050405020304" pitchFamily="18" charset="0"/>
              </a:rPr>
              <a:t>России только накануне коронации </a:t>
            </a:r>
            <a:r>
              <a:rPr lang="ru-RU" sz="2000" b="1" dirty="0" smtClean="0">
                <a:latin typeface="Times New Roman" panose="02020603050405020304" pitchFamily="18" charset="0"/>
                <a:cs typeface="Times New Roman" panose="02020603050405020304" pitchFamily="18" charset="0"/>
              </a:rPr>
              <a:t>Николая</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II</a:t>
            </a:r>
            <a:r>
              <a:rPr lang="ru-RU" sz="2000" b="1"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в </a:t>
            </a:r>
            <a:r>
              <a:rPr lang="ru-RU" sz="2000" b="1" dirty="0" smtClean="0">
                <a:latin typeface="Times New Roman" panose="02020603050405020304" pitchFamily="18" charset="0"/>
                <a:cs typeface="Times New Roman" panose="02020603050405020304" pitchFamily="18" charset="0"/>
              </a:rPr>
              <a:t>1896 году</a:t>
            </a:r>
            <a:r>
              <a:rPr lang="ru-RU" sz="2000" dirty="0" smtClean="0">
                <a:latin typeface="Times New Roman" panose="02020603050405020304" pitchFamily="18" charset="0"/>
                <a:cs typeface="Times New Roman" panose="02020603050405020304" pitchFamily="18" charset="0"/>
              </a:rPr>
              <a:t>. Тогда </a:t>
            </a:r>
            <a:r>
              <a:rPr lang="ru-RU" sz="2000" dirty="0" smtClean="0">
                <a:solidFill>
                  <a:srgbClr val="FF0000"/>
                </a:solidFill>
                <a:latin typeface="Times New Roman" panose="02020603050405020304" pitchFamily="18" charset="0"/>
                <a:cs typeface="Times New Roman" panose="02020603050405020304" pitchFamily="18" charset="0"/>
              </a:rPr>
              <a:t>красный</a:t>
            </a:r>
            <a:r>
              <a:rPr lang="ru-RU" sz="2000" dirty="0" smtClean="0">
                <a:latin typeface="Times New Roman" panose="02020603050405020304" pitchFamily="18" charset="0"/>
                <a:cs typeface="Times New Roman" panose="02020603050405020304" pitchFamily="18" charset="0"/>
              </a:rPr>
              <a:t> цвет означал </a:t>
            </a:r>
            <a:r>
              <a:rPr lang="ru-RU" sz="2000" dirty="0" err="1" smtClean="0">
                <a:latin typeface="Times New Roman" panose="02020603050405020304" pitchFamily="18" charset="0"/>
                <a:cs typeface="Times New Roman" panose="02020603050405020304" pitchFamily="18" charset="0"/>
              </a:rPr>
              <a:t>державность</a:t>
            </a:r>
            <a:r>
              <a:rPr lang="ru-RU" sz="2000" dirty="0" smtClean="0">
                <a:latin typeface="Times New Roman" panose="02020603050405020304" pitchFamily="18" charset="0"/>
                <a:cs typeface="Times New Roman" panose="02020603050405020304" pitchFamily="18" charset="0"/>
              </a:rPr>
              <a:t>, </a:t>
            </a:r>
            <a:r>
              <a:rPr lang="ru-RU" sz="2000" dirty="0" smtClean="0">
                <a:solidFill>
                  <a:srgbClr val="FF0000"/>
                </a:solidFill>
                <a:latin typeface="Times New Roman" panose="02020603050405020304" pitchFamily="18" charset="0"/>
                <a:cs typeface="Times New Roman" panose="02020603050405020304" pitchFamily="18" charset="0"/>
              </a:rPr>
              <a:t>синий</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цвет Богоматери, под покровительством которой находилась Россия, </a:t>
            </a:r>
            <a:r>
              <a:rPr lang="ru-RU" sz="2000" dirty="0" smtClean="0">
                <a:solidFill>
                  <a:srgbClr val="FF0000"/>
                </a:solidFill>
                <a:latin typeface="Times New Roman" panose="02020603050405020304" pitchFamily="18" charset="0"/>
                <a:cs typeface="Times New Roman" panose="02020603050405020304" pitchFamily="18" charset="0"/>
              </a:rPr>
              <a:t>белый</a:t>
            </a:r>
            <a:r>
              <a:rPr lang="ru-RU" sz="2000" dirty="0" smtClean="0">
                <a:latin typeface="Times New Roman" panose="02020603050405020304" pitchFamily="18" charset="0"/>
                <a:cs typeface="Times New Roman" panose="02020603050405020304" pitchFamily="18" charset="0"/>
              </a:rPr>
              <a:t> цвет свободы и независимости</a:t>
            </a:r>
          </a:p>
          <a:p>
            <a:pPr marL="0" indent="0" algn="just">
              <a:buNone/>
            </a:pPr>
            <a:r>
              <a:rPr lang="ru-RU" sz="2000" dirty="0" smtClean="0">
                <a:latin typeface="Times New Roman" panose="02020603050405020304" pitchFamily="18" charset="0"/>
                <a:cs typeface="Times New Roman" panose="02020603050405020304" pitchFamily="18" charset="0"/>
              </a:rPr>
              <a:t>В настоящее время чаще всего (неофициально) используется следующая трактовка значений цветов флага России: </a:t>
            </a:r>
            <a:r>
              <a:rPr lang="ru-RU" sz="2000" dirty="0" smtClean="0">
                <a:solidFill>
                  <a:srgbClr val="FF0000"/>
                </a:solidFill>
                <a:latin typeface="Times New Roman" panose="02020603050405020304" pitchFamily="18" charset="0"/>
                <a:cs typeface="Times New Roman" panose="02020603050405020304" pitchFamily="18" charset="0"/>
              </a:rPr>
              <a:t>белый</a:t>
            </a:r>
            <a:r>
              <a:rPr lang="ru-RU" sz="2000" dirty="0" smtClean="0">
                <a:latin typeface="Times New Roman" panose="02020603050405020304" pitchFamily="18" charset="0"/>
                <a:cs typeface="Times New Roman" panose="02020603050405020304" pitchFamily="18" charset="0"/>
              </a:rPr>
              <a:t>  цвет означает мир, чистоту, непорочность, совершенство; </a:t>
            </a:r>
            <a:r>
              <a:rPr lang="ru-RU" sz="2000" dirty="0" smtClean="0">
                <a:solidFill>
                  <a:srgbClr val="FF0000"/>
                </a:solidFill>
                <a:latin typeface="Times New Roman" panose="02020603050405020304" pitchFamily="18" charset="0"/>
                <a:cs typeface="Times New Roman" panose="02020603050405020304" pitchFamily="18" charset="0"/>
              </a:rPr>
              <a:t>синий</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цвет веры и верности, постоянства; </a:t>
            </a:r>
            <a:r>
              <a:rPr lang="ru-RU" sz="2000" dirty="0" smtClean="0">
                <a:solidFill>
                  <a:srgbClr val="FF0000"/>
                </a:solidFill>
                <a:latin typeface="Times New Roman" panose="02020603050405020304" pitchFamily="18" charset="0"/>
                <a:cs typeface="Times New Roman" panose="02020603050405020304" pitchFamily="18" charset="0"/>
              </a:rPr>
              <a:t>красный</a:t>
            </a:r>
            <a:r>
              <a:rPr lang="ru-RU" sz="2000" dirty="0" smtClean="0">
                <a:latin typeface="Times New Roman" panose="02020603050405020304" pitchFamily="18" charset="0"/>
                <a:cs typeface="Times New Roman" panose="02020603050405020304" pitchFamily="18" charset="0"/>
              </a:rPr>
              <a:t> цвет символизирует энергию, силу, кровь, пролитую за Отечество</a:t>
            </a:r>
            <a:endParaRPr lang="ru-RU" sz="2000" dirty="0">
              <a:latin typeface="Times New Roman" panose="02020603050405020304" pitchFamily="18" charset="0"/>
              <a:cs typeface="Times New Roman" panose="02020603050405020304" pitchFamily="18" charset="0"/>
            </a:endParaRPr>
          </a:p>
        </p:txBody>
      </p:sp>
      <p:pic>
        <p:nvPicPr>
          <p:cNvPr id="7170" name="Picture 2" descr="C:\Users\user\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4392488"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739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786416"/>
          </a:xfrm>
        </p:spPr>
        <p:txBody>
          <a:bodyPr>
            <a:norm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Гимн:</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179512" y="1196752"/>
            <a:ext cx="8712968" cy="5400600"/>
          </a:xfrm>
        </p:spPr>
        <p:txBody>
          <a:bodyPr>
            <a:noAutofit/>
          </a:bodyPr>
          <a:lstStyle/>
          <a:p>
            <a:pPr marL="0" indent="0" algn="just">
              <a:buNone/>
            </a:pPr>
            <a:r>
              <a:rPr lang="ru-RU" sz="1800" dirty="0" smtClean="0">
                <a:latin typeface="Times New Roman" panose="02020603050405020304" pitchFamily="18" charset="0"/>
                <a:cs typeface="Times New Roman" panose="02020603050405020304" pitchFamily="18" charset="0"/>
              </a:rPr>
              <a:t>Прежде чем в 1816 году был принят официально принят государственный гимн, все</a:t>
            </a:r>
            <a:r>
              <a:rPr lang="ru-RU" sz="1800" b="1" dirty="0" smtClean="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торжественные события сопровождались церковными песнопениями, а при </a:t>
            </a:r>
            <a:r>
              <a:rPr lang="ru-RU" sz="1800" b="1" dirty="0" smtClean="0">
                <a:latin typeface="Times New Roman" panose="02020603050405020304" pitchFamily="18" charset="0"/>
                <a:cs typeface="Times New Roman" panose="02020603050405020304" pitchFamily="18" charset="0"/>
              </a:rPr>
              <a:t>Петре</a:t>
            </a:r>
            <a:r>
              <a:rPr lang="en-US" sz="1800" b="1" dirty="0" smtClean="0">
                <a:latin typeface="Times New Roman" panose="02020603050405020304" pitchFamily="18" charset="0"/>
                <a:cs typeface="Times New Roman" panose="02020603050405020304" pitchFamily="18" charset="0"/>
              </a:rPr>
              <a:t> I </a:t>
            </a:r>
            <a:r>
              <a:rPr lang="ru-RU" sz="1800" b="1" dirty="0" smtClean="0">
                <a:latin typeface="Times New Roman" panose="02020603050405020304" pitchFamily="18" charset="0"/>
                <a:cs typeface="Times New Roman" panose="02020603050405020304" pitchFamily="18" charset="0"/>
              </a:rPr>
              <a:t>–военными маршами. Первый </a:t>
            </a:r>
            <a:r>
              <a:rPr lang="ru-RU" sz="1800" b="1" dirty="0">
                <a:latin typeface="Times New Roman" panose="02020603050405020304" pitchFamily="18" charset="0"/>
                <a:cs typeface="Times New Roman" panose="02020603050405020304" pitchFamily="18" charset="0"/>
              </a:rPr>
              <a:t>гимн </a:t>
            </a:r>
            <a:r>
              <a:rPr lang="ru-RU" sz="1800" b="1" dirty="0" smtClean="0">
                <a:latin typeface="Times New Roman" panose="02020603050405020304" pitchFamily="18" charset="0"/>
                <a:cs typeface="Times New Roman" panose="02020603050405020304" pitchFamily="18" charset="0"/>
              </a:rPr>
              <a:t>России-«</a:t>
            </a:r>
            <a:r>
              <a:rPr lang="ru-RU" sz="1800" b="1" dirty="0">
                <a:latin typeface="Times New Roman" panose="02020603050405020304" pitchFamily="18" charset="0"/>
                <a:cs typeface="Times New Roman" panose="02020603050405020304" pitchFamily="18" charset="0"/>
              </a:rPr>
              <a:t>Молитва </a:t>
            </a:r>
            <a:r>
              <a:rPr lang="ru-RU" sz="1800" b="1" dirty="0" smtClean="0">
                <a:latin typeface="Times New Roman" panose="02020603050405020304" pitchFamily="18" charset="0"/>
                <a:cs typeface="Times New Roman" panose="02020603050405020304" pitchFamily="18" charset="0"/>
              </a:rPr>
              <a:t>русских»-</a:t>
            </a:r>
            <a:r>
              <a:rPr lang="ru-RU" sz="1800" dirty="0" smtClean="0">
                <a:latin typeface="Times New Roman" panose="02020603050405020304" pitchFamily="18" charset="0"/>
                <a:cs typeface="Times New Roman" panose="02020603050405020304" pitchFamily="18" charset="0"/>
              </a:rPr>
              <a:t>стал </a:t>
            </a:r>
            <a:r>
              <a:rPr lang="ru-RU" sz="1800" dirty="0">
                <a:latin typeface="Times New Roman" panose="02020603050405020304" pitchFamily="18" charset="0"/>
                <a:cs typeface="Times New Roman" panose="02020603050405020304" pitchFamily="18" charset="0"/>
              </a:rPr>
              <a:t>исполняться в </a:t>
            </a:r>
            <a:r>
              <a:rPr lang="ru-RU" sz="1800" b="1" dirty="0">
                <a:latin typeface="Times New Roman" panose="02020603050405020304" pitchFamily="18" charset="0"/>
                <a:cs typeface="Times New Roman" panose="02020603050405020304" pitchFamily="18" charset="0"/>
              </a:rPr>
              <a:t>1816 году по указу </a:t>
            </a:r>
            <a:r>
              <a:rPr lang="ru-RU" sz="1800" b="1" dirty="0" smtClean="0">
                <a:latin typeface="Times New Roman" panose="02020603050405020304" pitchFamily="18" charset="0"/>
                <a:cs typeface="Times New Roman" panose="02020603050405020304" pitchFamily="18" charset="0"/>
              </a:rPr>
              <a:t>Александра </a:t>
            </a:r>
            <a:r>
              <a:rPr lang="ru-RU" sz="1800" b="1" dirty="0">
                <a:latin typeface="Times New Roman" panose="02020603050405020304" pitchFamily="18" charset="0"/>
                <a:cs typeface="Times New Roman" panose="02020603050405020304" pitchFamily="18" charset="0"/>
              </a:rPr>
              <a:t>I </a:t>
            </a:r>
            <a:r>
              <a:rPr lang="ru-RU" sz="1800" b="1" dirty="0" smtClean="0">
                <a:latin typeface="Times New Roman" panose="02020603050405020304" pitchFamily="18" charset="0"/>
                <a:cs typeface="Times New Roman" panose="02020603050405020304" pitchFamily="18" charset="0"/>
              </a:rPr>
              <a:t>(1801-1825) </a:t>
            </a:r>
            <a:r>
              <a:rPr lang="ru-RU" sz="1800" dirty="0" smtClean="0">
                <a:latin typeface="Times New Roman" panose="02020603050405020304" pitchFamily="18" charset="0"/>
                <a:cs typeface="Times New Roman" panose="02020603050405020304" pitchFamily="18" charset="0"/>
              </a:rPr>
              <a:t>при </a:t>
            </a:r>
            <a:r>
              <a:rPr lang="ru-RU" sz="1800" dirty="0">
                <a:latin typeface="Times New Roman" panose="02020603050405020304" pitchFamily="18" charset="0"/>
                <a:cs typeface="Times New Roman" panose="02020603050405020304" pitchFamily="18" charset="0"/>
              </a:rPr>
              <a:t>встречах императора. Слова </a:t>
            </a:r>
            <a:r>
              <a:rPr lang="ru-RU" sz="1800" dirty="0" smtClean="0">
                <a:latin typeface="Times New Roman" panose="02020603050405020304" pitchFamily="18" charset="0"/>
                <a:cs typeface="Times New Roman" panose="02020603050405020304" pitchFamily="18" charset="0"/>
              </a:rPr>
              <a:t>стихотворения «Молитва русских» </a:t>
            </a:r>
            <a:r>
              <a:rPr lang="ru-RU" sz="1800" dirty="0">
                <a:latin typeface="Times New Roman" panose="02020603050405020304" pitchFamily="18" charset="0"/>
                <a:cs typeface="Times New Roman" panose="02020603050405020304" pitchFamily="18" charset="0"/>
              </a:rPr>
              <a:t>принадлежали </a:t>
            </a:r>
            <a:r>
              <a:rPr lang="ru-RU" sz="1800" b="1" dirty="0">
                <a:latin typeface="Times New Roman" panose="02020603050405020304" pitchFamily="18" charset="0"/>
                <a:cs typeface="Times New Roman" panose="02020603050405020304" pitchFamily="18" charset="0"/>
              </a:rPr>
              <a:t>В.А. </a:t>
            </a:r>
            <a:r>
              <a:rPr lang="ru-RU" sz="1800" b="1" dirty="0" smtClean="0">
                <a:latin typeface="Times New Roman" panose="02020603050405020304" pitchFamily="18" charset="0"/>
                <a:cs typeface="Times New Roman" panose="02020603050405020304" pitchFamily="18" charset="0"/>
              </a:rPr>
              <a:t>Жуковскому (1783-1852), </a:t>
            </a:r>
            <a:r>
              <a:rPr lang="ru-RU" sz="1800" dirty="0">
                <a:latin typeface="Times New Roman" panose="02020603050405020304" pitchFamily="18" charset="0"/>
                <a:cs typeface="Times New Roman" panose="02020603050405020304" pitchFamily="18" charset="0"/>
              </a:rPr>
              <a:t>музыка была позаимствована у </a:t>
            </a:r>
            <a:r>
              <a:rPr lang="ru-RU" sz="1800" b="1" dirty="0" smtClean="0">
                <a:latin typeface="Times New Roman" panose="02020603050405020304" pitchFamily="18" charset="0"/>
                <a:cs typeface="Times New Roman" panose="02020603050405020304" pitchFamily="18" charset="0"/>
              </a:rPr>
              <a:t>английского композитора Генри </a:t>
            </a:r>
            <a:r>
              <a:rPr lang="ru-RU" sz="1800" b="1" dirty="0" err="1" smtClean="0">
                <a:latin typeface="Times New Roman" panose="02020603050405020304" pitchFamily="18" charset="0"/>
                <a:cs typeface="Times New Roman" panose="02020603050405020304" pitchFamily="18" charset="0"/>
              </a:rPr>
              <a:t>Кэри</a:t>
            </a:r>
            <a:r>
              <a:rPr lang="ru-RU" sz="1800" b="1" dirty="0" smtClean="0">
                <a:latin typeface="Times New Roman" panose="02020603050405020304" pitchFamily="18" charset="0"/>
                <a:cs typeface="Times New Roman" panose="02020603050405020304" pitchFamily="18" charset="0"/>
              </a:rPr>
              <a:t> (1687-1743)</a:t>
            </a:r>
            <a:r>
              <a:rPr lang="ru-RU" sz="1800" dirty="0" smtClean="0">
                <a:latin typeface="Times New Roman" panose="02020603050405020304" pitchFamily="18" charset="0"/>
                <a:cs typeface="Times New Roman" panose="02020603050405020304" pitchFamily="18" charset="0"/>
              </a:rPr>
              <a:t>, автора гимна Великобритании «</a:t>
            </a:r>
            <a:r>
              <a:rPr lang="en-US" sz="1800" dirty="0" smtClean="0">
                <a:latin typeface="Times New Roman" panose="02020603050405020304" pitchFamily="18" charset="0"/>
                <a:cs typeface="Times New Roman" panose="02020603050405020304" pitchFamily="18" charset="0"/>
              </a:rPr>
              <a:t>God Save the Ring</a:t>
            </a:r>
            <a:r>
              <a:rPr lang="ru-RU" sz="1800" dirty="0" smtClean="0">
                <a:latin typeface="Times New Roman" panose="02020603050405020304" pitchFamily="18" charset="0"/>
                <a:cs typeface="Times New Roman" panose="02020603050405020304" pitchFamily="18" charset="0"/>
              </a:rPr>
              <a:t>»-«</a:t>
            </a:r>
            <a:r>
              <a:rPr lang="ru-RU" sz="1800" dirty="0">
                <a:latin typeface="Times New Roman" panose="02020603050405020304" pitchFamily="18" charset="0"/>
                <a:cs typeface="Times New Roman" panose="02020603050405020304" pitchFamily="18" charset="0"/>
              </a:rPr>
              <a:t>Боже, храни короля</a:t>
            </a:r>
            <a:r>
              <a:rPr lang="ru-RU" sz="1800" dirty="0" smtClean="0">
                <a:latin typeface="Times New Roman" panose="02020603050405020304" pitchFamily="18" charset="0"/>
                <a:cs typeface="Times New Roman" panose="02020603050405020304" pitchFamily="18" charset="0"/>
              </a:rPr>
              <a:t>». Этот </a:t>
            </a:r>
            <a:r>
              <a:rPr lang="ru-RU" sz="1800" dirty="0">
                <a:latin typeface="Times New Roman" panose="02020603050405020304" pitchFamily="18" charset="0"/>
                <a:cs typeface="Times New Roman" panose="02020603050405020304" pitchFamily="18" charset="0"/>
              </a:rPr>
              <a:t>гимн просуществовал до </a:t>
            </a:r>
            <a:r>
              <a:rPr lang="ru-RU" sz="1800" b="1" dirty="0">
                <a:latin typeface="Times New Roman" panose="02020603050405020304" pitchFamily="18" charset="0"/>
                <a:cs typeface="Times New Roman" panose="02020603050405020304" pitchFamily="18" charset="0"/>
              </a:rPr>
              <a:t>1833</a:t>
            </a:r>
            <a:r>
              <a:rPr lang="ru-RU" sz="1800" dirty="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года</a:t>
            </a:r>
            <a:r>
              <a:rPr lang="ru-RU" sz="1800" dirty="0">
                <a:latin typeface="Times New Roman" panose="02020603050405020304" pitchFamily="18" charset="0"/>
                <a:cs typeface="Times New Roman" panose="02020603050405020304" pitchFamily="18" charset="0"/>
              </a:rPr>
              <a:t>, после чего его сменил </a:t>
            </a:r>
            <a:r>
              <a:rPr lang="ru-RU" sz="1800" b="1" dirty="0">
                <a:latin typeface="Times New Roman" panose="02020603050405020304" pitchFamily="18" charset="0"/>
                <a:cs typeface="Times New Roman" panose="02020603050405020304" pitchFamily="18" charset="0"/>
              </a:rPr>
              <a:t>«Боже, царя храни!». </a:t>
            </a:r>
            <a:r>
              <a:rPr lang="ru-RU" sz="1800" dirty="0">
                <a:latin typeface="Times New Roman" panose="02020603050405020304" pitchFamily="18" charset="0"/>
                <a:cs typeface="Times New Roman" panose="02020603050405020304" pitchFamily="18" charset="0"/>
              </a:rPr>
              <a:t>В </a:t>
            </a:r>
            <a:r>
              <a:rPr lang="ru-RU" sz="1800" b="1" dirty="0">
                <a:latin typeface="Times New Roman" panose="02020603050405020304" pitchFamily="18" charset="0"/>
                <a:cs typeface="Times New Roman" panose="02020603050405020304" pitchFamily="18" charset="0"/>
              </a:rPr>
              <a:t>1917</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году его место </a:t>
            </a:r>
            <a:r>
              <a:rPr lang="ru-RU" sz="1800" dirty="0">
                <a:latin typeface="Times New Roman" panose="02020603050405020304" pitchFamily="18" charset="0"/>
                <a:cs typeface="Times New Roman" panose="02020603050405020304" pitchFamily="18" charset="0"/>
              </a:rPr>
              <a:t>заняла </a:t>
            </a:r>
            <a:r>
              <a:rPr lang="ru-RU" sz="1800" b="1" dirty="0">
                <a:latin typeface="Times New Roman" panose="02020603050405020304" pitchFamily="18" charset="0"/>
                <a:cs typeface="Times New Roman" panose="02020603050405020304" pitchFamily="18" charset="0"/>
              </a:rPr>
              <a:t>«Рабочая марсельеза»</a:t>
            </a:r>
            <a:r>
              <a:rPr lang="ru-RU" sz="1800" dirty="0">
                <a:latin typeface="Times New Roman" panose="02020603050405020304" pitchFamily="18" charset="0"/>
                <a:cs typeface="Times New Roman" panose="02020603050405020304" pitchFamily="18" charset="0"/>
              </a:rPr>
              <a:t>, которую через год сменил </a:t>
            </a:r>
            <a:r>
              <a:rPr lang="ru-RU" sz="1800" b="1" dirty="0">
                <a:latin typeface="Times New Roman" panose="02020603050405020304" pitchFamily="18" charset="0"/>
                <a:cs typeface="Times New Roman" panose="02020603050405020304" pitchFamily="18" charset="0"/>
              </a:rPr>
              <a:t>«</a:t>
            </a:r>
            <a:r>
              <a:rPr lang="ru-RU" sz="1800" b="1" dirty="0" smtClean="0">
                <a:latin typeface="Times New Roman" panose="02020603050405020304" pitchFamily="18" charset="0"/>
                <a:cs typeface="Times New Roman" panose="02020603050405020304" pitchFamily="18" charset="0"/>
              </a:rPr>
              <a:t>Интернационал». 1 января  </a:t>
            </a:r>
            <a:r>
              <a:rPr lang="ru-RU" sz="1800" b="1" dirty="0">
                <a:latin typeface="Times New Roman" panose="02020603050405020304" pitchFamily="18" charset="0"/>
                <a:cs typeface="Times New Roman" panose="02020603050405020304" pitchFamily="18" charset="0"/>
              </a:rPr>
              <a:t>1944 </a:t>
            </a:r>
            <a:r>
              <a:rPr lang="ru-RU" sz="1800" b="1" dirty="0" smtClean="0">
                <a:latin typeface="Times New Roman" panose="02020603050405020304" pitchFamily="18" charset="0"/>
                <a:cs typeface="Times New Roman" panose="02020603050405020304" pitchFamily="18" charset="0"/>
              </a:rPr>
              <a:t>года </a:t>
            </a:r>
            <a:r>
              <a:rPr lang="ru-RU" sz="1800" dirty="0">
                <a:latin typeface="Times New Roman" panose="02020603050405020304" pitchFamily="18" charset="0"/>
                <a:cs typeface="Times New Roman" panose="02020603050405020304" pitchFamily="18" charset="0"/>
              </a:rPr>
              <a:t>появился новый гимн, музыка которого используется в современном гимне. Авторами слов для него были </a:t>
            </a:r>
            <a:r>
              <a:rPr lang="ru-RU" sz="1800" b="1" dirty="0">
                <a:latin typeface="Times New Roman" panose="02020603050405020304" pitchFamily="18" charset="0"/>
                <a:cs typeface="Times New Roman" panose="02020603050405020304" pitchFamily="18" charset="0"/>
              </a:rPr>
              <a:t>С.В</a:t>
            </a:r>
            <a:r>
              <a:rPr lang="ru-RU" sz="1800" b="1" dirty="0" smtClean="0">
                <a:latin typeface="Times New Roman" panose="02020603050405020304" pitchFamily="18" charset="0"/>
                <a:cs typeface="Times New Roman" panose="02020603050405020304" pitchFamily="18" charset="0"/>
              </a:rPr>
              <a:t>. Михалков </a:t>
            </a:r>
            <a:r>
              <a:rPr lang="ru-RU" sz="1800" b="1" dirty="0">
                <a:latin typeface="Times New Roman" panose="02020603050405020304" pitchFamily="18" charset="0"/>
                <a:cs typeface="Times New Roman" panose="02020603050405020304" pitchFamily="18" charset="0"/>
              </a:rPr>
              <a:t>и Г.Г. Эль-</a:t>
            </a:r>
            <a:r>
              <a:rPr lang="ru-RU" sz="1800" b="1" dirty="0" err="1">
                <a:latin typeface="Times New Roman" panose="02020603050405020304" pitchFamily="18" charset="0"/>
                <a:cs typeface="Times New Roman" panose="02020603050405020304" pitchFamily="18" charset="0"/>
              </a:rPr>
              <a:t>Регистан</a:t>
            </a:r>
            <a:r>
              <a:rPr lang="ru-RU" sz="1800" b="1"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С 1955 по 1977 гимн исполнялся без слов (так как в них </a:t>
            </a:r>
            <a:r>
              <a:rPr lang="ru-RU" sz="1800" dirty="0" smtClean="0">
                <a:latin typeface="Times New Roman" panose="02020603050405020304" pitchFamily="18" charset="0"/>
                <a:cs typeface="Times New Roman" panose="02020603050405020304" pitchFamily="18" charset="0"/>
              </a:rPr>
              <a:t>упоминался Сталин), </a:t>
            </a:r>
            <a:r>
              <a:rPr lang="ru-RU" sz="1800" dirty="0">
                <a:latin typeface="Times New Roman" panose="02020603050405020304" pitchFamily="18" charset="0"/>
                <a:cs typeface="Times New Roman" panose="02020603050405020304" pitchFamily="18" charset="0"/>
              </a:rPr>
              <a:t>пока теми же авторами не были написаны </a:t>
            </a:r>
            <a:r>
              <a:rPr lang="ru-RU" sz="1800" dirty="0" smtClean="0">
                <a:latin typeface="Times New Roman" panose="02020603050405020304" pitchFamily="18" charset="0"/>
                <a:cs typeface="Times New Roman" panose="02020603050405020304" pitchFamily="18" charset="0"/>
              </a:rPr>
              <a:t>новые слова. </a:t>
            </a:r>
            <a:r>
              <a:rPr lang="ru-RU" sz="1800" dirty="0">
                <a:latin typeface="Times New Roman" panose="02020603050405020304" pitchFamily="18" charset="0"/>
                <a:cs typeface="Times New Roman" panose="02020603050405020304" pitchFamily="18" charset="0"/>
              </a:rPr>
              <a:t>После распада СССР </a:t>
            </a:r>
            <a:r>
              <a:rPr lang="ru-RU" sz="1800" b="1" dirty="0" smtClean="0">
                <a:latin typeface="Times New Roman" panose="02020603050405020304" pitchFamily="18" charset="0"/>
                <a:cs typeface="Times New Roman" panose="02020603050405020304" pitchFamily="18" charset="0"/>
              </a:rPr>
              <a:t>в 1991 году</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гимном </a:t>
            </a:r>
            <a:r>
              <a:rPr lang="ru-RU" sz="1800" dirty="0">
                <a:latin typeface="Times New Roman" panose="02020603050405020304" pitchFamily="18" charset="0"/>
                <a:cs typeface="Times New Roman" panose="02020603050405020304" pitchFamily="18" charset="0"/>
              </a:rPr>
              <a:t>России стала </a:t>
            </a:r>
            <a:r>
              <a:rPr lang="ru-RU" sz="1800" b="1" dirty="0">
                <a:latin typeface="Times New Roman" panose="02020603050405020304" pitchFamily="18" charset="0"/>
                <a:cs typeface="Times New Roman" panose="02020603050405020304" pitchFamily="18" charset="0"/>
              </a:rPr>
              <a:t>«Патриотическая песня» </a:t>
            </a:r>
            <a:r>
              <a:rPr lang="ru-RU" sz="1800" dirty="0">
                <a:latin typeface="Times New Roman" panose="02020603050405020304" pitchFamily="18" charset="0"/>
                <a:cs typeface="Times New Roman" panose="02020603050405020304" pitchFamily="18" charset="0"/>
              </a:rPr>
              <a:t>композитора </a:t>
            </a:r>
            <a:r>
              <a:rPr lang="ru-RU" sz="1800" dirty="0" smtClean="0">
                <a:latin typeface="Times New Roman" panose="02020603050405020304" pitchFamily="18" charset="0"/>
                <a:cs typeface="Times New Roman" panose="02020603050405020304" pitchFamily="18" charset="0"/>
              </a:rPr>
              <a:t>Михаила Ивановича Глинки</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(1804-1857). </a:t>
            </a:r>
            <a:r>
              <a:rPr lang="ru-RU" sz="1800" dirty="0">
                <a:latin typeface="Times New Roman" panose="02020603050405020304" pitchFamily="18" charset="0"/>
                <a:cs typeface="Times New Roman" panose="02020603050405020304" pitchFamily="18" charset="0"/>
              </a:rPr>
              <a:t>Этот гимн вплоть до его замены в 2000 </a:t>
            </a:r>
            <a:r>
              <a:rPr lang="ru-RU" sz="1800" dirty="0" smtClean="0">
                <a:latin typeface="Times New Roman" panose="02020603050405020304" pitchFamily="18" charset="0"/>
                <a:cs typeface="Times New Roman" panose="02020603050405020304" pitchFamily="18" charset="0"/>
              </a:rPr>
              <a:t>году не </a:t>
            </a:r>
            <a:r>
              <a:rPr lang="ru-RU" sz="1800" dirty="0">
                <a:latin typeface="Times New Roman" panose="02020603050405020304" pitchFamily="18" charset="0"/>
                <a:cs typeface="Times New Roman" panose="02020603050405020304" pitchFamily="18" charset="0"/>
              </a:rPr>
              <a:t>имел слов</a:t>
            </a:r>
            <a:r>
              <a:rPr lang="ru-RU" sz="1800" dirty="0" smtClean="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25 декабря 2000 года  Президент РФ В.В. Путин </a:t>
            </a:r>
            <a:r>
              <a:rPr lang="ru-RU" sz="1800" dirty="0" smtClean="0">
                <a:latin typeface="Times New Roman" panose="02020603050405020304" pitchFamily="18" charset="0"/>
                <a:cs typeface="Times New Roman" panose="02020603050405020304" pitchFamily="18" charset="0"/>
              </a:rPr>
              <a:t>подписал Федеральный конституционный закон «О государственном гимне Российской Федерации» и </a:t>
            </a:r>
            <a:r>
              <a:rPr lang="ru-RU" sz="1800" b="1" dirty="0" smtClean="0">
                <a:latin typeface="Times New Roman" panose="02020603050405020304" pitchFamily="18" charset="0"/>
                <a:cs typeface="Times New Roman" panose="02020603050405020304" pitchFamily="18" charset="0"/>
              </a:rPr>
              <a:t>30 декабря 2000 года </a:t>
            </a:r>
            <a:r>
              <a:rPr lang="ru-RU" sz="1800" dirty="0" smtClean="0">
                <a:latin typeface="Times New Roman" panose="02020603050405020304" pitchFamily="18" charset="0"/>
                <a:cs typeface="Times New Roman" panose="02020603050405020304" pitchFamily="18" charset="0"/>
              </a:rPr>
              <a:t>Указом Президента РФ №2110 был утвержден </a:t>
            </a:r>
            <a:r>
              <a:rPr lang="ru-RU" sz="1800" b="1" dirty="0" smtClean="0">
                <a:latin typeface="Times New Roman" panose="02020603050405020304" pitchFamily="18" charset="0"/>
                <a:cs typeface="Times New Roman" panose="02020603050405020304" pitchFamily="18" charset="0"/>
              </a:rPr>
              <a:t>текст</a:t>
            </a:r>
            <a:r>
              <a:rPr lang="ru-RU" sz="1800" dirty="0" smtClean="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гимна</a:t>
            </a:r>
            <a:endParaRPr lang="ru-RU"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236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3" y="4113076"/>
            <a:ext cx="2304255" cy="2340260"/>
          </a:xfrm>
        </p:spPr>
        <p:txBody>
          <a:bodyPr>
            <a:normAutofit lnSpcReduction="10000"/>
          </a:bodyPr>
          <a:lstStyle/>
          <a:p>
            <a:pPr marL="0" indent="0" algn="ctr">
              <a:buNone/>
            </a:pPr>
            <a:r>
              <a:rPr lang="ru-RU" b="1" dirty="0">
                <a:solidFill>
                  <a:srgbClr val="FF0000"/>
                </a:solidFill>
                <a:latin typeface="Times New Roman" panose="02020603050405020304" pitchFamily="18" charset="0"/>
                <a:cs typeface="Times New Roman" panose="02020603050405020304" pitchFamily="18" charset="0"/>
              </a:rPr>
              <a:t>Автор музыки, композитор</a:t>
            </a:r>
          </a:p>
          <a:p>
            <a:pPr marL="0" indent="0" algn="ctr">
              <a:buNone/>
            </a:pPr>
            <a:r>
              <a:rPr lang="ru-RU" b="1" dirty="0">
                <a:solidFill>
                  <a:srgbClr val="FF0000"/>
                </a:solidFill>
                <a:latin typeface="Times New Roman" panose="02020603050405020304" pitchFamily="18" charset="0"/>
                <a:cs typeface="Times New Roman" panose="02020603050405020304" pitchFamily="18" charset="0"/>
              </a:rPr>
              <a:t>Александр Васильевич Александров</a:t>
            </a:r>
          </a:p>
          <a:p>
            <a:pPr marL="0" indent="0" algn="ctr">
              <a:buNone/>
            </a:pPr>
            <a:r>
              <a:rPr lang="ru-RU" b="1" dirty="0" smtClean="0">
                <a:solidFill>
                  <a:srgbClr val="FF0000"/>
                </a:solidFill>
                <a:latin typeface="Times New Roman" panose="02020603050405020304" pitchFamily="18" charset="0"/>
                <a:cs typeface="Times New Roman" panose="02020603050405020304" pitchFamily="18" charset="0"/>
              </a:rPr>
              <a:t>(1883-1946)</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9218" name="Picture 2" descr="C:\Users\user\Desktop\Hymn_of_Russia_sheet_music_2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340768"/>
            <a:ext cx="2448272" cy="511256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user\Desktop\gos-gimn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196752"/>
            <a:ext cx="3600400" cy="5544616"/>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user\Desktop\ma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196752"/>
            <a:ext cx="2304256" cy="291632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user\Desktop\Александров_Александр_Васильевич.jpeg.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186736"/>
            <a:ext cx="2304256" cy="29163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27584" y="476672"/>
            <a:ext cx="7848872" cy="461665"/>
          </a:xfrm>
          <a:prstGeom prst="rect">
            <a:avLst/>
          </a:prstGeom>
        </p:spPr>
        <p:txBody>
          <a:bodyPr wrap="square">
            <a:spAutoFit/>
          </a:bodyPr>
          <a:lstStyle/>
          <a:p>
            <a:pPr algn="ctr"/>
            <a:r>
              <a:rPr lang="ru-RU" sz="2400" b="1" dirty="0">
                <a:solidFill>
                  <a:srgbClr val="FF0000"/>
                </a:solidFill>
                <a:latin typeface="Times New Roman" panose="02020603050405020304" pitchFamily="18" charset="0"/>
                <a:cs typeface="Times New Roman" panose="02020603050405020304" pitchFamily="18" charset="0"/>
              </a:rPr>
              <a:t>Государственный гимн РФ с </a:t>
            </a:r>
            <a:r>
              <a:rPr lang="ru-RU" sz="2400" b="1" dirty="0" smtClean="0">
                <a:solidFill>
                  <a:srgbClr val="FF0000"/>
                </a:solidFill>
                <a:latin typeface="Times New Roman" panose="02020603050405020304" pitchFamily="18" charset="0"/>
                <a:cs typeface="Times New Roman" panose="02020603050405020304" pitchFamily="18" charset="0"/>
              </a:rPr>
              <a:t>30 декабря 2000 </a:t>
            </a:r>
            <a:r>
              <a:rPr lang="ru-RU" sz="2400" b="1" dirty="0">
                <a:solidFill>
                  <a:srgbClr val="FF0000"/>
                </a:solidFill>
                <a:latin typeface="Times New Roman" panose="02020603050405020304" pitchFamily="18" charset="0"/>
                <a:cs typeface="Times New Roman" panose="02020603050405020304" pitchFamily="18" charset="0"/>
              </a:rPr>
              <a:t>года</a:t>
            </a:r>
          </a:p>
        </p:txBody>
      </p:sp>
      <p:sp>
        <p:nvSpPr>
          <p:cNvPr id="5" name="Прямоугольник 4"/>
          <p:cNvSpPr/>
          <p:nvPr/>
        </p:nvSpPr>
        <p:spPr>
          <a:xfrm rot="10800000" flipV="1">
            <a:off x="2843808" y="4060194"/>
            <a:ext cx="2304256" cy="1938992"/>
          </a:xfrm>
          <a:prstGeom prst="rect">
            <a:avLst/>
          </a:prstGeom>
        </p:spPr>
        <p:txBody>
          <a:bodyPr wrap="square">
            <a:spAutoFit/>
          </a:bodyPr>
          <a:lstStyle/>
          <a:p>
            <a:pPr algn="ctr"/>
            <a:r>
              <a:rPr lang="ru-RU" sz="2400" b="1" dirty="0">
                <a:solidFill>
                  <a:srgbClr val="FF0000"/>
                </a:solidFill>
                <a:latin typeface="Times New Roman" panose="02020603050405020304" pitchFamily="18" charset="0"/>
                <a:cs typeface="Times New Roman" panose="02020603050405020304" pitchFamily="18" charset="0"/>
              </a:rPr>
              <a:t>Автор стихов</a:t>
            </a:r>
          </a:p>
          <a:p>
            <a:pPr algn="ctr"/>
            <a:r>
              <a:rPr lang="ru-RU" sz="2400" b="1" dirty="0">
                <a:solidFill>
                  <a:srgbClr val="FF0000"/>
                </a:solidFill>
                <a:latin typeface="Times New Roman" panose="02020603050405020304" pitchFamily="18" charset="0"/>
                <a:cs typeface="Times New Roman" panose="02020603050405020304" pitchFamily="18" charset="0"/>
              </a:rPr>
              <a:t>Сергей Владимирович Михалков</a:t>
            </a:r>
          </a:p>
          <a:p>
            <a:pPr algn="ctr"/>
            <a:r>
              <a:rPr lang="ru-RU" sz="2400" b="1" dirty="0">
                <a:solidFill>
                  <a:srgbClr val="FF0000"/>
                </a:solidFill>
                <a:latin typeface="Times New Roman" panose="02020603050405020304" pitchFamily="18" charset="0"/>
                <a:cs typeface="Times New Roman" panose="02020603050405020304" pitchFamily="18" charset="0"/>
              </a:rPr>
              <a:t>(1913-2009)</a:t>
            </a:r>
          </a:p>
        </p:txBody>
      </p:sp>
    </p:spTree>
    <p:extLst>
      <p:ext uri="{BB962C8B-B14F-4D97-AF65-F5344CB8AC3E}">
        <p14:creationId xmlns:p14="http://schemas.microsoft.com/office/powerpoint/2010/main" val="682587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3" y="980728"/>
            <a:ext cx="8787066" cy="5688632"/>
          </a:xfrm>
        </p:spPr>
        <p:txBody>
          <a:bodyPr/>
          <a:lstStyle/>
          <a:p>
            <a:pPr marL="0" indent="0" algn="just">
              <a:buNone/>
            </a:pPr>
            <a:r>
              <a:rPr lang="ru-RU" dirty="0" smtClean="0">
                <a:latin typeface="Times New Roman" panose="02020603050405020304" pitchFamily="18" charset="0"/>
                <a:cs typeface="Times New Roman" panose="02020603050405020304" pitchFamily="18" charset="0"/>
              </a:rPr>
              <a:t>Российская Конституция прошла очень долгий и трудный исторический путь развития. Менялись эпохи, политические лидеры, режимы, распадались и создавались вновь государства…</a:t>
            </a:r>
          </a:p>
          <a:p>
            <a:pPr marL="0" indent="0" algn="just">
              <a:buNone/>
            </a:pPr>
            <a:r>
              <a:rPr lang="ru-RU" dirty="0" smtClean="0">
                <a:latin typeface="Times New Roman" panose="02020603050405020304" pitchFamily="18" charset="0"/>
                <a:cs typeface="Times New Roman" panose="02020603050405020304" pitchFamily="18" charset="0"/>
              </a:rPr>
              <a:t>В конечном итоге в 1993 году появился важный политико-правовой нормативный акт (документ), декларирующий основные принципы устройства общества и государства в России; охраняемые права, свободы, обязанности человека и гражданина.</a:t>
            </a:r>
          </a:p>
          <a:p>
            <a:pPr marL="0" indent="0" algn="just">
              <a:buNone/>
            </a:pPr>
            <a:r>
              <a:rPr lang="ru-RU" dirty="0" smtClean="0">
                <a:latin typeface="Times New Roman" panose="02020603050405020304" pitchFamily="18" charset="0"/>
                <a:cs typeface="Times New Roman" panose="02020603050405020304" pitchFamily="18" charset="0"/>
              </a:rPr>
              <a:t>На сегодняшний момент этот документ вполне отвечает сложившимся в мире стандартам конституционализма.</a:t>
            </a:r>
            <a:endParaRPr lang="ru-RU"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57200" y="338328"/>
            <a:ext cx="8229600" cy="498384"/>
          </a:xfrm>
        </p:spPr>
        <p:txBody>
          <a:bodyPr>
            <a:norm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Заключение</a:t>
            </a:r>
            <a:endParaRPr lang="ru-RU"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498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700808"/>
            <a:ext cx="8640959" cy="4425355"/>
          </a:xfrm>
        </p:spPr>
        <p:txBody>
          <a:bodyPr/>
          <a:lstStyle/>
          <a:p>
            <a:pPr marL="0" indent="0">
              <a:buNone/>
            </a:pPr>
            <a:r>
              <a:rPr lang="ru-RU" dirty="0" smtClean="0">
                <a:latin typeface="Times New Roman" panose="02020603050405020304" pitchFamily="18" charset="0"/>
                <a:cs typeface="Times New Roman" panose="02020603050405020304" pitchFamily="18" charset="0"/>
              </a:rPr>
              <a:t>    1. Что такое Конституция</a:t>
            </a:r>
            <a:r>
              <a:rPr lang="en-US"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2. Перечислите и объясните функции конституции</a:t>
            </a:r>
          </a:p>
          <a:p>
            <a:pPr marL="0" indent="0">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3. Какая существует классификация конституций </a:t>
            </a:r>
          </a:p>
          <a:p>
            <a:pPr marL="0" indent="0">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4. Когда и где впервые появилась конституция</a:t>
            </a:r>
            <a:r>
              <a:rPr lang="en-US"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5. Какие конституции Вы знаете</a:t>
            </a:r>
            <a:r>
              <a:rPr lang="en-US" dirty="0" smtClean="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6</a:t>
            </a:r>
            <a:r>
              <a:rPr lang="ru-RU" dirty="0" smtClean="0">
                <a:latin typeface="Times New Roman" panose="02020603050405020304" pitchFamily="18" charset="0"/>
                <a:cs typeface="Times New Roman" panose="02020603050405020304" pitchFamily="18" charset="0"/>
              </a:rPr>
              <a:t>. Перечислите высшие органы Государственной власти </a:t>
            </a:r>
            <a:r>
              <a:rPr lang="ru-RU" dirty="0" smtClean="0">
                <a:solidFill>
                  <a:srgbClr val="073E87"/>
                </a:solidFill>
                <a:latin typeface="Times New Roman" panose="02020603050405020304" pitchFamily="18" charset="0"/>
                <a:cs typeface="Times New Roman" panose="02020603050405020304" pitchFamily="18" charset="0"/>
              </a:rPr>
              <a:t>(</a:t>
            </a:r>
            <a:r>
              <a:rPr lang="ru-RU" dirty="0">
                <a:solidFill>
                  <a:srgbClr val="073E87"/>
                </a:solidFill>
                <a:latin typeface="Times New Roman" panose="02020603050405020304" pitchFamily="18" charset="0"/>
                <a:cs typeface="Times New Roman" panose="02020603050405020304" pitchFamily="18" charset="0"/>
              </a:rPr>
              <a:t>на </a:t>
            </a:r>
            <a:r>
              <a:rPr lang="ru-RU" dirty="0" smtClean="0">
                <a:solidFill>
                  <a:srgbClr val="073E87"/>
                </a:solidFill>
                <a:latin typeface="Times New Roman" panose="02020603050405020304" pitchFamily="18" charset="0"/>
                <a:cs typeface="Times New Roman" panose="02020603050405020304" pitchFamily="18" charset="0"/>
              </a:rPr>
              <a:t>   </a:t>
            </a:r>
          </a:p>
          <a:p>
            <a:pPr marL="0" indent="0">
              <a:buNone/>
            </a:pPr>
            <a:r>
              <a:rPr lang="ru-RU" dirty="0">
                <a:solidFill>
                  <a:srgbClr val="073E87"/>
                </a:solidFill>
                <a:latin typeface="Times New Roman" panose="02020603050405020304" pitchFamily="18" charset="0"/>
                <a:cs typeface="Times New Roman" panose="02020603050405020304" pitchFamily="18" charset="0"/>
              </a:rPr>
              <a:t> </a:t>
            </a:r>
            <a:r>
              <a:rPr lang="ru-RU" dirty="0" smtClean="0">
                <a:solidFill>
                  <a:srgbClr val="073E87"/>
                </a:solidFill>
                <a:latin typeface="Times New Roman" panose="02020603050405020304" pitchFamily="18" charset="0"/>
                <a:cs typeface="Times New Roman" panose="02020603050405020304" pitchFamily="18" charset="0"/>
              </a:rPr>
              <a:t>       примере любой конституции)</a:t>
            </a:r>
          </a:p>
          <a:p>
            <a:pPr marL="0" indent="0">
              <a:buNone/>
            </a:pPr>
            <a:r>
              <a:rPr lang="ru-RU" dirty="0">
                <a:solidFill>
                  <a:srgbClr val="073E87"/>
                </a:solidFill>
                <a:latin typeface="Times New Roman" panose="02020603050405020304" pitchFamily="18" charset="0"/>
                <a:cs typeface="Times New Roman" panose="02020603050405020304" pitchFamily="18" charset="0"/>
              </a:rPr>
              <a:t> </a:t>
            </a:r>
            <a:r>
              <a:rPr lang="ru-RU" dirty="0" smtClean="0">
                <a:solidFill>
                  <a:srgbClr val="073E87"/>
                </a:solidFill>
                <a:latin typeface="Times New Roman" panose="02020603050405020304" pitchFamily="18" charset="0"/>
                <a:cs typeface="Times New Roman" panose="02020603050405020304" pitchFamily="18" charset="0"/>
              </a:rPr>
              <a:t>   7. Расскажите о Государственных символах по конституции</a:t>
            </a:r>
          </a:p>
          <a:p>
            <a:pPr marL="0" indent="0">
              <a:buNone/>
            </a:pPr>
            <a:r>
              <a:rPr lang="ru-RU" dirty="0">
                <a:solidFill>
                  <a:srgbClr val="073E87"/>
                </a:solidFill>
                <a:latin typeface="Times New Roman" panose="02020603050405020304" pitchFamily="18" charset="0"/>
                <a:cs typeface="Times New Roman" panose="02020603050405020304" pitchFamily="18" charset="0"/>
              </a:rPr>
              <a:t> </a:t>
            </a:r>
            <a:r>
              <a:rPr lang="ru-RU" dirty="0" smtClean="0">
                <a:solidFill>
                  <a:srgbClr val="073E87"/>
                </a:solidFill>
                <a:latin typeface="Times New Roman" panose="02020603050405020304" pitchFamily="18" charset="0"/>
                <a:cs typeface="Times New Roman" panose="02020603050405020304" pitchFamily="18" charset="0"/>
              </a:rPr>
              <a:t>       1993 года</a:t>
            </a:r>
            <a:endParaRPr lang="ru-RU" dirty="0" smtClean="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57200" y="338328"/>
            <a:ext cx="8229600" cy="570392"/>
          </a:xfrm>
        </p:spPr>
        <p:txBody>
          <a:bodyPr>
            <a:norm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Вопросы</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smtClean="0">
                <a:solidFill>
                  <a:srgbClr val="FF0000"/>
                </a:solidFill>
                <a:latin typeface="Times New Roman" panose="02020603050405020304" pitchFamily="18" charset="0"/>
                <a:cs typeface="Times New Roman" panose="02020603050405020304" pitchFamily="18" charset="0"/>
              </a:rPr>
              <a:t>для закрепления и повторения:</a:t>
            </a:r>
            <a:endParaRPr lang="ru-RU"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02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836712"/>
            <a:ext cx="8640959" cy="5289451"/>
          </a:xfrm>
        </p:spPr>
        <p:txBody>
          <a:bodyPr>
            <a:normAutofit lnSpcReduction="10000"/>
          </a:bodyPr>
          <a:lstStyle/>
          <a:p>
            <a:pPr marL="0" indent="0" algn="just">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Многие поступки человека регулируются </a:t>
            </a:r>
            <a:r>
              <a:rPr lang="ru-RU" b="1" dirty="0" smtClean="0">
                <a:solidFill>
                  <a:schemeClr val="tx1"/>
                </a:solidFill>
                <a:latin typeface="Times New Roman" panose="02020603050405020304" pitchFamily="18" charset="0"/>
                <a:cs typeface="Times New Roman" panose="02020603050405020304" pitchFamily="18" charset="0"/>
              </a:rPr>
              <a:t>правом – </a:t>
            </a:r>
            <a:r>
              <a:rPr lang="ru-RU" dirty="0" smtClean="0">
                <a:solidFill>
                  <a:schemeClr val="tx1"/>
                </a:solidFill>
                <a:latin typeface="Times New Roman" panose="02020603050405020304" pitchFamily="18" charset="0"/>
                <a:cs typeface="Times New Roman" panose="02020603050405020304" pitchFamily="18" charset="0"/>
              </a:rPr>
              <a:t>совокупностью правил (норм), за нарушение которых наступает </a:t>
            </a:r>
            <a:r>
              <a:rPr lang="ru-RU" b="1" dirty="0" smtClean="0">
                <a:solidFill>
                  <a:schemeClr val="tx1"/>
                </a:solidFill>
                <a:latin typeface="Times New Roman" panose="02020603050405020304" pitchFamily="18" charset="0"/>
                <a:cs typeface="Times New Roman" panose="02020603050405020304" pitchFamily="18" charset="0"/>
              </a:rPr>
              <a:t>юридическая ответственность с 14 лет</a:t>
            </a:r>
            <a:r>
              <a:rPr lang="ru-RU" dirty="0" smtClean="0">
                <a:solidFill>
                  <a:schemeClr val="tx1"/>
                </a:solidFill>
                <a:latin typeface="Times New Roman" panose="02020603050405020304" pitchFamily="18" charset="0"/>
                <a:cs typeface="Times New Roman" panose="02020603050405020304" pitchFamily="18" charset="0"/>
              </a:rPr>
              <a:t>.</a:t>
            </a:r>
            <a:r>
              <a:rPr lang="ru-RU" b="1" dirty="0" smtClean="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Эти нормы связаны с государством, которое обеспечивает их соблюдение. Право помогает человеку и защищает его, а в случае конфликта восстанавливает справедливость. </a:t>
            </a:r>
          </a:p>
          <a:p>
            <a:pPr marL="0" indent="0" algn="just">
              <a:buNone/>
            </a:pPr>
            <a:r>
              <a:rPr lang="ru-RU" dirty="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    Право выражается в источниках, например, в нормативно-правовых актах: законах, указах, постановлениях, принимаемых в особом порядке, которые необходимо соблюдать, т.к. они содержат </a:t>
            </a:r>
            <a:r>
              <a:rPr lang="ru-RU" b="1" dirty="0" smtClean="0">
                <a:solidFill>
                  <a:schemeClr val="tx1"/>
                </a:solidFill>
                <a:latin typeface="Times New Roman" panose="02020603050405020304" pitchFamily="18" charset="0"/>
                <a:cs typeface="Times New Roman" panose="02020603050405020304" pitchFamily="18" charset="0"/>
              </a:rPr>
              <a:t>правовые нормы</a:t>
            </a:r>
            <a:r>
              <a:rPr lang="ru-RU" dirty="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 правила поведения людей и их объединений, устанавливаемые государством, за нарушение которых наступает юридическая ответственность.</a:t>
            </a:r>
          </a:p>
          <a:p>
            <a:pPr marL="0" indent="0" algn="just">
              <a:buNone/>
            </a:pPr>
            <a:r>
              <a:rPr lang="ru-RU" dirty="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    В каждом государстве действует много разных законов, но самым главным среди них является </a:t>
            </a:r>
            <a:r>
              <a:rPr lang="ru-RU" b="1" dirty="0" smtClean="0">
                <a:solidFill>
                  <a:schemeClr val="tx1"/>
                </a:solidFill>
                <a:latin typeface="Times New Roman" panose="02020603050405020304" pitchFamily="18" charset="0"/>
                <a:cs typeface="Times New Roman" panose="02020603050405020304" pitchFamily="18" charset="0"/>
              </a:rPr>
              <a:t>Конституция – Основной закон государства.</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57200" y="338328"/>
            <a:ext cx="8229600" cy="498384"/>
          </a:xfrm>
        </p:spPr>
        <p:txBody>
          <a:bodyPr>
            <a:no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Введение</a:t>
            </a:r>
            <a:endParaRPr lang="ru-RU"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3736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052736"/>
            <a:ext cx="8712967" cy="5688632"/>
          </a:xfrm>
        </p:spPr>
        <p:txBody>
          <a:bodyPr>
            <a:normAutofit fontScale="92500" lnSpcReduction="10000"/>
          </a:bodyPr>
          <a:lstStyle/>
          <a:p>
            <a:pPr marL="0" indent="0">
              <a:buNone/>
            </a:pPr>
            <a:r>
              <a:rPr lang="ru-RU" dirty="0" smtClean="0">
                <a:solidFill>
                  <a:schemeClr val="tx1"/>
                </a:solidFill>
                <a:latin typeface="Times New Roman" panose="02020603050405020304" pitchFamily="18" charset="0"/>
                <a:cs typeface="Times New Roman" panose="02020603050405020304" pitchFamily="18" charset="0"/>
              </a:rPr>
              <a:t>Введение </a:t>
            </a:r>
          </a:p>
          <a:p>
            <a:pPr marL="0" indent="0">
              <a:buNone/>
            </a:pPr>
            <a:r>
              <a:rPr lang="en-US" dirty="0" smtClean="0">
                <a:solidFill>
                  <a:schemeClr val="tx1"/>
                </a:solidFill>
                <a:latin typeface="Times New Roman" panose="02020603050405020304" pitchFamily="18" charset="0"/>
                <a:cs typeface="Times New Roman" panose="02020603050405020304" pitchFamily="18" charset="0"/>
              </a:rPr>
              <a:t>1</a:t>
            </a:r>
            <a:r>
              <a:rPr lang="ru-RU" dirty="0" smtClean="0">
                <a:solidFill>
                  <a:schemeClr val="tx1"/>
                </a:solidFill>
                <a:latin typeface="Times New Roman" panose="02020603050405020304" pitchFamily="18" charset="0"/>
                <a:cs typeface="Times New Roman" panose="02020603050405020304" pitchFamily="18" charset="0"/>
              </a:rPr>
              <a:t>.Что такое Конституция</a:t>
            </a:r>
            <a:r>
              <a:rPr lang="en-US" dirty="0" smtClean="0">
                <a:solidFill>
                  <a:schemeClr val="tx1"/>
                </a:solidFill>
                <a:latin typeface="Times New Roman" panose="02020603050405020304" pitchFamily="18" charset="0"/>
                <a:cs typeface="Times New Roman" panose="02020603050405020304" pitchFamily="18" charset="0"/>
              </a:rPr>
              <a:t>?</a:t>
            </a:r>
            <a:r>
              <a:rPr lang="ru-RU" dirty="0" smtClean="0">
                <a:solidFill>
                  <a:schemeClr val="tx1"/>
                </a:solidFill>
                <a:latin typeface="Times New Roman" panose="02020603050405020304" pitchFamily="18" charset="0"/>
                <a:cs typeface="Times New Roman" panose="02020603050405020304" pitchFamily="18" charset="0"/>
              </a:rPr>
              <a:t> Ее функции и причины принятия </a:t>
            </a: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2.Механизм принятия Конституции</a:t>
            </a: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3.Классификация конституций</a:t>
            </a:r>
          </a:p>
          <a:p>
            <a:pPr marL="0" indent="0">
              <a:buNone/>
            </a:pPr>
            <a:r>
              <a:rPr lang="ru-RU" dirty="0">
                <a:solidFill>
                  <a:schemeClr val="tx1"/>
                </a:solidFill>
                <a:latin typeface="Times New Roman" panose="02020603050405020304" pitchFamily="18" charset="0"/>
                <a:cs typeface="Times New Roman" panose="02020603050405020304" pitchFamily="18" charset="0"/>
              </a:rPr>
              <a:t>4</a:t>
            </a:r>
            <a:r>
              <a:rPr lang="ru-RU" dirty="0" smtClean="0">
                <a:solidFill>
                  <a:schemeClr val="tx1"/>
                </a:solidFill>
                <a:latin typeface="Times New Roman" panose="02020603050405020304" pitchFamily="18" charset="0"/>
                <a:cs typeface="Times New Roman" panose="02020603050405020304" pitchFamily="18" charset="0"/>
              </a:rPr>
              <a:t>.Интересные исторические факты о конституциях</a:t>
            </a:r>
          </a:p>
          <a:p>
            <a:pPr marL="0" indent="0">
              <a:buNone/>
            </a:pPr>
            <a:r>
              <a:rPr lang="ru-RU" dirty="0">
                <a:solidFill>
                  <a:schemeClr val="tx1"/>
                </a:solidFill>
                <a:latin typeface="Times New Roman" panose="02020603050405020304" pitchFamily="18" charset="0"/>
                <a:cs typeface="Times New Roman" panose="02020603050405020304" pitchFamily="18" charset="0"/>
              </a:rPr>
              <a:t>5</a:t>
            </a:r>
            <a:r>
              <a:rPr lang="ru-RU" dirty="0" smtClean="0">
                <a:solidFill>
                  <a:schemeClr val="tx1"/>
                </a:solidFill>
                <a:latin typeface="Times New Roman" panose="02020603050405020304" pitchFamily="18" charset="0"/>
                <a:cs typeface="Times New Roman" panose="02020603050405020304" pitchFamily="18" charset="0"/>
              </a:rPr>
              <a:t>.Из истории Конституции нашей страны:</a:t>
            </a: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А) 1918 РСФСР</a:t>
            </a: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Б) 1924 СССР</a:t>
            </a: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В) 1925 РСФСР</a:t>
            </a:r>
          </a:p>
          <a:p>
            <a:pPr marL="0" indent="0">
              <a:buNone/>
            </a:pPr>
            <a:r>
              <a:rPr lang="ru-RU" dirty="0">
                <a:solidFill>
                  <a:schemeClr val="tx1"/>
                </a:solidFill>
                <a:latin typeface="Times New Roman" panose="02020603050405020304" pitchFamily="18" charset="0"/>
                <a:cs typeface="Times New Roman" panose="02020603050405020304" pitchFamily="18" charset="0"/>
              </a:rPr>
              <a:t>Г</a:t>
            </a:r>
            <a:r>
              <a:rPr lang="ru-RU" dirty="0" smtClean="0">
                <a:solidFill>
                  <a:schemeClr val="tx1"/>
                </a:solidFill>
                <a:latin typeface="Times New Roman" panose="02020603050405020304" pitchFamily="18" charset="0"/>
                <a:cs typeface="Times New Roman" panose="02020603050405020304" pitchFamily="18" charset="0"/>
              </a:rPr>
              <a:t>) 1936 СССР</a:t>
            </a:r>
          </a:p>
          <a:p>
            <a:pPr marL="0" indent="0">
              <a:buNone/>
            </a:pPr>
            <a:r>
              <a:rPr lang="ru-RU" dirty="0">
                <a:solidFill>
                  <a:schemeClr val="tx1"/>
                </a:solidFill>
                <a:latin typeface="Times New Roman" panose="02020603050405020304" pitchFamily="18" charset="0"/>
                <a:cs typeface="Times New Roman" panose="02020603050405020304" pitchFamily="18" charset="0"/>
              </a:rPr>
              <a:t>Д</a:t>
            </a:r>
            <a:r>
              <a:rPr lang="ru-RU" dirty="0" smtClean="0">
                <a:solidFill>
                  <a:schemeClr val="tx1"/>
                </a:solidFill>
                <a:latin typeface="Times New Roman" panose="02020603050405020304" pitchFamily="18" charset="0"/>
                <a:cs typeface="Times New Roman" panose="02020603050405020304" pitchFamily="18" charset="0"/>
              </a:rPr>
              <a:t>) 1977 СССР</a:t>
            </a:r>
          </a:p>
          <a:p>
            <a:pPr marL="0" indent="0">
              <a:buNone/>
            </a:pPr>
            <a:r>
              <a:rPr lang="ru-RU" dirty="0">
                <a:solidFill>
                  <a:schemeClr val="tx1"/>
                </a:solidFill>
                <a:latin typeface="Times New Roman" panose="02020603050405020304" pitchFamily="18" charset="0"/>
                <a:cs typeface="Times New Roman" panose="02020603050405020304" pitchFamily="18" charset="0"/>
              </a:rPr>
              <a:t>Е</a:t>
            </a:r>
            <a:r>
              <a:rPr lang="ru-RU" dirty="0" smtClean="0">
                <a:solidFill>
                  <a:schemeClr val="tx1"/>
                </a:solidFill>
                <a:latin typeface="Times New Roman" panose="02020603050405020304" pitchFamily="18" charset="0"/>
                <a:cs typeface="Times New Roman" panose="02020603050405020304" pitchFamily="18" charset="0"/>
              </a:rPr>
              <a:t>) 1993 РФ </a:t>
            </a: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6.Государственная символика России с 1993 года: герб, флаг, гимн</a:t>
            </a: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Заключение</a:t>
            </a: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Вопросы для закрепления и </a:t>
            </a:r>
            <a:r>
              <a:rPr lang="ru-RU" dirty="0" err="1" smtClean="0">
                <a:solidFill>
                  <a:schemeClr val="tx1"/>
                </a:solidFill>
                <a:latin typeface="Times New Roman" panose="02020603050405020304" pitchFamily="18" charset="0"/>
                <a:cs typeface="Times New Roman" panose="02020603050405020304" pitchFamily="18" charset="0"/>
              </a:rPr>
              <a:t>поторения</a:t>
            </a:r>
            <a:r>
              <a:rPr lang="ru-RU" dirty="0" smtClean="0">
                <a:solidFill>
                  <a:schemeClr val="tx1"/>
                </a:solidFill>
                <a:latin typeface="Times New Roman" panose="02020603050405020304" pitchFamily="18" charset="0"/>
                <a:cs typeface="Times New Roman" panose="02020603050405020304" pitchFamily="18" charset="0"/>
              </a:rPr>
              <a:t> </a:t>
            </a:r>
          </a:p>
          <a:p>
            <a:pPr marL="457200" indent="-457200">
              <a:buAutoNum type="arabicPeriod"/>
            </a:pPr>
            <a:endParaRPr lang="ru-RU" dirty="0"/>
          </a:p>
        </p:txBody>
      </p:sp>
      <p:sp>
        <p:nvSpPr>
          <p:cNvPr id="3" name="Заголовок 2"/>
          <p:cNvSpPr>
            <a:spLocks noGrp="1"/>
          </p:cNvSpPr>
          <p:nvPr>
            <p:ph type="title"/>
          </p:nvPr>
        </p:nvSpPr>
        <p:spPr>
          <a:xfrm>
            <a:off x="457200" y="338328"/>
            <a:ext cx="8229600" cy="570392"/>
          </a:xfrm>
        </p:spPr>
        <p:txBody>
          <a:bodyPr>
            <a:norm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План урока</a:t>
            </a:r>
            <a:endParaRPr lang="ru-RU"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0603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3" y="908720"/>
            <a:ext cx="5184575" cy="5688632"/>
          </a:xfrm>
        </p:spPr>
        <p:txBody>
          <a:bodyPr>
            <a:normAutofit fontScale="92500"/>
          </a:bodyPr>
          <a:lstStyle/>
          <a:p>
            <a:pPr marL="0" indent="0" algn="ctr">
              <a:buNone/>
            </a:pPr>
            <a:endParaRPr lang="ru-RU" dirty="0" smtClean="0">
              <a:solidFill>
                <a:schemeClr val="tx1"/>
              </a:solidFill>
              <a:latin typeface="Times New Roman" panose="02020603050405020304" pitchFamily="18" charset="0"/>
              <a:cs typeface="Times New Roman" panose="02020603050405020304" pitchFamily="18" charset="0"/>
            </a:endParaRPr>
          </a:p>
          <a:p>
            <a:pPr marL="0" indent="0" algn="ctr">
              <a:buNone/>
            </a:pPr>
            <a:endParaRPr lang="ru-RU" dirty="0" smtClean="0">
              <a:solidFill>
                <a:schemeClr val="tx1"/>
              </a:solidFill>
              <a:latin typeface="Times New Roman" panose="02020603050405020304" pitchFamily="18" charset="0"/>
              <a:cs typeface="Times New Roman" panose="02020603050405020304" pitchFamily="18" charset="0"/>
            </a:endParaRPr>
          </a:p>
          <a:p>
            <a:pPr marL="0" indent="0" algn="ctr">
              <a:buNone/>
            </a:pPr>
            <a:endParaRPr lang="ru-RU"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(от латинского </a:t>
            </a:r>
            <a:r>
              <a:rPr lang="en-US" dirty="0" err="1" smtClean="0">
                <a:solidFill>
                  <a:schemeClr val="tx1"/>
                </a:solidFill>
                <a:latin typeface="Times New Roman" panose="02020603050405020304" pitchFamily="18" charset="0"/>
                <a:cs typeface="Times New Roman" panose="02020603050405020304" pitchFamily="18" charset="0"/>
              </a:rPr>
              <a:t>constitutio</a:t>
            </a:r>
            <a:r>
              <a:rPr lang="en-US" dirty="0" smtClean="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установление, устройство) – это </a:t>
            </a:r>
            <a:r>
              <a:rPr lang="ru-RU" b="1" dirty="0" smtClean="0">
                <a:solidFill>
                  <a:schemeClr val="tx1"/>
                </a:solidFill>
                <a:latin typeface="Times New Roman" panose="02020603050405020304" pitchFamily="18" charset="0"/>
                <a:cs typeface="Times New Roman" panose="02020603050405020304" pitchFamily="18" charset="0"/>
              </a:rPr>
              <a:t>единый, обладающий особыми юридическими свойствами нормативно-правовой акт;</a:t>
            </a:r>
            <a:r>
              <a:rPr lang="ru-RU" dirty="0" smtClean="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закон высшей юридической силы; провозглашает и гарантирует права и свободы человека и гражданина, определяет основы общественного строя, форму правления и территориального устройства, государственную символику и столицу; применяется на всей территории РФ</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57200" y="338328"/>
            <a:ext cx="8229600" cy="570392"/>
          </a:xfrm>
        </p:spPr>
        <p:txBody>
          <a:bodyPr>
            <a:norm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1. Что такое Конституция</a:t>
            </a:r>
            <a:r>
              <a:rPr lang="en-US" sz="2400" b="1" dirty="0" smtClean="0">
                <a:solidFill>
                  <a:srgbClr val="FF0000"/>
                </a:solidFill>
                <a:latin typeface="Times New Roman" panose="02020603050405020304" pitchFamily="18" charset="0"/>
                <a:cs typeface="Times New Roman" panose="02020603050405020304" pitchFamily="18" charset="0"/>
              </a:rPr>
              <a:t>?</a:t>
            </a:r>
            <a:endParaRPr lang="ru-RU" sz="2400" b="1" dirty="0">
              <a:solidFill>
                <a:srgbClr val="FF0000"/>
              </a:solidFill>
              <a:latin typeface="Times New Roman" panose="02020603050405020304" pitchFamily="18" charset="0"/>
              <a:cs typeface="Times New Roman" panose="02020603050405020304" pitchFamily="18" charset="0"/>
            </a:endParaRPr>
          </a:p>
        </p:txBody>
      </p:sp>
      <p:pic>
        <p:nvPicPr>
          <p:cNvPr id="4" name="Picture 2" descr="C:\Users\user\Desktop\con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000552"/>
            <a:ext cx="3429000" cy="559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49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3" y="980728"/>
            <a:ext cx="8784976" cy="5145435"/>
          </a:xfrm>
        </p:spPr>
        <p:txBody>
          <a:bodyPr>
            <a:noAutofit/>
          </a:bodyPr>
          <a:lstStyle/>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1.</a:t>
            </a:r>
            <a:r>
              <a:rPr lang="ru-RU" b="1" dirty="0" smtClean="0">
                <a:solidFill>
                  <a:schemeClr val="tx1"/>
                </a:solidFill>
                <a:latin typeface="Times New Roman" panose="02020603050405020304" pitchFamily="18" charset="0"/>
                <a:cs typeface="Times New Roman" panose="02020603050405020304" pitchFamily="18" charset="0"/>
              </a:rPr>
              <a:t>Политическая</a:t>
            </a:r>
            <a:r>
              <a:rPr lang="ru-RU" dirty="0" smtClean="0">
                <a:solidFill>
                  <a:schemeClr val="tx1"/>
                </a:solidFill>
                <a:latin typeface="Times New Roman" panose="02020603050405020304" pitchFamily="18" charset="0"/>
                <a:cs typeface="Times New Roman" panose="02020603050405020304" pitchFamily="18" charset="0"/>
              </a:rPr>
              <a:t> – определяет устройство государственной власти</a:t>
            </a: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2.</a:t>
            </a:r>
            <a:r>
              <a:rPr lang="ru-RU" b="1" dirty="0" smtClean="0">
                <a:solidFill>
                  <a:schemeClr val="tx1"/>
                </a:solidFill>
                <a:latin typeface="Times New Roman" panose="02020603050405020304" pitchFamily="18" charset="0"/>
                <a:cs typeface="Times New Roman" panose="02020603050405020304" pitchFamily="18" charset="0"/>
              </a:rPr>
              <a:t>Правовая</a:t>
            </a:r>
            <a:r>
              <a:rPr lang="ru-RU" dirty="0" smtClean="0">
                <a:solidFill>
                  <a:schemeClr val="tx1"/>
                </a:solidFill>
                <a:latin typeface="Times New Roman" panose="02020603050405020304" pitchFamily="18" charset="0"/>
                <a:cs typeface="Times New Roman" panose="02020603050405020304" pitchFamily="18" charset="0"/>
              </a:rPr>
              <a:t> – выступает ядром правовой системы, учреждает основополагающие правовые положения, являющиеся исходными и определяющими для различных отраслей права. Стягивает действующее законодательство в единую целостную систему.</a:t>
            </a: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3.</a:t>
            </a:r>
            <a:r>
              <a:rPr lang="ru-RU" b="1" dirty="0" smtClean="0">
                <a:solidFill>
                  <a:schemeClr val="tx1"/>
                </a:solidFill>
                <a:latin typeface="Times New Roman" panose="02020603050405020304" pitchFamily="18" charset="0"/>
                <a:cs typeface="Times New Roman" panose="02020603050405020304" pitchFamily="18" charset="0"/>
              </a:rPr>
              <a:t>Гуманистическая</a:t>
            </a:r>
            <a:r>
              <a:rPr lang="ru-RU" dirty="0" smtClean="0">
                <a:solidFill>
                  <a:schemeClr val="tx1"/>
                </a:solidFill>
                <a:latin typeface="Times New Roman" panose="02020603050405020304" pitchFamily="18" charset="0"/>
                <a:cs typeface="Times New Roman" panose="02020603050405020304" pitchFamily="18" charset="0"/>
              </a:rPr>
              <a:t> – воплощает общечеловеческие ценности, закрепляет права и свободы</a:t>
            </a: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4.</a:t>
            </a:r>
            <a:r>
              <a:rPr lang="ru-RU" b="1" dirty="0" smtClean="0">
                <a:solidFill>
                  <a:schemeClr val="tx1"/>
                </a:solidFill>
                <a:latin typeface="Times New Roman" panose="02020603050405020304" pitchFamily="18" charset="0"/>
                <a:cs typeface="Times New Roman" panose="02020603050405020304" pitchFamily="18" charset="0"/>
              </a:rPr>
              <a:t>Учредительная</a:t>
            </a:r>
            <a:r>
              <a:rPr lang="ru-RU" dirty="0" smtClean="0">
                <a:solidFill>
                  <a:schemeClr val="tx1"/>
                </a:solidFill>
                <a:latin typeface="Times New Roman" panose="02020603050405020304" pitchFamily="18" charset="0"/>
                <a:cs typeface="Times New Roman" panose="02020603050405020304" pitchFamily="18" charset="0"/>
              </a:rPr>
              <a:t> – устанавливает определенный порядок в государстве, создает систему институтов и органов власти</a:t>
            </a: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5.</a:t>
            </a:r>
            <a:r>
              <a:rPr lang="ru-RU" b="1" dirty="0" smtClean="0">
                <a:solidFill>
                  <a:schemeClr val="tx1"/>
                </a:solidFill>
                <a:latin typeface="Times New Roman" panose="02020603050405020304" pitchFamily="18" charset="0"/>
                <a:cs typeface="Times New Roman" panose="02020603050405020304" pitchFamily="18" charset="0"/>
              </a:rPr>
              <a:t>Мировоззренческая</a:t>
            </a:r>
            <a:r>
              <a:rPr lang="ru-RU" dirty="0" smtClean="0">
                <a:solidFill>
                  <a:schemeClr val="tx1"/>
                </a:solidFill>
                <a:latin typeface="Times New Roman" panose="02020603050405020304" pitchFamily="18" charset="0"/>
                <a:cs typeface="Times New Roman" panose="02020603050405020304" pitchFamily="18" charset="0"/>
              </a:rPr>
              <a:t> – способствует формированию правового сознания – совокупности знаний о праве, взглядов на право, отношений к праву и оценок права</a:t>
            </a:r>
          </a:p>
          <a:p>
            <a:pPr marL="0" indent="0">
              <a:buNone/>
            </a:pPr>
            <a:endParaRPr lang="ru-RU" dirty="0" smtClean="0"/>
          </a:p>
          <a:p>
            <a:pPr marL="457200" indent="-457200">
              <a:buAutoNum type="arabicPeriod"/>
            </a:pPr>
            <a:endParaRPr lang="ru-RU" dirty="0"/>
          </a:p>
        </p:txBody>
      </p:sp>
      <p:sp>
        <p:nvSpPr>
          <p:cNvPr id="3" name="Заголовок 2"/>
          <p:cNvSpPr>
            <a:spLocks noGrp="1"/>
          </p:cNvSpPr>
          <p:nvPr>
            <p:ph type="title"/>
          </p:nvPr>
        </p:nvSpPr>
        <p:spPr>
          <a:xfrm>
            <a:off x="457200" y="338328"/>
            <a:ext cx="8229600" cy="498384"/>
          </a:xfrm>
        </p:spPr>
        <p:txBody>
          <a:bodyPr>
            <a:norm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Функции Конституции:</a:t>
            </a:r>
            <a:endParaRPr lang="ru-RU"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0008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340768"/>
            <a:ext cx="8784975" cy="4785395"/>
          </a:xfrm>
        </p:spPr>
        <p:txBody>
          <a:bodyPr/>
          <a:lstStyle/>
          <a:p>
            <a:r>
              <a:rPr lang="ru-RU" dirty="0" smtClean="0"/>
              <a:t>   </a:t>
            </a:r>
          </a:p>
          <a:p>
            <a:endParaRPr lang="ru-RU" dirty="0"/>
          </a:p>
          <a:p>
            <a:endParaRPr lang="ru-RU" dirty="0" smtClean="0"/>
          </a:p>
          <a:p>
            <a:pPr marL="0" indent="0">
              <a:buNone/>
            </a:pPr>
            <a:r>
              <a:rPr lang="ru-RU" sz="2000" dirty="0" smtClean="0">
                <a:solidFill>
                  <a:schemeClr val="tx1"/>
                </a:solidFill>
                <a:latin typeface="Times New Roman" panose="02020603050405020304" pitchFamily="18" charset="0"/>
                <a:cs typeface="Times New Roman" panose="02020603050405020304" pitchFamily="18" charset="0"/>
              </a:rPr>
              <a:t>Смена политического             Коренные изменения                      Образование режима в государстве             в социально-экономической           государства</a:t>
            </a:r>
          </a:p>
          <a:p>
            <a:pPr marL="0" indent="0">
              <a:buNone/>
            </a:pPr>
            <a:r>
              <a:rPr lang="ru-RU" sz="2000" dirty="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                                                 и политической жизни</a:t>
            </a:r>
          </a:p>
          <a:p>
            <a:pPr marL="0" indent="0">
              <a:buNone/>
            </a:pPr>
            <a:r>
              <a:rPr lang="ru-RU" sz="2000" dirty="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                                                 государства</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57200" y="338328"/>
            <a:ext cx="8229600" cy="570392"/>
          </a:xfrm>
        </p:spPr>
        <p:txBody>
          <a:bodyPr>
            <a:norm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Причины принятия конституции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7" name="Стрелка вниз 6"/>
          <p:cNvSpPr/>
          <p:nvPr/>
        </p:nvSpPr>
        <p:spPr>
          <a:xfrm>
            <a:off x="1331640" y="134076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4387596" y="134076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7262588" y="131146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1" name="Picture 3" descr="C:\Users\user\Desktop\953fa45633e8eb5e4b23c105e61689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126" y="4077072"/>
            <a:ext cx="5907777" cy="259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4956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8614</TotalTime>
  <Words>3227</Words>
  <Application>Microsoft Office PowerPoint</Application>
  <PresentationFormat>Экран (4:3)</PresentationFormat>
  <Paragraphs>437</Paragraphs>
  <Slides>45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Волна</vt:lpstr>
      <vt:lpstr>Аннотация</vt:lpstr>
      <vt:lpstr>Презентация PowerPoint</vt:lpstr>
      <vt:lpstr>Афоризмы о законе:</vt:lpstr>
      <vt:lpstr>Презентация PowerPoint</vt:lpstr>
      <vt:lpstr>Введение</vt:lpstr>
      <vt:lpstr>План урока</vt:lpstr>
      <vt:lpstr>1. Что такое Конституция?</vt:lpstr>
      <vt:lpstr>Функции Конституции:</vt:lpstr>
      <vt:lpstr>Причины принятия конституции</vt:lpstr>
      <vt:lpstr>2. Механизм принятия Конституции</vt:lpstr>
      <vt:lpstr>3. Классификация конституций</vt:lpstr>
      <vt:lpstr>Презентация PowerPoint</vt:lpstr>
      <vt:lpstr>по</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4.Из истории Конституции нашей страны: А) Конституция 1918 года</vt:lpstr>
      <vt:lpstr>Конституция 1918 года  основные положения:</vt:lpstr>
      <vt:lpstr>Б) Конституция 1924 года</vt:lpstr>
      <vt:lpstr>                               </vt:lpstr>
      <vt:lpstr>В) Конституция РСФСР 1925 года</vt:lpstr>
      <vt:lpstr>В) Конституция 1925 года</vt:lpstr>
      <vt:lpstr>Г) Конституция 1936 года</vt:lpstr>
      <vt:lpstr>Конституция 1936 года основные положения:</vt:lpstr>
      <vt:lpstr>Презентация PowerPoint</vt:lpstr>
      <vt:lpstr>Презентация PowerPoint</vt:lpstr>
      <vt:lpstr>Д) Конституция 1977 года</vt:lpstr>
      <vt:lpstr>Д) Конституция 1977 года основные положения:</vt:lpstr>
      <vt:lpstr>Презентация PowerPoint</vt:lpstr>
      <vt:lpstr>Е) Конституция 1993 года</vt:lpstr>
      <vt:lpstr>Е) Конституция 1993 года основные положения:</vt:lpstr>
      <vt:lpstr>Презентация PowerPoint</vt:lpstr>
      <vt:lpstr>Презентация PowerPoint</vt:lpstr>
      <vt:lpstr>6. Государственная символика по Конституции 1993 года Герб:</vt:lpstr>
      <vt:lpstr>Флаг:</vt:lpstr>
      <vt:lpstr>Гимн:</vt:lpstr>
      <vt:lpstr>Презентация PowerPoint</vt:lpstr>
      <vt:lpstr>Заключение</vt:lpstr>
      <vt:lpstr>Вопросы для закрепления и повторения: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494</cp:revision>
  <dcterms:created xsi:type="dcterms:W3CDTF">2018-02-27T12:31:33Z</dcterms:created>
  <dcterms:modified xsi:type="dcterms:W3CDTF">2018-04-05T12:13:55Z</dcterms:modified>
</cp:coreProperties>
</file>