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«Общие сведения об </a:t>
            </a:r>
            <a:r>
              <a:rPr lang="ru-RU" sz="4800" dirty="0" smtClean="0">
                <a:solidFill>
                  <a:srgbClr val="00B050"/>
                </a:solidFill>
              </a:rPr>
              <a:t>оборудовании ПОП» 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ясор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60432" y="3211808"/>
            <a:ext cx="6309360" cy="4572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Полуавтоматическая машина.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р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50" r="21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Для нарезки хлеба.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Полуавтоматическая машина.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обору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54" r="8054"/>
          <a:stretch>
            <a:fillRect/>
          </a:stretch>
        </p:blipFill>
        <p:spPr>
          <a:xfrm>
            <a:off x="0" y="0"/>
            <a:ext cx="6215074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solidFill>
                <a:srgbClr val="00B050"/>
              </a:solidFill>
            </a:endParaRPr>
          </a:p>
          <a:p>
            <a:endParaRPr lang="ru-RU" sz="1400" dirty="0" smtClean="0">
              <a:solidFill>
                <a:srgbClr val="00B050"/>
              </a:solidFill>
            </a:endParaRPr>
          </a:p>
          <a:p>
            <a:endParaRPr lang="ru-RU" sz="1400" dirty="0" smtClean="0">
              <a:solidFill>
                <a:srgbClr val="00B050"/>
              </a:solidFill>
            </a:endParaRPr>
          </a:p>
          <a:p>
            <a:endParaRPr lang="ru-RU" sz="1400" dirty="0" smtClean="0">
              <a:solidFill>
                <a:srgbClr val="00B050"/>
              </a:solidFill>
            </a:endParaRPr>
          </a:p>
          <a:p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ru-RU" sz="1400" dirty="0" smtClean="0">
                <a:solidFill>
                  <a:srgbClr val="00B050"/>
                </a:solidFill>
              </a:rPr>
              <a:t>Для формирования котлет.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Полуавтоматическая машина.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обо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979" r="1297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10658" cy="4956048"/>
          </a:xfrm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Тестомесительная машина.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Полуавтоматическая машина.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для мытья овощей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025" r="120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Для мытья овощей.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Неавтоматическая машина.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тестораска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92" b="47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Для раскатки теста.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Ответить на вопросы по теме урока: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34908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1. Что такое машина?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2. Какую работу могут выполнять машины?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3. Как классифицируют машины?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4. Как классифицируют машины по степени автоматизации и механизации?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5. Какие требования предъявляют к материалам из которых изготавливают машины?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34307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Спасибо за внимание…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Список литературы: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учебник, автор В.П. </a:t>
            </a:r>
            <a:r>
              <a:rPr lang="ru-RU" dirty="0" err="1" smtClean="0">
                <a:solidFill>
                  <a:srgbClr val="00B050"/>
                </a:solidFill>
              </a:rPr>
              <a:t>Золин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«Технологическое оборудование ПОП»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Общие сведения об оборудовании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u="sng" dirty="0" smtClean="0">
                <a:solidFill>
                  <a:srgbClr val="FF0000"/>
                </a:solidFill>
              </a:rPr>
              <a:t>Что такое машина</a:t>
            </a:r>
            <a:r>
              <a:rPr lang="ru-RU" dirty="0" smtClean="0">
                <a:solidFill>
                  <a:srgbClr val="FF0000"/>
                </a:solidFill>
              </a:rPr>
              <a:t>-это совокупность механизмов, выполняющих определенную работу или преобразующих один вид энергии в другой.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Рабочие машины могут выполнять определенную работу: по изменению форм, размеров, свойств и состояния объектов труда. Объектами труда на ПОП служат пищевые продукты подвергающиеся различной технологической обработке-очистке, измельчению, взбиванию, перемешиванию, формированию и. т. д.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48872" cy="2088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степени автоматизации и механизации выполняемых технологических процессов различают машины: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2420888"/>
            <a:ext cx="7097216" cy="3888432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Неавтоматические;</a:t>
            </a:r>
          </a:p>
          <a:p>
            <a:pPr algn="ctr">
              <a:buFont typeface="Wingdings" pitchFamily="2" charset="2"/>
              <a:buChar char="ü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полуавтоматические;</a:t>
            </a:r>
          </a:p>
          <a:p>
            <a:pPr algn="ctr">
              <a:buFont typeface="Wingdings" pitchFamily="2" charset="2"/>
              <a:buChar char="ü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автоматические.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Классификация машин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1. Для обработки овощей и картофеля.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 Для обработки мяса и рыбы.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Для обработки муки и теста.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4. Для нарезки хлеба и гастрономических продуктов.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5. Для мытья столовой посуды и приборов.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Автоматическая машина.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овощерез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78" r="1778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Для нарезки моркови. 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Неавтоматическая машина.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тесто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350" r="263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</a:rPr>
              <a:t> 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Для нарезки теста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Полуавтоматические машины.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картофелечистны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00" r="50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6578" y="285728"/>
            <a:ext cx="1524000" cy="4956048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Для очистки </a:t>
            </a:r>
            <a:r>
              <a:rPr lang="ru-RU" sz="1800" dirty="0" smtClean="0">
                <a:solidFill>
                  <a:srgbClr val="FF0000"/>
                </a:solidFill>
              </a:rPr>
              <a:t>картофеля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</a:t>
            </a:r>
            <a:r>
              <a:rPr lang="ru-RU" dirty="0" smtClean="0">
                <a:solidFill>
                  <a:srgbClr val="00B0F0"/>
                </a:solidFill>
              </a:rPr>
              <a:t>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rgbClr val="92D050"/>
                </a:solidFill>
              </a:rPr>
              <a:t>б</a:t>
            </a:r>
            <a:r>
              <a:rPr lang="ru-RU" dirty="0" smtClean="0">
                <a:solidFill>
                  <a:srgbClr val="0070C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а</a:t>
            </a:r>
            <a:r>
              <a:rPr lang="ru-RU" dirty="0" smtClean="0">
                <a:solidFill>
                  <a:srgbClr val="00B050"/>
                </a:solidFill>
              </a:rPr>
              <a:t>н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00B0F0"/>
                </a:solidFill>
              </a:rPr>
              <a:t>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C000"/>
                </a:solidFill>
              </a:rPr>
              <a:t>т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00B050"/>
                </a:solidFill>
              </a:rPr>
              <a:t>р</a:t>
            </a:r>
            <a:r>
              <a:rPr lang="ru-RU" dirty="0" smtClean="0">
                <a:solidFill>
                  <a:srgbClr val="FFC000"/>
                </a:solidFill>
              </a:rPr>
              <a:t>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 smtClean="0">
                <a:solidFill>
                  <a:srgbClr val="7030A0"/>
                </a:solidFill>
              </a:rPr>
              <a:t>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FFC000"/>
                </a:solidFill>
              </a:rPr>
              <a:t>п</a:t>
            </a:r>
            <a:r>
              <a:rPr lang="ru-RU" dirty="0" smtClean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chemeClr val="accent1"/>
                </a:solidFill>
              </a:rPr>
              <a:t>л</a:t>
            </a:r>
            <a:r>
              <a:rPr lang="ru-RU" dirty="0" smtClean="0">
                <a:solidFill>
                  <a:srgbClr val="002060"/>
                </a:solidFill>
              </a:rPr>
              <a:t>ь</a:t>
            </a:r>
            <a:r>
              <a:rPr lang="ru-RU" dirty="0" smtClean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0070C0"/>
                </a:solidFill>
              </a:rPr>
              <a:t>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</a:t>
            </a:r>
            <a:r>
              <a:rPr lang="ru-RU" dirty="0" smtClean="0">
                <a:solidFill>
                  <a:srgbClr val="FFC000"/>
                </a:solidFill>
              </a:rPr>
              <a:t>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rgbClr val="92D050"/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т</a:t>
            </a:r>
            <a:r>
              <a:rPr lang="ru-RU" dirty="0" smtClean="0">
                <a:solidFill>
                  <a:srgbClr val="FFC000"/>
                </a:solidFill>
              </a:rPr>
              <a:t>о</a:t>
            </a:r>
            <a:r>
              <a:rPr lang="ru-RU" dirty="0" smtClean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00B050"/>
                </a:solidFill>
              </a:rPr>
              <a:t>л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chemeClr val="accent1"/>
                </a:solidFill>
              </a:rPr>
              <a:t>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0070C0"/>
                </a:solidFill>
              </a:rPr>
              <a:t>а</a:t>
            </a:r>
            <a:r>
              <a:rPr lang="ru-RU" dirty="0" smtClean="0">
                <a:solidFill>
                  <a:srgbClr val="00B050"/>
                </a:solidFill>
              </a:rPr>
              <a:t>ш</a:t>
            </a:r>
            <a:r>
              <a:rPr lang="ru-RU" dirty="0" smtClean="0">
                <a:solidFill>
                  <a:srgbClr val="00B0F0"/>
                </a:solidFill>
              </a:rPr>
              <a:t>и</a:t>
            </a:r>
            <a:r>
              <a:rPr lang="ru-RU" dirty="0" smtClean="0">
                <a:solidFill>
                  <a:schemeClr val="accent1"/>
                </a:solidFill>
              </a:rPr>
              <a:t>н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3657600" cy="457200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Машины изготавливают из металлических и неметаллических материалов. Выбор материала зависит от назначения машины и способа их изготовления.</a:t>
            </a:r>
          </a:p>
          <a:p>
            <a:pPr algn="just"/>
            <a:endParaRPr lang="ru-RU" sz="2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9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При выборе материала учитываются требования прочности и жесткости деталей, а т. ж. технологичность их изготовления.</a:t>
            </a:r>
            <a:endParaRPr lang="ru-RU" sz="2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18176" cy="4572000"/>
          </a:xfrm>
        </p:spPr>
        <p:txBody>
          <a:bodyPr>
            <a:normAutofit fontScale="70000" lnSpcReduction="20000"/>
          </a:bodyPr>
          <a:lstStyle/>
          <a:p>
            <a:endParaRPr lang="ru-RU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Прочность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это свойства детали под действием внешних приложенных сил не допускать поломки и остаточных деформаций.</a:t>
            </a:r>
          </a:p>
          <a:p>
            <a:pPr algn="just"/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Жесткость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это свойство детали под действием внешних приложенных сил допускать упругие деформации. Основной материал для изготовления машин является столь и чугун. Из цветного материала применяют алюминий, медь, хром, никель, цинк и сплавы на их основе которые имеют хорошую прочность малый удельный вес и хорошо обрабатываются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Неавтоматическая машина.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овощ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44" b="324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1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1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1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Для нарезки овощей.	</a:t>
            </a:r>
            <a:endParaRPr lang="ru-RU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387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Тема урока:</vt:lpstr>
      <vt:lpstr>Общие сведения об оборудовании</vt:lpstr>
      <vt:lpstr>По степени автоматизации и механизации выполняемых технологических процессов различают машины: </vt:lpstr>
      <vt:lpstr>Классификация машин </vt:lpstr>
      <vt:lpstr>Автоматическая машина. </vt:lpstr>
      <vt:lpstr>Неавтоматическая машина.</vt:lpstr>
      <vt:lpstr>Полуавтоматические машины.</vt:lpstr>
      <vt:lpstr>Требования к материалом, используемых для изготовления машин.</vt:lpstr>
      <vt:lpstr>Неавтоматическая машина.</vt:lpstr>
      <vt:lpstr>Презентация PowerPoint</vt:lpstr>
      <vt:lpstr>Полуавтоматическая машина.</vt:lpstr>
      <vt:lpstr>Полуавтоматическая машина.</vt:lpstr>
      <vt:lpstr>Полуавтоматическая машина.</vt:lpstr>
      <vt:lpstr>Полуавтоматическая машина.</vt:lpstr>
      <vt:lpstr>Неавтоматическая машина.</vt:lpstr>
      <vt:lpstr>Ответить на вопросы по теме урока:</vt:lpstr>
      <vt:lpstr>Спасибо за внимание…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reader2</dc:creator>
  <cp:lastModifiedBy>User</cp:lastModifiedBy>
  <cp:revision>39</cp:revision>
  <dcterms:created xsi:type="dcterms:W3CDTF">2016-04-05T23:26:26Z</dcterms:created>
  <dcterms:modified xsi:type="dcterms:W3CDTF">2018-04-09T11:08:52Z</dcterms:modified>
</cp:coreProperties>
</file>