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59" r:id="rId3"/>
    <p:sldId id="260" r:id="rId4"/>
    <p:sldId id="261" r:id="rId5"/>
    <p:sldId id="263" r:id="rId6"/>
    <p:sldId id="304" r:id="rId7"/>
    <p:sldId id="305" r:id="rId8"/>
    <p:sldId id="307" r:id="rId9"/>
    <p:sldId id="267" r:id="rId10"/>
    <p:sldId id="328" r:id="rId11"/>
    <p:sldId id="330" r:id="rId12"/>
    <p:sldId id="313" r:id="rId13"/>
    <p:sldId id="309" r:id="rId14"/>
    <p:sldId id="308" r:id="rId15"/>
    <p:sldId id="317" r:id="rId16"/>
    <p:sldId id="316" r:id="rId17"/>
    <p:sldId id="315" r:id="rId18"/>
    <p:sldId id="326" r:id="rId19"/>
    <p:sldId id="327" r:id="rId20"/>
    <p:sldId id="320" r:id="rId21"/>
    <p:sldId id="321" r:id="rId22"/>
    <p:sldId id="322" r:id="rId23"/>
    <p:sldId id="323" r:id="rId24"/>
    <p:sldId id="324" r:id="rId25"/>
    <p:sldId id="329" r:id="rId26"/>
    <p:sldId id="34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CCFF"/>
    <a:srgbClr val="FFFF00"/>
    <a:srgbClr val="00FFFF"/>
    <a:srgbClr val="66FFFF"/>
    <a:srgbClr val="000099"/>
    <a:srgbClr val="FFFF99"/>
    <a:srgbClr val="CCFF33"/>
    <a:srgbClr val="FFCC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b="1" cap="all" spc="0">
              <a:ln w="45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defRPr>
          </a:pPr>
          <a:endParaRPr lang="ru-RU"/>
        </a:p>
      </c:txPr>
    </c:title>
    <c:autoTitleDeleted val="0"/>
    <c:plotArea>
      <c:layout>
        <c:manualLayout>
          <c:layoutTarget val="inner"/>
          <c:xMode val="edge"/>
          <c:yMode val="edge"/>
          <c:x val="1.0920640128317295E-2"/>
          <c:y val="0.32147592671059183"/>
          <c:w val="0.468575204141149"/>
          <c:h val="0.6988645169353831"/>
        </c:manualLayout>
      </c:layout>
      <c:pieChart>
        <c:varyColors val="1"/>
        <c:ser>
          <c:idx val="0"/>
          <c:order val="0"/>
          <c:tx>
            <c:strRef>
              <c:f>Лист1!$B$1</c:f>
              <c:strCache>
                <c:ptCount val="1"/>
                <c:pt idx="0">
                  <c:v>первоначальные результаты исследования детей старшего дошкольного возраста на констатирующем этапе</c:v>
                </c:pt>
              </c:strCache>
            </c:strRef>
          </c:tx>
          <c:dPt>
            <c:idx val="0"/>
            <c:bubble3D val="0"/>
            <c:spPr>
              <a:solidFill>
                <a:srgbClr val="FF0000"/>
              </a:solidFill>
            </c:spPr>
            <c:extLst xmlns:c16r2="http://schemas.microsoft.com/office/drawing/2015/06/chart">
              <c:ext xmlns:c16="http://schemas.microsoft.com/office/drawing/2014/chart" uri="{C3380CC4-5D6E-409C-BE32-E72D297353CC}">
                <c16:uniqueId val="{00000001-1523-43FB-9593-C2AA30734398}"/>
              </c:ext>
            </c:extLst>
          </c:dPt>
          <c:dPt>
            <c:idx val="1"/>
            <c:bubble3D val="0"/>
            <c:spPr>
              <a:solidFill>
                <a:srgbClr val="7030A0"/>
              </a:solidFill>
            </c:spPr>
            <c:extLst xmlns:c16r2="http://schemas.microsoft.com/office/drawing/2015/06/chart">
              <c:ext xmlns:c16="http://schemas.microsoft.com/office/drawing/2014/chart" uri="{C3380CC4-5D6E-409C-BE32-E72D297353CC}">
                <c16:uniqueId val="{00000003-1523-43FB-9593-C2AA30734398}"/>
              </c:ext>
            </c:extLst>
          </c:dPt>
          <c:dPt>
            <c:idx val="2"/>
            <c:bubble3D val="0"/>
            <c:spPr>
              <a:solidFill>
                <a:srgbClr val="0070C0"/>
              </a:solidFill>
            </c:spPr>
            <c:extLst xmlns:c16r2="http://schemas.microsoft.com/office/drawing/2015/06/chart">
              <c:ext xmlns:c16="http://schemas.microsoft.com/office/drawing/2014/chart" uri="{C3380CC4-5D6E-409C-BE32-E72D297353CC}">
                <c16:uniqueId val="{00000005-1523-43FB-9593-C2AA30734398}"/>
              </c:ext>
            </c:extLst>
          </c:dPt>
          <c:dLbls>
            <c:spPr>
              <a:noFill/>
            </c:spPr>
            <c:txPr>
              <a:bodyPr/>
              <a:lstStyle/>
              <a:p>
                <a:pPr>
                  <a:defRPr sz="2000" b="1">
                    <a:solidFill>
                      <a:srgbClr val="FFFF00"/>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25% стадия поддержки</c:v>
                </c:pt>
                <c:pt idx="1">
                  <c:v>56% сстадия самостоятельности</c:v>
                </c:pt>
                <c:pt idx="2">
                  <c:v>19% стадия инициативности и творчества</c:v>
                </c:pt>
              </c:strCache>
            </c:strRef>
          </c:cat>
          <c:val>
            <c:numRef>
              <c:f>Лист1!$B$2:$B$4</c:f>
              <c:numCache>
                <c:formatCode>0%</c:formatCode>
                <c:ptCount val="3"/>
                <c:pt idx="0">
                  <c:v>0.25</c:v>
                </c:pt>
                <c:pt idx="1">
                  <c:v>0.56000000000000005</c:v>
                </c:pt>
                <c:pt idx="2">
                  <c:v>0.19</c:v>
                </c:pt>
              </c:numCache>
            </c:numRef>
          </c:val>
          <c:extLst xmlns:c16r2="http://schemas.microsoft.com/office/drawing/2015/06/chart">
            <c:ext xmlns:c16="http://schemas.microsoft.com/office/drawing/2014/chart" uri="{C3380CC4-5D6E-409C-BE32-E72D297353CC}">
              <c16:uniqueId val="{00000006-1523-43FB-9593-C2AA30734398}"/>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b="1">
              <a:solidFill>
                <a:srgbClr val="000099"/>
              </a:solidFill>
              <a:latin typeface="Times New Roman" pitchFamily="18" charset="0"/>
              <a:cs typeface="Times New Roman" pitchFamily="18" charset="0"/>
            </a:defRPr>
          </a:pPr>
          <a:endParaRPr lang="ru-RU"/>
        </a:p>
      </c:txPr>
    </c:legend>
    <c:plotVisOnly val="1"/>
    <c:dispBlanksAs val="gap"/>
    <c:showDLblsOverMax val="0"/>
  </c:chart>
  <c:spPr>
    <a:solidFill>
      <a:srgbClr val="C0504D">
        <a:lumMod val="20000"/>
        <a:lumOff val="80000"/>
      </a:srgbClr>
    </a:solidFill>
    <a:ln w="57150">
      <a:solidFill>
        <a:srgbClr val="00B0F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overlay val="0"/>
      <c:txPr>
        <a:bodyPr/>
        <a:lstStyle/>
        <a:p>
          <a:pPr>
            <a:defRPr b="1" cap="all" spc="0">
              <a:ln w="45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defRPr>
          </a:pPr>
          <a:endParaRPr lang="ru-RU"/>
        </a:p>
      </c:txPr>
    </c:title>
    <c:autoTitleDeleted val="0"/>
    <c:plotArea>
      <c:layout>
        <c:manualLayout>
          <c:layoutTarget val="inner"/>
          <c:xMode val="edge"/>
          <c:yMode val="edge"/>
          <c:x val="7.2569991251093618E-2"/>
          <c:y val="0.30509677811758723"/>
          <c:w val="0.406075204141149"/>
          <c:h val="0.69490313710786156"/>
        </c:manualLayout>
      </c:layout>
      <c:pieChart>
        <c:varyColors val="1"/>
        <c:ser>
          <c:idx val="0"/>
          <c:order val="0"/>
          <c:tx>
            <c:strRef>
              <c:f>Лист1!$B$1</c:f>
              <c:strCache>
                <c:ptCount val="1"/>
                <c:pt idx="0">
                  <c:v>результаты анкетирования родителей по теме "Развитие связной речи детей старшего дошкольного возраста"</c:v>
                </c:pt>
              </c:strCache>
            </c:strRef>
          </c:tx>
          <c:dPt>
            <c:idx val="1"/>
            <c:bubble3D val="0"/>
            <c:spPr>
              <a:solidFill>
                <a:srgbClr val="00FF00"/>
              </a:solidFill>
            </c:spPr>
            <c:extLst xmlns:c16r2="http://schemas.microsoft.com/office/drawing/2015/06/chart">
              <c:ext xmlns:c16="http://schemas.microsoft.com/office/drawing/2014/chart" uri="{C3380CC4-5D6E-409C-BE32-E72D297353CC}">
                <c16:uniqueId val="{00000001-40A0-4600-B9AA-481770680ED6}"/>
              </c:ext>
            </c:extLst>
          </c:dPt>
          <c:dLbls>
            <c:spPr>
              <a:noFill/>
              <a:ln>
                <a:noFill/>
              </a:ln>
              <a:effectLst/>
            </c:spPr>
            <c:txPr>
              <a:bodyPr/>
              <a:lstStyle/>
              <a:p>
                <a:pPr>
                  <a:defRPr sz="1800" b="1">
                    <a:solidFill>
                      <a:srgbClr val="002060"/>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Лист1!$A$2:$A$3</c:f>
              <c:strCache>
                <c:ptCount val="2"/>
                <c:pt idx="0">
                  <c:v>72% родителей которые заинтересованы в развитии связной речи ребенка</c:v>
                </c:pt>
                <c:pt idx="1">
                  <c:v>28% родителей которые считают что у ребенка хорошо развита связная речь</c:v>
                </c:pt>
              </c:strCache>
            </c:strRef>
          </c:cat>
          <c:val>
            <c:numRef>
              <c:f>Лист1!$B$2:$B$3</c:f>
              <c:numCache>
                <c:formatCode>0%</c:formatCode>
                <c:ptCount val="2"/>
                <c:pt idx="0">
                  <c:v>0.72</c:v>
                </c:pt>
                <c:pt idx="1">
                  <c:v>0.28000000000000003</c:v>
                </c:pt>
              </c:numCache>
            </c:numRef>
          </c:val>
          <c:extLst xmlns:c16r2="http://schemas.microsoft.com/office/drawing/2015/06/chart">
            <c:ext xmlns:c16="http://schemas.microsoft.com/office/drawing/2014/chart" uri="{C3380CC4-5D6E-409C-BE32-E72D297353CC}">
              <c16:uniqueId val="{00000002-40A0-4600-B9AA-481770680ED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961776313303249"/>
          <c:y val="0.32748011958659345"/>
          <c:w val="0.39651286158582888"/>
          <c:h val="0.65458282237931886"/>
        </c:manualLayout>
      </c:layout>
      <c:overlay val="0"/>
      <c:txPr>
        <a:bodyPr/>
        <a:lstStyle/>
        <a:p>
          <a:pPr>
            <a:defRPr sz="1400" b="1">
              <a:solidFill>
                <a:srgbClr val="000099"/>
              </a:solidFill>
              <a:latin typeface="Times New Roman" pitchFamily="18" charset="0"/>
              <a:cs typeface="Times New Roman" pitchFamily="18" charset="0"/>
            </a:defRPr>
          </a:pPr>
          <a:endParaRPr lang="ru-RU"/>
        </a:p>
      </c:txPr>
    </c:legend>
    <c:plotVisOnly val="1"/>
    <c:dispBlanksAs val="gap"/>
    <c:showDLblsOverMax val="0"/>
  </c:chart>
  <c:spPr>
    <a:solidFill>
      <a:srgbClr val="C0504D">
        <a:lumMod val="20000"/>
        <a:lumOff val="80000"/>
      </a:srgbClr>
    </a:solidFill>
    <a:ln w="57150">
      <a:solidFill>
        <a:srgbClr val="00B0F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b="1" cap="all" spc="0">
              <a:ln w="45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defRPr>
          </a:pPr>
          <a:endParaRPr lang="ru-RU"/>
        </a:p>
      </c:txPr>
    </c:title>
    <c:autoTitleDeleted val="0"/>
    <c:plotArea>
      <c:layout>
        <c:manualLayout>
          <c:layoutTarget val="inner"/>
          <c:xMode val="edge"/>
          <c:yMode val="edge"/>
          <c:x val="4.3981481481481483E-2"/>
          <c:y val="0.23518485691132363"/>
          <c:w val="0.45620552394763153"/>
          <c:h val="0.76481514308867637"/>
        </c:manualLayout>
      </c:layout>
      <c:pieChart>
        <c:varyColors val="1"/>
        <c:ser>
          <c:idx val="0"/>
          <c:order val="0"/>
          <c:tx>
            <c:strRef>
              <c:f>Лист1!$B$1</c:f>
              <c:strCache>
                <c:ptCount val="1"/>
                <c:pt idx="0">
                  <c:v>результаты исследования детей старшего дошкольного возраста на контрольном этапе</c:v>
                </c:pt>
              </c:strCache>
            </c:strRef>
          </c:tx>
          <c:dPt>
            <c:idx val="1"/>
            <c:bubble3D val="0"/>
            <c:spPr>
              <a:solidFill>
                <a:srgbClr val="7030A0"/>
              </a:solidFill>
            </c:spPr>
            <c:extLst xmlns:c16r2="http://schemas.microsoft.com/office/drawing/2015/06/chart">
              <c:ext xmlns:c16="http://schemas.microsoft.com/office/drawing/2014/chart" uri="{C3380CC4-5D6E-409C-BE32-E72D297353CC}">
                <c16:uniqueId val="{00000001-C6F0-48A6-9A55-B71D95ADF31D}"/>
              </c:ext>
            </c:extLst>
          </c:dPt>
          <c:dPt>
            <c:idx val="2"/>
            <c:bubble3D val="0"/>
            <c:spPr>
              <a:solidFill>
                <a:srgbClr val="FF0000"/>
              </a:solidFill>
            </c:spPr>
            <c:extLst xmlns:c16r2="http://schemas.microsoft.com/office/drawing/2015/06/chart">
              <c:ext xmlns:c16="http://schemas.microsoft.com/office/drawing/2014/chart" uri="{C3380CC4-5D6E-409C-BE32-E72D297353CC}">
                <c16:uniqueId val="{00000003-C6F0-48A6-9A55-B71D95ADF31D}"/>
              </c:ext>
            </c:extLst>
          </c:dPt>
          <c:dLbls>
            <c:dLbl>
              <c:idx val="0"/>
              <c:delete val="1"/>
              <c:extLst xmlns:c16r2="http://schemas.microsoft.com/office/drawing/2015/06/chart">
                <c:ext xmlns:c16="http://schemas.microsoft.com/office/drawing/2014/chart" uri="{C3380CC4-5D6E-409C-BE32-E72D297353CC}">
                  <c16:uniqueId val="{00000004-C6F0-48A6-9A55-B71D95ADF31D}"/>
                </c:ext>
                <c:ext xmlns:c15="http://schemas.microsoft.com/office/drawing/2012/chart" uri="{CE6537A1-D6FC-4f65-9D91-7224C49458BB}"/>
              </c:extLst>
            </c:dLbl>
            <c:spPr>
              <a:noFill/>
            </c:spPr>
            <c:txPr>
              <a:bodyPr/>
              <a:lstStyle/>
              <a:p>
                <a:pPr>
                  <a:defRPr sz="2400" b="1">
                    <a:solidFill>
                      <a:srgbClr val="FFFF00"/>
                    </a:solidFill>
                    <a:latin typeface="+mn-lt"/>
                    <a:cs typeface="Times New Roman" pitchFamily="18"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0% стадия поддержки</c:v>
                </c:pt>
                <c:pt idx="1">
                  <c:v>62,5% стадия самостоятельности</c:v>
                </c:pt>
                <c:pt idx="2">
                  <c:v>37,5% инициативности и творчества</c:v>
                </c:pt>
              </c:strCache>
            </c:strRef>
          </c:cat>
          <c:val>
            <c:numRef>
              <c:f>Лист1!$B$2:$B$4</c:f>
              <c:numCache>
                <c:formatCode>0.00%</c:formatCode>
                <c:ptCount val="3"/>
                <c:pt idx="0" formatCode="0%">
                  <c:v>0</c:v>
                </c:pt>
                <c:pt idx="1">
                  <c:v>0.625</c:v>
                </c:pt>
                <c:pt idx="2">
                  <c:v>0.375</c:v>
                </c:pt>
              </c:numCache>
            </c:numRef>
          </c:val>
          <c:extLst xmlns:c16r2="http://schemas.microsoft.com/office/drawing/2015/06/chart">
            <c:ext xmlns:c16="http://schemas.microsoft.com/office/drawing/2014/chart" uri="{C3380CC4-5D6E-409C-BE32-E72D297353CC}">
              <c16:uniqueId val="{00000005-C6F0-48A6-9A55-B71D95ADF3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583333333333337"/>
          <c:y val="0.33739742810766166"/>
          <c:w val="0.34027777777777779"/>
          <c:h val="0.61499592644392898"/>
        </c:manualLayout>
      </c:layout>
      <c:overlay val="0"/>
      <c:txPr>
        <a:bodyPr/>
        <a:lstStyle/>
        <a:p>
          <a:pPr>
            <a:defRPr sz="2400" b="1" i="0">
              <a:solidFill>
                <a:srgbClr val="000099"/>
              </a:solidFill>
              <a:latin typeface="Times New Roman" pitchFamily="18" charset="0"/>
              <a:cs typeface="Times New Roman" pitchFamily="18" charset="0"/>
            </a:defRPr>
          </a:pPr>
          <a:endParaRPr lang="ru-RU"/>
        </a:p>
      </c:txPr>
    </c:legend>
    <c:plotVisOnly val="1"/>
    <c:dispBlanksAs val="gap"/>
    <c:showDLblsOverMax val="0"/>
  </c:chart>
  <c:spPr>
    <a:solidFill>
      <a:srgbClr val="FFCCFF"/>
    </a:solidFill>
    <a:ln w="57150">
      <a:solidFill>
        <a:srgbClr val="FF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6.9585585051554877E-2"/>
          <c:y val="5.5415973733449059E-2"/>
          <c:w val="0.63456646808734851"/>
          <c:h val="0.80396384766602369"/>
        </c:manualLayout>
      </c:layout>
      <c:bar3DChart>
        <c:barDir val="col"/>
        <c:grouping val="stacked"/>
        <c:varyColors val="0"/>
        <c:ser>
          <c:idx val="0"/>
          <c:order val="0"/>
          <c:tx>
            <c:strRef>
              <c:f>Лист1!$B$1</c:f>
              <c:strCache>
                <c:ptCount val="1"/>
                <c:pt idx="0">
                  <c:v>стадия поддержки</c:v>
                </c:pt>
              </c:strCache>
            </c:strRef>
          </c:tx>
          <c:spPr>
            <a:solidFill>
              <a:srgbClr val="FFFF00"/>
            </a:solidFill>
          </c:spPr>
          <c:invertIfNegative val="0"/>
          <c:dLbls>
            <c:spPr>
              <a:noFill/>
              <a:ln>
                <a:noFill/>
              </a:ln>
              <a:effectLst/>
            </c:spPr>
            <c:txPr>
              <a:bodyPr/>
              <a:lstStyle/>
              <a:p>
                <a:pPr>
                  <a:defRPr sz="1800" b="1">
                    <a:solidFill>
                      <a:srgbClr val="000099"/>
                    </a:solidFill>
                    <a:latin typeface="+mn-lt"/>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констатирующий этап эксперимента</c:v>
                </c:pt>
                <c:pt idx="1">
                  <c:v>контрольный этап эксперимента</c:v>
                </c:pt>
              </c:strCache>
            </c:strRef>
          </c:cat>
          <c:val>
            <c:numRef>
              <c:f>Лист1!$B$2:$B$3</c:f>
              <c:numCache>
                <c:formatCode>0%</c:formatCode>
                <c:ptCount val="2"/>
                <c:pt idx="0">
                  <c:v>0.25</c:v>
                </c:pt>
                <c:pt idx="1">
                  <c:v>0</c:v>
                </c:pt>
              </c:numCache>
            </c:numRef>
          </c:val>
          <c:extLst xmlns:c16r2="http://schemas.microsoft.com/office/drawing/2015/06/chart">
            <c:ext xmlns:c16="http://schemas.microsoft.com/office/drawing/2014/chart" uri="{C3380CC4-5D6E-409C-BE32-E72D297353CC}">
              <c16:uniqueId val="{00000000-FA7B-42D7-BB8E-CCC3AABCC410}"/>
            </c:ext>
          </c:extLst>
        </c:ser>
        <c:ser>
          <c:idx val="1"/>
          <c:order val="1"/>
          <c:tx>
            <c:strRef>
              <c:f>Лист1!$C$1</c:f>
              <c:strCache>
                <c:ptCount val="1"/>
                <c:pt idx="0">
                  <c:v>стадия самостоятельности</c:v>
                </c:pt>
              </c:strCache>
            </c:strRef>
          </c:tx>
          <c:spPr>
            <a:solidFill>
              <a:srgbClr val="7030A0"/>
            </a:solidFill>
          </c:spPr>
          <c:invertIfNegative val="0"/>
          <c:dLbls>
            <c:spPr>
              <a:noFill/>
              <a:ln>
                <a:noFill/>
              </a:ln>
              <a:effectLst/>
            </c:spPr>
            <c:txPr>
              <a:bodyPr/>
              <a:lstStyle/>
              <a:p>
                <a:pPr>
                  <a:defRPr sz="1800" b="1">
                    <a:solidFill>
                      <a:srgbClr val="FFC000"/>
                    </a:solidFill>
                    <a:latin typeface="+mn-lt"/>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констатирующий этап эксперимента</c:v>
                </c:pt>
                <c:pt idx="1">
                  <c:v>контрольный этап эксперимента</c:v>
                </c:pt>
              </c:strCache>
            </c:strRef>
          </c:cat>
          <c:val>
            <c:numRef>
              <c:f>Лист1!$C$2:$C$3</c:f>
              <c:numCache>
                <c:formatCode>0.00%</c:formatCode>
                <c:ptCount val="2"/>
                <c:pt idx="0" formatCode="0%">
                  <c:v>0.56000000000000005</c:v>
                </c:pt>
                <c:pt idx="1">
                  <c:v>0.625</c:v>
                </c:pt>
              </c:numCache>
            </c:numRef>
          </c:val>
          <c:extLst xmlns:c16r2="http://schemas.microsoft.com/office/drawing/2015/06/chart">
            <c:ext xmlns:c16="http://schemas.microsoft.com/office/drawing/2014/chart" uri="{C3380CC4-5D6E-409C-BE32-E72D297353CC}">
              <c16:uniqueId val="{00000001-FA7B-42D7-BB8E-CCC3AABCC410}"/>
            </c:ext>
          </c:extLst>
        </c:ser>
        <c:ser>
          <c:idx val="2"/>
          <c:order val="2"/>
          <c:tx>
            <c:strRef>
              <c:f>Лист1!$D$1</c:f>
              <c:strCache>
                <c:ptCount val="1"/>
                <c:pt idx="0">
                  <c:v>стадия инициативности и творчества</c:v>
                </c:pt>
              </c:strCache>
            </c:strRef>
          </c:tx>
          <c:spPr>
            <a:solidFill>
              <a:srgbClr val="FF0000"/>
            </a:solidFill>
          </c:spPr>
          <c:invertIfNegative val="0"/>
          <c:dLbls>
            <c:spPr>
              <a:noFill/>
              <a:ln>
                <a:noFill/>
              </a:ln>
              <a:effectLst/>
            </c:spPr>
            <c:txPr>
              <a:bodyPr/>
              <a:lstStyle/>
              <a:p>
                <a:pPr>
                  <a:defRPr sz="1800" b="1">
                    <a:solidFill>
                      <a:srgbClr val="000099"/>
                    </a:solidFill>
                    <a:latin typeface="+mn-lt"/>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констатирующий этап эксперимента</c:v>
                </c:pt>
                <c:pt idx="1">
                  <c:v>контрольный этап эксперимента</c:v>
                </c:pt>
              </c:strCache>
            </c:strRef>
          </c:cat>
          <c:val>
            <c:numRef>
              <c:f>Лист1!$D$2:$D$3</c:f>
              <c:numCache>
                <c:formatCode>0.00%</c:formatCode>
                <c:ptCount val="2"/>
                <c:pt idx="0" formatCode="0%">
                  <c:v>0.19</c:v>
                </c:pt>
                <c:pt idx="1">
                  <c:v>0.375</c:v>
                </c:pt>
              </c:numCache>
            </c:numRef>
          </c:val>
          <c:extLst xmlns:c16r2="http://schemas.microsoft.com/office/drawing/2015/06/chart">
            <c:ext xmlns:c16="http://schemas.microsoft.com/office/drawing/2014/chart" uri="{C3380CC4-5D6E-409C-BE32-E72D297353CC}">
              <c16:uniqueId val="{00000002-FA7B-42D7-BB8E-CCC3AABCC410}"/>
            </c:ext>
          </c:extLst>
        </c:ser>
        <c:dLbls>
          <c:showLegendKey val="0"/>
          <c:showVal val="0"/>
          <c:showCatName val="0"/>
          <c:showSerName val="0"/>
          <c:showPercent val="0"/>
          <c:showBubbleSize val="0"/>
        </c:dLbls>
        <c:gapWidth val="150"/>
        <c:shape val="box"/>
        <c:axId val="271770432"/>
        <c:axId val="271774352"/>
        <c:axId val="0"/>
      </c:bar3DChart>
      <c:catAx>
        <c:axId val="271770432"/>
        <c:scaling>
          <c:orientation val="minMax"/>
        </c:scaling>
        <c:delete val="0"/>
        <c:axPos val="b"/>
        <c:numFmt formatCode="General" sourceLinked="0"/>
        <c:majorTickMark val="out"/>
        <c:minorTickMark val="none"/>
        <c:tickLblPos val="nextTo"/>
        <c:txPr>
          <a:bodyPr/>
          <a:lstStyle/>
          <a:p>
            <a:pPr>
              <a:defRPr sz="1600" b="1">
                <a:solidFill>
                  <a:srgbClr val="000099"/>
                </a:solidFill>
                <a:latin typeface="Times New Roman" pitchFamily="18" charset="0"/>
                <a:cs typeface="Times New Roman" pitchFamily="18" charset="0"/>
              </a:defRPr>
            </a:pPr>
            <a:endParaRPr lang="ru-RU"/>
          </a:p>
        </c:txPr>
        <c:crossAx val="271774352"/>
        <c:crosses val="autoZero"/>
        <c:auto val="1"/>
        <c:lblAlgn val="ctr"/>
        <c:lblOffset val="100"/>
        <c:noMultiLvlLbl val="0"/>
      </c:catAx>
      <c:valAx>
        <c:axId val="271774352"/>
        <c:scaling>
          <c:orientation val="minMax"/>
        </c:scaling>
        <c:delete val="0"/>
        <c:axPos val="l"/>
        <c:majorGridlines/>
        <c:numFmt formatCode="0%" sourceLinked="1"/>
        <c:majorTickMark val="out"/>
        <c:minorTickMark val="none"/>
        <c:tickLblPos val="nextTo"/>
        <c:txPr>
          <a:bodyPr/>
          <a:lstStyle/>
          <a:p>
            <a:pPr>
              <a:defRPr sz="1400" b="1">
                <a:solidFill>
                  <a:srgbClr val="000099"/>
                </a:solidFill>
                <a:latin typeface="+mn-lt"/>
                <a:cs typeface="Times New Roman" pitchFamily="18" charset="0"/>
              </a:defRPr>
            </a:pPr>
            <a:endParaRPr lang="ru-RU"/>
          </a:p>
        </c:txPr>
        <c:crossAx val="271770432"/>
        <c:crosses val="autoZero"/>
        <c:crossBetween val="between"/>
      </c:valAx>
    </c:plotArea>
    <c:legend>
      <c:legendPos val="r"/>
      <c:layout>
        <c:manualLayout>
          <c:xMode val="edge"/>
          <c:yMode val="edge"/>
          <c:x val="0.71113900678414788"/>
          <c:y val="8.6677006855092067E-2"/>
          <c:w val="0.28754301728595094"/>
          <c:h val="0.69862079740032501"/>
        </c:manualLayout>
      </c:layout>
      <c:overlay val="0"/>
      <c:txPr>
        <a:bodyPr/>
        <a:lstStyle/>
        <a:p>
          <a:pPr>
            <a:defRPr sz="1800" b="1">
              <a:solidFill>
                <a:srgbClr val="002060"/>
              </a:solidFill>
              <a:latin typeface="Times New Roman" pitchFamily="18" charset="0"/>
              <a:cs typeface="Times New Roman" pitchFamily="18" charset="0"/>
            </a:defRPr>
          </a:pPr>
          <a:endParaRPr lang="ru-RU"/>
        </a:p>
      </c:txPr>
    </c:legend>
    <c:plotVisOnly val="1"/>
    <c:dispBlanksAs val="gap"/>
    <c:showDLblsOverMax val="0"/>
  </c:chart>
  <c:spPr>
    <a:solidFill>
      <a:srgbClr val="FFFF99"/>
    </a:solidFill>
    <a:ln w="57150">
      <a:solidFill>
        <a:srgbClr val="C0504D"/>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C6C2C-0D03-4EC2-8B09-810D6B726F2C}" type="datetimeFigureOut">
              <a:rPr lang="ru-RU" smtClean="0"/>
              <a:t>16.04.2018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16BEB-4C0B-453F-B8DD-D0F13FD2D71B}" type="slidenum">
              <a:rPr lang="ru-RU" smtClean="0"/>
              <a:t>‹#›</a:t>
            </a:fld>
            <a:endParaRPr lang="ru-RU"/>
          </a:p>
        </p:txBody>
      </p:sp>
    </p:spTree>
    <p:extLst>
      <p:ext uri="{BB962C8B-B14F-4D97-AF65-F5344CB8AC3E}">
        <p14:creationId xmlns:p14="http://schemas.microsoft.com/office/powerpoint/2010/main" val="277275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E716BEB-4C0B-453F-B8DD-D0F13FD2D71B}" type="slidenum">
              <a:rPr lang="ru-RU" smtClean="0"/>
              <a:t>9</a:t>
            </a:fld>
            <a:endParaRPr lang="ru-RU"/>
          </a:p>
        </p:txBody>
      </p:sp>
    </p:spTree>
    <p:extLst>
      <p:ext uri="{BB962C8B-B14F-4D97-AF65-F5344CB8AC3E}">
        <p14:creationId xmlns:p14="http://schemas.microsoft.com/office/powerpoint/2010/main" val="86559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16BEB-4C0B-453F-B8DD-D0F13FD2D71B}"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01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3813"/>
            <a:ext cx="9132887"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1052736"/>
            <a:ext cx="8229600" cy="5472608"/>
          </a:xfrm>
        </p:spPr>
        <p:txBody>
          <a:bodyPr>
            <a:normAutofit/>
          </a:bodyPr>
          <a:lstStyle/>
          <a:p>
            <a:pPr marL="0" indent="0" algn="ctr">
              <a:buNone/>
            </a:pPr>
            <a:endParaRPr lang="ru-RU" sz="2400" b="1" dirty="0" smtClean="0">
              <a:latin typeface="Times New Roman" panose="02020603050405020304" pitchFamily="18" charset="0"/>
              <a:cs typeface="Times New Roman" panose="02020603050405020304" pitchFamily="18" charset="0"/>
            </a:endParaRPr>
          </a:p>
          <a:p>
            <a:pPr marL="0" indent="0" algn="ctr">
              <a:lnSpc>
                <a:spcPct val="107000"/>
              </a:lnSpc>
              <a:spcAft>
                <a:spcPts val="0"/>
              </a:spcAft>
              <a:buNone/>
            </a:pPr>
            <a:r>
              <a:rPr lang="ru-RU" sz="3600" b="1" dirty="0" smtClean="0">
                <a:latin typeface="Times New Roman" panose="02020603050405020304" pitchFamily="18" charset="0"/>
                <a:ea typeface="Times New Roman" panose="02020603050405020304" pitchFamily="18" charset="0"/>
                <a:cs typeface="Times New Roman" panose="02020603050405020304" pitchFamily="18" charset="0"/>
              </a:rPr>
              <a:t>Проект на тему: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«Моделирование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как средство развития связной речи детей старшего дошкольного возраста»</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ru-RU" dirty="0"/>
          </a:p>
          <a:p>
            <a:pPr marL="5022850" indent="0">
              <a:spcBef>
                <a:spcPts val="0"/>
              </a:spcBef>
              <a:buNone/>
            </a:pPr>
            <a:endParaRPr lang="ru-RU" sz="1800" b="1" dirty="0" smtClean="0">
              <a:latin typeface="Times New Roman" panose="02020603050405020304" pitchFamily="18" charset="0"/>
              <a:cs typeface="Times New Roman" panose="02020603050405020304" pitchFamily="18" charset="0"/>
            </a:endParaRPr>
          </a:p>
          <a:p>
            <a:pPr marL="5022850" indent="0">
              <a:spcBef>
                <a:spcPts val="0"/>
              </a:spcBef>
              <a:buNone/>
            </a:pPr>
            <a:endParaRPr lang="ru-RU" sz="1800" b="1" dirty="0" smtClean="0">
              <a:latin typeface="Times New Roman" panose="02020603050405020304" pitchFamily="18" charset="0"/>
              <a:cs typeface="Times New Roman" panose="02020603050405020304" pitchFamily="18" charset="0"/>
            </a:endParaRPr>
          </a:p>
          <a:p>
            <a:pPr marL="5022850" indent="0" algn="r">
              <a:spcBef>
                <a:spcPts val="0"/>
              </a:spcBef>
              <a:buNone/>
            </a:pPr>
            <a:r>
              <a:rPr lang="ru-RU" sz="1400" b="1" dirty="0" smtClean="0">
                <a:solidFill>
                  <a:srgbClr val="0070C0"/>
                </a:solidFill>
                <a:latin typeface="Times New Roman" panose="02020603050405020304" pitchFamily="18" charset="0"/>
                <a:cs typeface="Times New Roman" panose="02020603050405020304" pitchFamily="18" charset="0"/>
              </a:rPr>
              <a:t>Воспитатель д/с № 14 «Медвежонок» – филиал АН ДОО «Алмазик»</a:t>
            </a:r>
          </a:p>
          <a:p>
            <a:pPr marL="5022850" indent="0" algn="r">
              <a:spcBef>
                <a:spcPts val="0"/>
              </a:spcBef>
              <a:buNone/>
            </a:pPr>
            <a:r>
              <a:rPr lang="ru-RU" sz="1400" b="1" dirty="0" err="1" smtClean="0">
                <a:solidFill>
                  <a:srgbClr val="0070C0"/>
                </a:solidFill>
                <a:latin typeface="Times New Roman" panose="02020603050405020304" pitchFamily="18" charset="0"/>
                <a:cs typeface="Times New Roman" panose="02020603050405020304" pitchFamily="18" charset="0"/>
              </a:rPr>
              <a:t>Дабаева</a:t>
            </a:r>
            <a:r>
              <a:rPr lang="ru-RU" sz="1400" b="1" dirty="0" smtClean="0">
                <a:solidFill>
                  <a:srgbClr val="0070C0"/>
                </a:solidFill>
                <a:latin typeface="Times New Roman" panose="02020603050405020304" pitchFamily="18" charset="0"/>
                <a:cs typeface="Times New Roman" panose="02020603050405020304" pitchFamily="18" charset="0"/>
              </a:rPr>
              <a:t> </a:t>
            </a:r>
            <a:r>
              <a:rPr lang="ru-RU" sz="1400" b="1" dirty="0" err="1" smtClean="0">
                <a:solidFill>
                  <a:srgbClr val="0070C0"/>
                </a:solidFill>
                <a:latin typeface="Times New Roman" panose="02020603050405020304" pitchFamily="18" charset="0"/>
                <a:cs typeface="Times New Roman" panose="02020603050405020304" pitchFamily="18" charset="0"/>
              </a:rPr>
              <a:t>Баирма</a:t>
            </a:r>
            <a:r>
              <a:rPr lang="ru-RU" sz="1400" b="1" dirty="0" smtClean="0">
                <a:solidFill>
                  <a:srgbClr val="0070C0"/>
                </a:solidFill>
                <a:latin typeface="Times New Roman" panose="02020603050405020304" pitchFamily="18" charset="0"/>
                <a:cs typeface="Times New Roman" panose="02020603050405020304" pitchFamily="18" charset="0"/>
              </a:rPr>
              <a:t> </a:t>
            </a:r>
            <a:r>
              <a:rPr lang="ru-RU" sz="1400" b="1" dirty="0" err="1" smtClean="0">
                <a:solidFill>
                  <a:srgbClr val="0070C0"/>
                </a:solidFill>
                <a:latin typeface="Times New Roman" panose="02020603050405020304" pitchFamily="18" charset="0"/>
                <a:cs typeface="Times New Roman" panose="02020603050405020304" pitchFamily="18" charset="0"/>
              </a:rPr>
              <a:t>Баторовна</a:t>
            </a:r>
            <a:endParaRPr lang="ru-RU" sz="1400" b="1" dirty="0" smtClean="0">
              <a:solidFill>
                <a:srgbClr val="0070C0"/>
              </a:solidFill>
              <a:latin typeface="Times New Roman" panose="02020603050405020304" pitchFamily="18" charset="0"/>
              <a:cs typeface="Times New Roman" panose="02020603050405020304" pitchFamily="18" charset="0"/>
            </a:endParaRPr>
          </a:p>
          <a:p>
            <a:pPr marL="5022850" indent="0">
              <a:spcBef>
                <a:spcPts val="0"/>
              </a:spcBef>
              <a:buNone/>
            </a:pPr>
            <a:endParaRPr lang="ru-RU" sz="1800" dirty="0" smtClean="0">
              <a:latin typeface="Times New Roman" panose="02020603050405020304" pitchFamily="18" charset="0"/>
              <a:cs typeface="Times New Roman" panose="02020603050405020304" pitchFamily="18" charset="0"/>
            </a:endParaRPr>
          </a:p>
          <a:p>
            <a:pPr marL="5022850" indent="0">
              <a:spcBef>
                <a:spcPts val="0"/>
              </a:spcBef>
              <a:buNone/>
            </a:pPr>
            <a:endParaRPr lang="ru-RU" sz="1800" dirty="0">
              <a:latin typeface="Times New Roman" panose="02020603050405020304" pitchFamily="18" charset="0"/>
              <a:cs typeface="Times New Roman" panose="02020603050405020304" pitchFamily="18" charset="0"/>
            </a:endParaRPr>
          </a:p>
          <a:p>
            <a:pPr marL="5022850" indent="0">
              <a:spcBef>
                <a:spcPts val="0"/>
              </a:spcBef>
              <a:buNone/>
            </a:pPr>
            <a:endParaRPr lang="ru-RU" sz="1800" dirty="0" smtClean="0">
              <a:latin typeface="Times New Roman" panose="02020603050405020304" pitchFamily="18" charset="0"/>
              <a:cs typeface="Times New Roman" panose="02020603050405020304" pitchFamily="18" charset="0"/>
            </a:endParaRPr>
          </a:p>
          <a:p>
            <a:pPr marL="0" indent="0" algn="ctr">
              <a:spcBef>
                <a:spcPts val="0"/>
              </a:spcBef>
              <a:buNone/>
            </a:pPr>
            <a:r>
              <a:rPr lang="ru-RU" sz="1800" b="1" dirty="0">
                <a:solidFill>
                  <a:srgbClr val="002060"/>
                </a:solidFill>
                <a:latin typeface="Times New Roman" panose="02020603050405020304" pitchFamily="18" charset="0"/>
                <a:cs typeface="Times New Roman" panose="02020603050405020304" pitchFamily="18" charset="0"/>
              </a:rPr>
              <a:t>г</a:t>
            </a:r>
            <a:r>
              <a:rPr lang="ru-RU" sz="1800" b="1" dirty="0" smtClean="0">
                <a:solidFill>
                  <a:srgbClr val="002060"/>
                </a:solidFill>
                <a:latin typeface="Times New Roman" panose="02020603050405020304" pitchFamily="18" charset="0"/>
                <a:cs typeface="Times New Roman" panose="02020603050405020304" pitchFamily="18" charset="0"/>
              </a:rPr>
              <a:t>. Мирный </a:t>
            </a:r>
            <a:r>
              <a:rPr lang="ru-RU" sz="1800" b="1" dirty="0" smtClean="0">
                <a:solidFill>
                  <a:srgbClr val="002060"/>
                </a:solidFill>
                <a:latin typeface="Times New Roman" panose="02020603050405020304" pitchFamily="18" charset="0"/>
                <a:cs typeface="Times New Roman" panose="02020603050405020304" pitchFamily="18" charset="0"/>
              </a:rPr>
              <a:t>2018г</a:t>
            </a:r>
            <a:r>
              <a:rPr lang="ru-RU" sz="1800" b="1" dirty="0" smtClean="0">
                <a:solidFill>
                  <a:srgbClr val="002060"/>
                </a:solidFill>
                <a:latin typeface="Times New Roman" panose="02020603050405020304" pitchFamily="18" charset="0"/>
                <a:cs typeface="Times New Roman" panose="02020603050405020304" pitchFamily="18" charset="0"/>
              </a:rPr>
              <a:t>.</a:t>
            </a:r>
            <a:endParaRPr lang="ru-RU" sz="1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47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17"/>
            <a:ext cx="92501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22117" y="116632"/>
            <a:ext cx="8229600" cy="792088"/>
          </a:xfrm>
        </p:spPr>
        <p:txBody>
          <a:bodyPr>
            <a:normAutofit/>
          </a:bodyPr>
          <a:lstStyle/>
          <a:p>
            <a:r>
              <a:rPr lang="ru-RU" sz="2000" b="1" dirty="0" smtClean="0">
                <a:solidFill>
                  <a:srgbClr val="FF0000"/>
                </a:solidFill>
                <a:latin typeface="Times New Roman"/>
                <a:ea typeface="Times New Roman"/>
              </a:rPr>
              <a:t>ДИАГНОСТИКА РАЗВИТИЯ СВЯЗНОЙ РЕЧИ ДЕТЕЙ СТАРШЕГО ДОШКОЛЬНОГО ВОЗРАСТА</a:t>
            </a:r>
            <a:endParaRPr lang="ru-RU" sz="2000" dirty="0">
              <a:solidFill>
                <a:srgbClr val="FF0000"/>
              </a:solidFill>
              <a:latin typeface="Monotype Corsiva" panose="03010101010201010101" pitchFamily="66" charset="0"/>
            </a:endParaRPr>
          </a:p>
        </p:txBody>
      </p:sp>
      <p:sp>
        <p:nvSpPr>
          <p:cNvPr id="7" name="Стрелка вправо 6"/>
          <p:cNvSpPr/>
          <p:nvPr/>
        </p:nvSpPr>
        <p:spPr>
          <a:xfrm rot="9098645">
            <a:off x="1950180" y="1771351"/>
            <a:ext cx="778378" cy="161241"/>
          </a:xfrm>
          <a:prstGeom prst="right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8" name="Стрелка вправо 7"/>
          <p:cNvSpPr/>
          <p:nvPr/>
        </p:nvSpPr>
        <p:spPr>
          <a:xfrm rot="5400000">
            <a:off x="4377355" y="1762087"/>
            <a:ext cx="516053" cy="173549"/>
          </a:xfrm>
          <a:prstGeom prst="right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9" name="Стрелка вправо 8"/>
          <p:cNvSpPr/>
          <p:nvPr/>
        </p:nvSpPr>
        <p:spPr>
          <a:xfrm rot="2306434">
            <a:off x="6228049" y="1738759"/>
            <a:ext cx="653881" cy="132540"/>
          </a:xfrm>
          <a:prstGeom prst="right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0" name="Прямоугольник 9"/>
          <p:cNvSpPr/>
          <p:nvPr/>
        </p:nvSpPr>
        <p:spPr>
          <a:xfrm>
            <a:off x="-106122" y="2033409"/>
            <a:ext cx="3670010" cy="400110"/>
          </a:xfrm>
          <a:prstGeom prst="rect">
            <a:avLst/>
          </a:prstGeom>
        </p:spPr>
        <p:txBody>
          <a:bodyPr wrap="square">
            <a:spAutoFit/>
          </a:bodyPr>
          <a:lstStyle/>
          <a:p>
            <a:pPr marL="0" marR="0" lvl="0" indent="539750" defTabSz="914400" eaLnBrk="0" fontAlgn="auto" latinLnBrk="0" hangingPunct="0">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0099"/>
                </a:solidFill>
                <a:effectLst/>
                <a:uLnTx/>
                <a:uFillTx/>
                <a:latin typeface="Times New Roman" pitchFamily="18" charset="0"/>
                <a:cs typeface="Times New Roman" pitchFamily="18" charset="0"/>
              </a:rPr>
              <a:t>КОНСТАТИРУЮЩИЙ</a:t>
            </a:r>
            <a:endParaRPr kumimoji="0" lang="ru-RU" sz="2000" b="1" i="0" u="none" strike="noStrike" kern="0" cap="none" spc="0" normalizeH="0" baseline="0" noProof="0" dirty="0">
              <a:ln>
                <a:noFill/>
              </a:ln>
              <a:solidFill>
                <a:srgbClr val="000099"/>
              </a:solidFill>
              <a:effectLst/>
              <a:uLnTx/>
              <a:uFillTx/>
              <a:latin typeface="Times New Roman" pitchFamily="18" charset="0"/>
              <a:cs typeface="Times New Roman" pitchFamily="18" charset="0"/>
            </a:endParaRPr>
          </a:p>
        </p:txBody>
      </p:sp>
      <p:sp>
        <p:nvSpPr>
          <p:cNvPr id="11" name="Прямоугольник 10"/>
          <p:cNvSpPr/>
          <p:nvPr/>
        </p:nvSpPr>
        <p:spPr>
          <a:xfrm>
            <a:off x="5652120" y="2032792"/>
            <a:ext cx="3240360" cy="400110"/>
          </a:xfrm>
          <a:prstGeom prst="rect">
            <a:avLst/>
          </a:prstGeom>
        </p:spPr>
        <p:txBody>
          <a:bodyPr wrap="square">
            <a:spAutoFit/>
          </a:bodyPr>
          <a:lstStyle/>
          <a:p>
            <a:pPr marL="0" marR="0" lvl="0" indent="539750" defTabSz="914400" eaLnBrk="0" fontAlgn="auto" latinLnBrk="0" hangingPunct="0">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0099"/>
                </a:solidFill>
                <a:effectLst/>
                <a:uLnTx/>
                <a:uFillTx/>
                <a:latin typeface="Times New Roman" pitchFamily="18" charset="0"/>
                <a:cs typeface="Times New Roman" pitchFamily="18" charset="0"/>
              </a:rPr>
              <a:t>КОНТРОЛЬНЫЙ</a:t>
            </a:r>
            <a:endParaRPr kumimoji="0" lang="ru-RU" sz="2000" b="1" i="0" u="none" strike="noStrike" kern="0" cap="none" spc="0" normalizeH="0" baseline="0" noProof="0" dirty="0">
              <a:ln>
                <a:noFill/>
              </a:ln>
              <a:solidFill>
                <a:srgbClr val="000099"/>
              </a:solidFill>
              <a:effectLst/>
              <a:uLnTx/>
              <a:uFillTx/>
              <a:latin typeface="Times New Roman" pitchFamily="18" charset="0"/>
              <a:cs typeface="Times New Roman" pitchFamily="18" charset="0"/>
            </a:endParaRPr>
          </a:p>
        </p:txBody>
      </p:sp>
      <p:sp>
        <p:nvSpPr>
          <p:cNvPr id="12" name="Прямоугольник 11"/>
          <p:cNvSpPr/>
          <p:nvPr/>
        </p:nvSpPr>
        <p:spPr>
          <a:xfrm>
            <a:off x="3017352" y="2033409"/>
            <a:ext cx="3240360" cy="400110"/>
          </a:xfrm>
          <a:prstGeom prst="rect">
            <a:avLst/>
          </a:prstGeom>
        </p:spPr>
        <p:txBody>
          <a:bodyPr wrap="square">
            <a:spAutoFit/>
          </a:bodyPr>
          <a:lstStyle/>
          <a:p>
            <a:pPr marL="0" marR="0" lvl="0" indent="539750" defTabSz="914400" eaLnBrk="0" fontAlgn="auto" latinLnBrk="0" hangingPunct="0">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0099"/>
                </a:solidFill>
                <a:effectLst/>
                <a:uLnTx/>
                <a:uFillTx/>
                <a:latin typeface="Times New Roman" pitchFamily="18" charset="0"/>
                <a:cs typeface="Times New Roman" pitchFamily="18" charset="0"/>
              </a:rPr>
              <a:t>ФОРМИРУЮЩИЙ</a:t>
            </a:r>
            <a:endParaRPr kumimoji="0" lang="ru-RU" sz="2000" b="1" i="0" u="none" strike="noStrike" kern="0" cap="none" spc="0" normalizeH="0" baseline="0" noProof="0" dirty="0">
              <a:ln>
                <a:noFill/>
              </a:ln>
              <a:solidFill>
                <a:srgbClr val="000099"/>
              </a:solidFill>
              <a:effectLst/>
              <a:uLnTx/>
              <a:uFillTx/>
              <a:latin typeface="Times New Roman" pitchFamily="18" charset="0"/>
              <a:cs typeface="Times New Roman" pitchFamily="18" charset="0"/>
            </a:endParaRPr>
          </a:p>
        </p:txBody>
      </p:sp>
      <p:sp>
        <p:nvSpPr>
          <p:cNvPr id="13" name="Заголовок 1"/>
          <p:cNvSpPr txBox="1">
            <a:spLocks/>
          </p:cNvSpPr>
          <p:nvPr/>
        </p:nvSpPr>
        <p:spPr bwMode="auto">
          <a:xfrm>
            <a:off x="2280356" y="937235"/>
            <a:ext cx="4536504" cy="607495"/>
          </a:xfrm>
          <a:prstGeom prst="rect">
            <a:avLst/>
          </a:prstGeom>
          <a:solidFill>
            <a:schemeClr val="accent2">
              <a:lumMod val="20000"/>
              <a:lumOff val="80000"/>
            </a:schemeClr>
          </a:solidFill>
          <a:ln w="28575">
            <a:solidFill>
              <a:srgbClr val="7030A0"/>
            </a:solidFill>
            <a:miter lim="800000"/>
            <a:headEnd/>
            <a:tailEnd/>
          </a:ln>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rgbClr val="FF0066"/>
                </a:solidFill>
                <a:effectLst/>
                <a:uLnTx/>
                <a:uFillTx/>
                <a:latin typeface="Calibri"/>
                <a:ea typeface="+mj-ea"/>
                <a:cs typeface="+mj-cs"/>
              </a:rPr>
              <a:t/>
            </a:r>
            <a:br>
              <a:rPr kumimoji="0" lang="ru-RU" sz="2800" b="1" i="0" u="none" strike="noStrike" kern="1200" cap="none" spc="0" normalizeH="0" baseline="0" noProof="0" dirty="0" smtClean="0">
                <a:ln>
                  <a:noFill/>
                </a:ln>
                <a:solidFill>
                  <a:srgbClr val="FF0066"/>
                </a:solidFill>
                <a:effectLst/>
                <a:uLnTx/>
                <a:uFillTx/>
                <a:latin typeface="Calibri"/>
                <a:ea typeface="+mj-ea"/>
                <a:cs typeface="+mj-cs"/>
              </a:rPr>
            </a:br>
            <a:r>
              <a:rPr kumimoji="0" lang="ru-RU" sz="2800" b="1" i="0" u="none" strike="noStrike" kern="1200" cap="none" spc="0" normalizeH="0" baseline="0" noProof="0" dirty="0" smtClean="0">
                <a:ln>
                  <a:noFill/>
                </a:ln>
                <a:solidFill>
                  <a:srgbClr val="FF0066"/>
                </a:solidFill>
                <a:effectLst/>
                <a:uLnTx/>
                <a:uFillTx/>
                <a:latin typeface="Calibri"/>
                <a:ea typeface="+mj-ea"/>
                <a:cs typeface="+mj-cs"/>
              </a:rPr>
              <a:t/>
            </a:r>
            <a:br>
              <a:rPr kumimoji="0" lang="ru-RU" sz="2800" b="1" i="0" u="none" strike="noStrike" kern="1200" cap="none" spc="0" normalizeH="0" baseline="0" noProof="0" dirty="0" smtClean="0">
                <a:ln>
                  <a:noFill/>
                </a:ln>
                <a:solidFill>
                  <a:srgbClr val="FF0066"/>
                </a:solidFill>
                <a:effectLst/>
                <a:uLnTx/>
                <a:uFillTx/>
                <a:latin typeface="Calibri"/>
                <a:ea typeface="+mj-ea"/>
                <a:cs typeface="+mj-cs"/>
              </a:rPr>
            </a:br>
            <a:r>
              <a:rPr kumimoji="0" lang="ru-RU" sz="2800" b="1" i="0" u="none" strike="noStrike" kern="1200" cap="none" spc="0" normalizeH="0" baseline="0" noProof="0" dirty="0" smtClean="0">
                <a:ln>
                  <a:noFill/>
                </a:ln>
                <a:solidFill>
                  <a:srgbClr val="FF0066"/>
                </a:solidFill>
                <a:effectLst/>
                <a:uLnTx/>
                <a:uFillTx/>
                <a:latin typeface="Calibri"/>
                <a:ea typeface="+mj-ea"/>
                <a:cs typeface="+mj-cs"/>
              </a:rPr>
              <a:t/>
            </a:r>
            <a:br>
              <a:rPr kumimoji="0" lang="ru-RU" sz="2800" b="1" i="0" u="none" strike="noStrike" kern="1200" cap="none" spc="0" normalizeH="0" baseline="0" noProof="0" dirty="0" smtClean="0">
                <a:ln>
                  <a:noFill/>
                </a:ln>
                <a:solidFill>
                  <a:srgbClr val="FF0066"/>
                </a:solidFill>
                <a:effectLst/>
                <a:uLnTx/>
                <a:uFillTx/>
                <a:latin typeface="Calibri"/>
                <a:ea typeface="+mj-ea"/>
                <a:cs typeface="+mj-cs"/>
              </a:rPr>
            </a:br>
            <a:r>
              <a:rPr kumimoji="0" lang="ru-RU" sz="2800" b="1" i="0" u="none" strike="noStrike" kern="1200" cap="none" spc="0" normalizeH="0" baseline="0" noProof="0" dirty="0" smtClean="0">
                <a:ln>
                  <a:noFill/>
                </a:ln>
                <a:solidFill>
                  <a:srgbClr val="FF0066"/>
                </a:solidFill>
                <a:effectLst/>
                <a:uLnTx/>
                <a:uFillTx/>
                <a:latin typeface="Calibri"/>
                <a:ea typeface="+mj-ea"/>
                <a:cs typeface="+mj-cs"/>
              </a:rPr>
              <a:t/>
            </a:r>
            <a:br>
              <a:rPr kumimoji="0" lang="ru-RU" sz="2800" b="1" i="0" u="none" strike="noStrike" kern="1200" cap="none" spc="0" normalizeH="0" baseline="0" noProof="0" dirty="0" smtClean="0">
                <a:ln>
                  <a:noFill/>
                </a:ln>
                <a:solidFill>
                  <a:srgbClr val="FF0066"/>
                </a:solidFill>
                <a:effectLst/>
                <a:uLnTx/>
                <a:uFillTx/>
                <a:latin typeface="Calibri"/>
                <a:ea typeface="+mj-ea"/>
                <a:cs typeface="+mj-cs"/>
              </a:rPr>
            </a:br>
            <a:r>
              <a:rPr lang="ru-RU" sz="8000" b="1" noProof="0" dirty="0" smtClean="0">
                <a:solidFill>
                  <a:srgbClr val="000099"/>
                </a:solidFill>
                <a:latin typeface="Times New Roman" pitchFamily="18" charset="0"/>
                <a:cs typeface="Times New Roman" pitchFamily="18" charset="0"/>
              </a:rPr>
              <a:t>РАБОТА ПРОХОДИЛА В 3 ЭТАПА</a:t>
            </a:r>
            <a:endParaRPr kumimoji="0" lang="ru-RU" sz="80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endParaRPr>
          </a:p>
        </p:txBody>
      </p:sp>
      <p:sp>
        <p:nvSpPr>
          <p:cNvPr id="4" name="Прямоугольник 3"/>
          <p:cNvSpPr/>
          <p:nvPr/>
        </p:nvSpPr>
        <p:spPr>
          <a:xfrm>
            <a:off x="326171" y="2708920"/>
            <a:ext cx="8280920" cy="1631216"/>
          </a:xfrm>
          <a:prstGeom prst="rect">
            <a:avLst/>
          </a:prstGeom>
          <a:solidFill>
            <a:schemeClr val="accent1">
              <a:lumMod val="20000"/>
              <a:lumOff val="80000"/>
            </a:schemeClr>
          </a:solidFill>
          <a:ln w="28575">
            <a:solidFill>
              <a:srgbClr val="FF0000"/>
            </a:solidFill>
          </a:ln>
        </p:spPr>
        <p:txBody>
          <a:bodyPr wrap="square">
            <a:spAutoFit/>
          </a:bodyPr>
          <a:lstStyle/>
          <a:p>
            <a:pPr lvl="0" algn="ctr">
              <a:spcBef>
                <a:spcPct val="20000"/>
              </a:spcBef>
            </a:pPr>
            <a:r>
              <a:rPr lang="ru-RU" sz="2000" dirty="0">
                <a:solidFill>
                  <a:srgbClr val="002060"/>
                </a:solidFill>
                <a:latin typeface="Times New Roman"/>
                <a:ea typeface="Times New Roman"/>
                <a:cs typeface="Times New Roman"/>
              </a:rPr>
              <a:t> </a:t>
            </a:r>
            <a:r>
              <a:rPr lang="ru-RU" sz="2000" b="1" dirty="0" smtClean="0">
                <a:solidFill>
                  <a:srgbClr val="000099"/>
                </a:solidFill>
                <a:latin typeface="Times New Roman"/>
                <a:ea typeface="Times New Roman"/>
                <a:cs typeface="Times New Roman"/>
              </a:rPr>
              <a:t>У </a:t>
            </a:r>
            <a:r>
              <a:rPr lang="ru-RU" sz="2000" b="1" dirty="0">
                <a:solidFill>
                  <a:srgbClr val="000099"/>
                </a:solidFill>
                <a:latin typeface="Times New Roman"/>
                <a:ea typeface="Times New Roman"/>
                <a:cs typeface="Times New Roman"/>
              </a:rPr>
              <a:t>детей выявляли способности используя критерии и индикаторы субъектно-</a:t>
            </a:r>
            <a:r>
              <a:rPr lang="ru-RU" sz="2000" b="1" dirty="0" err="1">
                <a:solidFill>
                  <a:srgbClr val="000099"/>
                </a:solidFill>
                <a:latin typeface="Times New Roman"/>
                <a:ea typeface="Times New Roman"/>
                <a:cs typeface="Times New Roman"/>
              </a:rPr>
              <a:t>деятельностных</a:t>
            </a:r>
            <a:r>
              <a:rPr lang="ru-RU" sz="2000" b="1" dirty="0">
                <a:solidFill>
                  <a:srgbClr val="000099"/>
                </a:solidFill>
                <a:latin typeface="Times New Roman"/>
                <a:ea typeface="Times New Roman"/>
                <a:cs typeface="Times New Roman"/>
              </a:rPr>
              <a:t> и субъектно-эмоциональных проявлений в речевом </a:t>
            </a:r>
            <a:r>
              <a:rPr lang="ru-RU" sz="2000" b="1" dirty="0" smtClean="0">
                <a:solidFill>
                  <a:srgbClr val="000099"/>
                </a:solidFill>
                <a:latin typeface="Times New Roman"/>
                <a:ea typeface="Times New Roman"/>
                <a:cs typeface="Times New Roman"/>
              </a:rPr>
              <a:t>развитии. Используя педагогическую диагностику индивидуального развития детей (Разработанной рабочей группой старших воспитателей детских садов АН ДОО «</a:t>
            </a:r>
            <a:r>
              <a:rPr lang="ru-RU" sz="2000" b="1" dirty="0" err="1" smtClean="0">
                <a:solidFill>
                  <a:srgbClr val="000099"/>
                </a:solidFill>
                <a:latin typeface="Times New Roman"/>
                <a:ea typeface="Times New Roman"/>
                <a:cs typeface="Times New Roman"/>
              </a:rPr>
              <a:t>Алмазик</a:t>
            </a:r>
            <a:r>
              <a:rPr lang="ru-RU" sz="2000" b="1" dirty="0" smtClean="0">
                <a:solidFill>
                  <a:srgbClr val="000099"/>
                </a:solidFill>
                <a:latin typeface="Times New Roman"/>
                <a:ea typeface="Times New Roman"/>
                <a:cs typeface="Times New Roman"/>
              </a:rPr>
              <a:t>»)</a:t>
            </a:r>
            <a:endParaRPr lang="ru-RU" sz="2000" b="1" dirty="0">
              <a:solidFill>
                <a:srgbClr val="000099"/>
              </a:solidFill>
            </a:endParaRPr>
          </a:p>
        </p:txBody>
      </p:sp>
      <p:sp>
        <p:nvSpPr>
          <p:cNvPr id="15" name="Овал 14"/>
          <p:cNvSpPr/>
          <p:nvPr/>
        </p:nvSpPr>
        <p:spPr>
          <a:xfrm>
            <a:off x="114947" y="4841380"/>
            <a:ext cx="2723815" cy="1440160"/>
          </a:xfrm>
          <a:prstGeom prst="ellipse">
            <a:avLst/>
          </a:prstGeom>
          <a:solidFill>
            <a:srgbClr val="FFCCFF"/>
          </a:solidFill>
          <a:ln w="28575">
            <a:solidFill>
              <a:srgbClr val="000099"/>
            </a:solid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10баллов</a:t>
            </a:r>
          </a:p>
          <a:p>
            <a:pPr marL="0" marR="0" lvl="0" indent="0" algn="ctr" defTabSz="914400" eaLnBrk="1" fontAlgn="auto" latinLnBrk="0" hangingPunct="1">
              <a:lnSpc>
                <a:spcPct val="100000"/>
              </a:lnSpc>
              <a:spcBef>
                <a:spcPts val="0"/>
              </a:spcBef>
              <a:spcAft>
                <a:spcPts val="0"/>
              </a:spcAft>
              <a:buClrTx/>
              <a:buSzTx/>
              <a:buFontTx/>
              <a:buNone/>
              <a:tabLst/>
              <a:defRPr/>
            </a:pPr>
            <a:r>
              <a:rPr lang="ru-RU" b="1" kern="0" dirty="0" smtClean="0">
                <a:solidFill>
                  <a:srgbClr val="7030A0"/>
                </a:solidFill>
                <a:latin typeface="Times New Roman" pitchFamily="18" charset="0"/>
                <a:cs typeface="Times New Roman" pitchFamily="18" charset="0"/>
              </a:rPr>
              <a:t>Стадия поддержки</a:t>
            </a:r>
            <a:endParaRPr kumimoji="0" lang="ru-RU" b="1" i="0" u="none" strike="noStrike" kern="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16" name="Овал 15"/>
          <p:cNvSpPr/>
          <p:nvPr/>
        </p:nvSpPr>
        <p:spPr>
          <a:xfrm>
            <a:off x="3089921" y="4854349"/>
            <a:ext cx="3167791" cy="1440160"/>
          </a:xfrm>
          <a:prstGeom prst="ellipse">
            <a:avLst/>
          </a:prstGeom>
          <a:solidFill>
            <a:srgbClr val="FFCCFF"/>
          </a:solidFill>
          <a:ln w="28575">
            <a:solidFill>
              <a:srgbClr val="000099"/>
            </a:solid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11баллов</a:t>
            </a:r>
          </a:p>
          <a:p>
            <a:pPr marL="0" marR="0" lvl="0" indent="0" algn="ctr" defTabSz="914400" eaLnBrk="1" fontAlgn="auto" latinLnBrk="0" hangingPunct="1">
              <a:lnSpc>
                <a:spcPct val="100000"/>
              </a:lnSpc>
              <a:spcBef>
                <a:spcPts val="0"/>
              </a:spcBef>
              <a:spcAft>
                <a:spcPts val="0"/>
              </a:spcAft>
              <a:buClrTx/>
              <a:buSzTx/>
              <a:buFontTx/>
              <a:buNone/>
              <a:tabLst/>
              <a:defRPr/>
            </a:pPr>
            <a:r>
              <a:rPr lang="ru-RU" b="1" kern="0" dirty="0" smtClean="0">
                <a:solidFill>
                  <a:srgbClr val="7030A0"/>
                </a:solidFill>
                <a:latin typeface="Times New Roman" pitchFamily="18" charset="0"/>
                <a:cs typeface="Times New Roman" pitchFamily="18" charset="0"/>
              </a:rPr>
              <a:t>Стадия самостоятельности</a:t>
            </a:r>
            <a:endParaRPr kumimoji="0" lang="ru-RU" b="1" i="0" u="none" strike="noStrike" kern="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17" name="Овал 16"/>
          <p:cNvSpPr/>
          <p:nvPr/>
        </p:nvSpPr>
        <p:spPr>
          <a:xfrm>
            <a:off x="6389785" y="4854349"/>
            <a:ext cx="2754215" cy="1440160"/>
          </a:xfrm>
          <a:prstGeom prst="ellipse">
            <a:avLst/>
          </a:prstGeom>
          <a:solidFill>
            <a:srgbClr val="FFCCFF"/>
          </a:solidFill>
          <a:ln w="28575">
            <a:solidFill>
              <a:srgbClr val="000099"/>
            </a:solid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12баллов</a:t>
            </a:r>
          </a:p>
          <a:p>
            <a:pPr marL="0" marR="0" lvl="0" indent="0" algn="ctr" defTabSz="914400" eaLnBrk="1" fontAlgn="auto" latinLnBrk="0" hangingPunct="1">
              <a:lnSpc>
                <a:spcPct val="100000"/>
              </a:lnSpc>
              <a:spcBef>
                <a:spcPts val="0"/>
              </a:spcBef>
              <a:spcAft>
                <a:spcPts val="0"/>
              </a:spcAft>
              <a:buClrTx/>
              <a:buSzTx/>
              <a:buFontTx/>
              <a:buNone/>
              <a:tabLst/>
              <a:defRPr/>
            </a:pPr>
            <a:r>
              <a:rPr lang="ru-RU" b="1" kern="0" dirty="0" smtClean="0">
                <a:solidFill>
                  <a:srgbClr val="7030A0"/>
                </a:solidFill>
                <a:latin typeface="Times New Roman" pitchFamily="18" charset="0"/>
                <a:cs typeface="Times New Roman" pitchFamily="18" charset="0"/>
              </a:rPr>
              <a:t>Стадия инициативности и </a:t>
            </a:r>
            <a:r>
              <a:rPr lang="ru-RU" b="1" kern="0" dirty="0" smtClean="0">
                <a:solidFill>
                  <a:srgbClr val="7030A0"/>
                </a:solidFill>
                <a:latin typeface="Constantia"/>
              </a:rPr>
              <a:t>творчества</a:t>
            </a:r>
            <a:endParaRPr kumimoji="0" lang="ru-RU" b="1" i="0" u="none" strike="noStrike" kern="0" cap="none" spc="0" normalizeH="0" baseline="0" noProof="0" dirty="0">
              <a:ln>
                <a:noFill/>
              </a:ln>
              <a:solidFill>
                <a:srgbClr val="7030A0"/>
              </a:solidFill>
              <a:effectLst/>
              <a:uLnTx/>
              <a:uFillTx/>
              <a:latin typeface="Constantia"/>
            </a:endParaRPr>
          </a:p>
        </p:txBody>
      </p:sp>
      <p:sp>
        <p:nvSpPr>
          <p:cNvPr id="18" name="Стрелка вниз 17"/>
          <p:cNvSpPr/>
          <p:nvPr/>
        </p:nvSpPr>
        <p:spPr>
          <a:xfrm>
            <a:off x="1234092" y="4437112"/>
            <a:ext cx="504056" cy="360040"/>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9" name="Стрелка вниз 18"/>
          <p:cNvSpPr/>
          <p:nvPr/>
        </p:nvSpPr>
        <p:spPr>
          <a:xfrm>
            <a:off x="4373032" y="4412564"/>
            <a:ext cx="504056" cy="360040"/>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20" name="Стрелка вниз 19"/>
          <p:cNvSpPr/>
          <p:nvPr/>
        </p:nvSpPr>
        <p:spPr>
          <a:xfrm>
            <a:off x="7501811" y="4412564"/>
            <a:ext cx="504056" cy="360040"/>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val="299466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Documents and Settings\Администратор\Рабочий стол\Новая папка (3)\fony-dlya-prezentac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 y="-10750"/>
            <a:ext cx="9429245" cy="683305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noGrp="1"/>
          </p:cNvSpPr>
          <p:nvPr>
            <p:ph idx="1"/>
          </p:nvPr>
        </p:nvSpPr>
        <p:spPr>
          <a:xfrm>
            <a:off x="251520" y="1772816"/>
            <a:ext cx="8497068" cy="381689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0"/>
              </a:spcAft>
            </a:pPr>
            <a:r>
              <a:rPr lang="ru-RU" sz="2400" b="1" dirty="0">
                <a:solidFill>
                  <a:srgbClr val="FF0000"/>
                </a:solidFill>
                <a:latin typeface="Times New Roman"/>
                <a:ea typeface="Calibri"/>
              </a:rPr>
              <a:t>Цель эксперимента: </a:t>
            </a:r>
            <a:r>
              <a:rPr lang="ru-RU" sz="2000" dirty="0">
                <a:solidFill>
                  <a:srgbClr val="0070C0"/>
                </a:solidFill>
                <a:latin typeface="Times New Roman"/>
                <a:ea typeface="Calibri"/>
              </a:rPr>
              <a:t>выявление развития связной речи детей старшего дошкольного возраста посредством моделирования.</a:t>
            </a:r>
            <a:endParaRPr lang="ru-RU" sz="2000" dirty="0">
              <a:solidFill>
                <a:srgbClr val="0070C0"/>
              </a:solidFill>
              <a:latin typeface="Times New Roman"/>
              <a:ea typeface="Times New Roman"/>
            </a:endParaRPr>
          </a:p>
          <a:p>
            <a:pPr>
              <a:lnSpc>
                <a:spcPct val="150000"/>
              </a:lnSpc>
              <a:spcAft>
                <a:spcPts val="0"/>
              </a:spcAft>
            </a:pPr>
            <a:r>
              <a:rPr lang="ru-RU" sz="2400" b="1" dirty="0">
                <a:solidFill>
                  <a:srgbClr val="FF0000"/>
                </a:solidFill>
                <a:latin typeface="Times New Roman"/>
                <a:ea typeface="Calibri"/>
              </a:rPr>
              <a:t>Задача эксперимента: </a:t>
            </a:r>
            <a:r>
              <a:rPr lang="ru-RU" sz="2000" dirty="0">
                <a:solidFill>
                  <a:srgbClr val="0070C0"/>
                </a:solidFill>
                <a:latin typeface="Times New Roman"/>
                <a:ea typeface="Calibri"/>
              </a:rPr>
              <a:t>- реализовать проект;                                                          -Выявит на констатирующем и контрольном этапе стадии развития связной речи детей старшего дошкольного возраста;                                                         - экспериментально доказать эффективность применения моделирования в развитии связной речи детей дошкольного возраста.</a:t>
            </a:r>
            <a:endParaRPr lang="ru-RU" sz="2000" dirty="0">
              <a:solidFill>
                <a:srgbClr val="0070C0"/>
              </a:solidFill>
              <a:effectLst/>
              <a:latin typeface="Times New Roman"/>
              <a:ea typeface="Times New Roman"/>
            </a:endParaRPr>
          </a:p>
        </p:txBody>
      </p:sp>
    </p:spTree>
    <p:extLst>
      <p:ext uri="{BB962C8B-B14F-4D97-AF65-F5344CB8AC3E}">
        <p14:creationId xmlns:p14="http://schemas.microsoft.com/office/powerpoint/2010/main" val="235479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260648"/>
            <a:ext cx="8568952" cy="2308324"/>
          </a:xfrm>
          <a:prstGeom prst="rect">
            <a:avLst/>
          </a:prstGeom>
          <a:solidFill>
            <a:srgbClr val="FFCCFF"/>
          </a:solidFill>
          <a:ln>
            <a:solidFill>
              <a:srgbClr val="7030A0"/>
            </a:solidFill>
          </a:ln>
        </p:spPr>
        <p:txBody>
          <a:bodyPr wrap="square">
            <a:spAutoFit/>
          </a:bodyPr>
          <a:lstStyle/>
          <a:p>
            <a:pPr algn="ctr"/>
            <a:r>
              <a:rPr lang="ru-RU" b="1" dirty="0" smtClean="0">
                <a:solidFill>
                  <a:srgbClr val="00B050"/>
                </a:solidFill>
                <a:latin typeface="Times New Roman"/>
                <a:ea typeface="Times New Roman"/>
              </a:rPr>
              <a:t>ПЕДАГОГИЧЕСКОЕ ДИАГНОСТИРОВАНИЕ ИНДИВИДУАЛЬНОГО РАЗВИТИЯ ДЕТЕЙ ПО РАЗВИТИЮ РЕЧИ </a:t>
            </a:r>
          </a:p>
          <a:p>
            <a:r>
              <a:rPr lang="ru-RU" dirty="0" smtClean="0">
                <a:solidFill>
                  <a:srgbClr val="0070C0"/>
                </a:solidFill>
                <a:latin typeface="Times New Roman"/>
                <a:ea typeface="Times New Roman"/>
              </a:rPr>
              <a:t>Проведя </a:t>
            </a:r>
            <a:r>
              <a:rPr lang="ru-RU" dirty="0">
                <a:solidFill>
                  <a:srgbClr val="0070C0"/>
                </a:solidFill>
                <a:latin typeface="Times New Roman"/>
                <a:ea typeface="Times New Roman"/>
              </a:rPr>
              <a:t>педагогическую диагностику индивидуального развития детей, выяснилось, что 25% детей находятся на стадии поддержки развития связной речи, на стадии самостоятельности 56%, и на стадии инициативности и творчества 19%. Мы пришли к выводу, что необходимо с детьми, находящимися на стадии поддержки проводить более </a:t>
            </a:r>
            <a:r>
              <a:rPr lang="ru-RU" dirty="0" smtClean="0">
                <a:solidFill>
                  <a:srgbClr val="0070C0"/>
                </a:solidFill>
                <a:latin typeface="Times New Roman"/>
                <a:ea typeface="Times New Roman"/>
              </a:rPr>
              <a:t>глубокую,</a:t>
            </a:r>
            <a:r>
              <a:rPr lang="ru-RU" dirty="0">
                <a:solidFill>
                  <a:srgbClr val="222222"/>
                </a:solidFill>
                <a:latin typeface="Times New Roman"/>
                <a:ea typeface="Times New Roman"/>
              </a:rPr>
              <a:t> </a:t>
            </a:r>
            <a:r>
              <a:rPr lang="ru-RU" dirty="0">
                <a:solidFill>
                  <a:srgbClr val="0070C0"/>
                </a:solidFill>
                <a:latin typeface="Times New Roman"/>
                <a:ea typeface="Times New Roman"/>
              </a:rPr>
              <a:t>целенаправленную и систематическую работу по развитию связных высказываний, посредством использования </a:t>
            </a:r>
            <a:r>
              <a:rPr lang="ru-RU" dirty="0" smtClean="0">
                <a:solidFill>
                  <a:srgbClr val="0070C0"/>
                </a:solidFill>
                <a:latin typeface="Times New Roman"/>
                <a:ea typeface="Times New Roman"/>
              </a:rPr>
              <a:t>моделирования.</a:t>
            </a:r>
            <a:endParaRPr lang="ru-RU" dirty="0">
              <a:solidFill>
                <a:srgbClr val="0070C0"/>
              </a:solidFill>
            </a:endParaRPr>
          </a:p>
        </p:txBody>
      </p:sp>
      <p:graphicFrame>
        <p:nvGraphicFramePr>
          <p:cNvPr id="5" name="Диаграмма 4"/>
          <p:cNvGraphicFramePr/>
          <p:nvPr>
            <p:extLst>
              <p:ext uri="{D42A27DB-BD31-4B8C-83A1-F6EECF244321}">
                <p14:modId xmlns:p14="http://schemas.microsoft.com/office/powerpoint/2010/main" val="798231889"/>
              </p:ext>
            </p:extLst>
          </p:nvPr>
        </p:nvGraphicFramePr>
        <p:xfrm>
          <a:off x="1403648" y="2708920"/>
          <a:ext cx="5472608" cy="3905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425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Администратор\Рабочий стол\Новая папка (3)\medium_2010032212511152627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80" t="14493" r="32239" b="31136"/>
          <a:stretch/>
        </p:blipFill>
        <p:spPr bwMode="auto">
          <a:xfrm>
            <a:off x="0" y="4543155"/>
            <a:ext cx="5724128" cy="2223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46448" y="188640"/>
            <a:ext cx="7797552" cy="4276058"/>
          </a:xfrm>
        </p:spPr>
        <p:txBody>
          <a:bodyPr/>
          <a:lstStyle/>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endParaRPr lang="ru-RU" dirty="0"/>
          </a:p>
        </p:txBody>
      </p:sp>
      <p:sp>
        <p:nvSpPr>
          <p:cNvPr id="2" name="Прямоугольник 1"/>
          <p:cNvSpPr/>
          <p:nvPr/>
        </p:nvSpPr>
        <p:spPr>
          <a:xfrm>
            <a:off x="4926842" y="132995"/>
            <a:ext cx="4073142" cy="5632311"/>
          </a:xfrm>
          <a:prstGeom prst="rect">
            <a:avLst/>
          </a:prstGeom>
        </p:spPr>
        <p:txBody>
          <a:bodyPr wrap="square">
            <a:spAutoFit/>
          </a:bodyPr>
          <a:lstStyle/>
          <a:p>
            <a:pPr algn="just">
              <a:spcAft>
                <a:spcPts val="800"/>
              </a:spcAft>
            </a:pPr>
            <a:r>
              <a:rPr lang="ru-RU" sz="2000" dirty="0">
                <a:solidFill>
                  <a:srgbClr val="0070C0"/>
                </a:solidFill>
                <a:latin typeface="Times New Roman"/>
                <a:ea typeface="Times New Roman"/>
                <a:cs typeface="Times New Roman"/>
              </a:rPr>
              <a:t>Анализ анкеты на тему «Развитие связной речи детей дошкольного возраста» как мы уже видим в гистограмме 2 выявило  следующее - 72% родителей заинтересованы в развитии связной речи детей: важным моментом считают общение с детьми и воспитание культуры общения, однако нуждаются в педагогической поддержке воспитателя, они интересуются вопросами воспитания культуры общения, но уделяют этому недостаточно внимания. А остальные -28% родителей считают у детей достаточно сформирована и развита связная речь.</a:t>
            </a:r>
            <a:endParaRPr lang="ru-RU" sz="2000" dirty="0">
              <a:solidFill>
                <a:srgbClr val="0070C0"/>
              </a:solidFill>
              <a:ea typeface="Calibri"/>
              <a:cs typeface="Times New Roman"/>
            </a:endParaRPr>
          </a:p>
        </p:txBody>
      </p:sp>
      <p:graphicFrame>
        <p:nvGraphicFramePr>
          <p:cNvPr id="6" name="Диаграмма 5"/>
          <p:cNvGraphicFramePr/>
          <p:nvPr>
            <p:extLst>
              <p:ext uri="{D42A27DB-BD31-4B8C-83A1-F6EECF244321}">
                <p14:modId xmlns:p14="http://schemas.microsoft.com/office/powerpoint/2010/main" val="3823451607"/>
              </p:ext>
            </p:extLst>
          </p:nvPr>
        </p:nvGraphicFramePr>
        <p:xfrm>
          <a:off x="179512" y="162666"/>
          <a:ext cx="4608512" cy="4562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472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Documents and Settings\Администратор\Рабочий стол\Новая папка (3)\fony-dlya-prezentac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 y="-10750"/>
            <a:ext cx="9429245" cy="683305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84873" y="1484784"/>
            <a:ext cx="8229600" cy="2160240"/>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pPr marL="0" indent="0" algn="ctr">
              <a:lnSpc>
                <a:spcPct val="150000"/>
              </a:lnSpc>
              <a:spcAft>
                <a:spcPts val="0"/>
              </a:spcAft>
              <a:buNone/>
            </a:pPr>
            <a:r>
              <a:rPr lang="ru-RU" sz="2200" b="1" dirty="0" smtClean="0">
                <a:solidFill>
                  <a:srgbClr val="FF0000"/>
                </a:solidFill>
                <a:latin typeface="Times New Roman"/>
                <a:ea typeface="Times New Roman"/>
              </a:rPr>
              <a:t>Содержание работы по развитию речи детей старшего дошкольного возраста</a:t>
            </a:r>
          </a:p>
          <a:p>
            <a:pPr marL="0" indent="0" algn="ctr">
              <a:lnSpc>
                <a:spcPct val="120000"/>
              </a:lnSpc>
              <a:spcAft>
                <a:spcPts val="0"/>
              </a:spcAft>
              <a:buNone/>
            </a:pPr>
            <a:r>
              <a:rPr lang="ru-RU" sz="2400" dirty="0" smtClean="0">
                <a:solidFill>
                  <a:srgbClr val="0070C0"/>
                </a:solidFill>
                <a:latin typeface="Times New Roman"/>
                <a:ea typeface="Calibri"/>
              </a:rPr>
              <a:t>Педагогический  </a:t>
            </a:r>
            <a:r>
              <a:rPr lang="ru-RU" sz="2400" dirty="0">
                <a:solidFill>
                  <a:srgbClr val="0070C0"/>
                </a:solidFill>
                <a:latin typeface="Times New Roman"/>
                <a:ea typeface="Calibri"/>
              </a:rPr>
              <a:t>проект  «Наглядное  моделирование,  как  средство  развития связной речи детей старшего дошкольного возраста» - это совокупность приемов и способов  формирования  связи  слова  и  образа,  обеспечивающих  эффективное запоминание, сохранение и воспроизведение информации, и конечно развитие речи детей.</a:t>
            </a:r>
            <a:endParaRPr lang="ru-RU" sz="2400" dirty="0">
              <a:solidFill>
                <a:srgbClr val="0070C0"/>
              </a:solidFill>
              <a:ea typeface="Calibri"/>
              <a:cs typeface="Times New Roman"/>
            </a:endParaRPr>
          </a:p>
        </p:txBody>
      </p:sp>
      <p:sp>
        <p:nvSpPr>
          <p:cNvPr id="4" name="Объект 2"/>
          <p:cNvSpPr txBox="1">
            <a:spLocks/>
          </p:cNvSpPr>
          <p:nvPr/>
        </p:nvSpPr>
        <p:spPr>
          <a:xfrm>
            <a:off x="595787" y="3789040"/>
            <a:ext cx="8229600" cy="268752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800"/>
              </a:spcAft>
              <a:buNone/>
            </a:pPr>
            <a:r>
              <a:rPr lang="ru-RU" sz="2400" dirty="0" smtClean="0">
                <a:solidFill>
                  <a:srgbClr val="7030A0"/>
                </a:solidFill>
                <a:latin typeface="Times New Roman" pitchFamily="18" charset="0"/>
                <a:ea typeface="Calibri"/>
                <a:cs typeface="Times New Roman" pitchFamily="18" charset="0"/>
              </a:rPr>
              <a:t>Данный </a:t>
            </a:r>
            <a:r>
              <a:rPr lang="ru-RU" sz="2400" dirty="0">
                <a:solidFill>
                  <a:srgbClr val="7030A0"/>
                </a:solidFill>
                <a:latin typeface="Times New Roman" pitchFamily="18" charset="0"/>
                <a:ea typeface="Calibri"/>
                <a:cs typeface="Times New Roman" pitchFamily="18" charset="0"/>
              </a:rPr>
              <a:t>проект является:  </a:t>
            </a:r>
          </a:p>
          <a:p>
            <a:pPr marL="0" indent="0" algn="just">
              <a:spcAft>
                <a:spcPts val="800"/>
              </a:spcAft>
              <a:buNone/>
            </a:pPr>
            <a:r>
              <a:rPr lang="ru-RU" sz="2400" dirty="0">
                <a:solidFill>
                  <a:srgbClr val="7030A0"/>
                </a:solidFill>
                <a:latin typeface="Times New Roman" pitchFamily="18" charset="0"/>
                <a:ea typeface="Calibri"/>
                <a:cs typeface="Times New Roman" pitchFamily="18" charset="0"/>
              </a:rPr>
              <a:t>-</a:t>
            </a:r>
            <a:r>
              <a:rPr lang="ru-RU" sz="2400" dirty="0" smtClean="0">
                <a:solidFill>
                  <a:srgbClr val="7030A0"/>
                </a:solidFill>
                <a:latin typeface="Times New Roman" pitchFamily="18" charset="0"/>
                <a:ea typeface="Calibri"/>
                <a:cs typeface="Times New Roman" pitchFamily="18" charset="0"/>
              </a:rPr>
              <a:t>по </a:t>
            </a:r>
            <a:r>
              <a:rPr lang="ru-RU" sz="2400" dirty="0">
                <a:solidFill>
                  <a:srgbClr val="7030A0"/>
                </a:solidFill>
                <a:latin typeface="Times New Roman" pitchFamily="18" charset="0"/>
                <a:ea typeface="Calibri"/>
                <a:cs typeface="Times New Roman" pitchFamily="18" charset="0"/>
              </a:rPr>
              <a:t>составу участников </a:t>
            </a:r>
            <a:r>
              <a:rPr lang="ru-RU" sz="2400" dirty="0" smtClean="0">
                <a:solidFill>
                  <a:srgbClr val="7030A0"/>
                </a:solidFill>
                <a:latin typeface="Times New Roman" pitchFamily="18" charset="0"/>
                <a:ea typeface="Calibri"/>
                <a:cs typeface="Times New Roman" pitchFamily="18" charset="0"/>
              </a:rPr>
              <a:t>– группа детей; </a:t>
            </a:r>
            <a:endParaRPr lang="ru-RU" sz="2400" dirty="0">
              <a:solidFill>
                <a:srgbClr val="7030A0"/>
              </a:solidFill>
              <a:latin typeface="Times New Roman" pitchFamily="18" charset="0"/>
              <a:ea typeface="Calibri"/>
              <a:cs typeface="Times New Roman" pitchFamily="18" charset="0"/>
            </a:endParaRPr>
          </a:p>
          <a:p>
            <a:pPr marL="0" indent="0" algn="just">
              <a:spcAft>
                <a:spcPts val="800"/>
              </a:spcAft>
              <a:buNone/>
            </a:pPr>
            <a:r>
              <a:rPr lang="ru-RU" sz="2400" dirty="0">
                <a:solidFill>
                  <a:srgbClr val="7030A0"/>
                </a:solidFill>
                <a:latin typeface="Times New Roman" pitchFamily="18" charset="0"/>
                <a:ea typeface="Calibri"/>
                <a:cs typeface="Times New Roman" pitchFamily="18" charset="0"/>
              </a:rPr>
              <a:t>-</a:t>
            </a:r>
            <a:r>
              <a:rPr lang="ru-RU" sz="2400" dirty="0" smtClean="0">
                <a:solidFill>
                  <a:srgbClr val="7030A0"/>
                </a:solidFill>
                <a:latin typeface="Times New Roman" pitchFamily="18" charset="0"/>
                <a:ea typeface="Calibri"/>
                <a:cs typeface="Times New Roman" pitchFamily="18" charset="0"/>
              </a:rPr>
              <a:t>по </a:t>
            </a:r>
            <a:r>
              <a:rPr lang="ru-RU" sz="2400" dirty="0">
                <a:solidFill>
                  <a:srgbClr val="7030A0"/>
                </a:solidFill>
                <a:latin typeface="Times New Roman" pitchFamily="18" charset="0"/>
                <a:ea typeface="Calibri"/>
                <a:cs typeface="Times New Roman" pitchFamily="18" charset="0"/>
              </a:rPr>
              <a:t>срокам реализации: февраль – апрель 2017 г.; </a:t>
            </a:r>
          </a:p>
          <a:p>
            <a:pPr marL="0" indent="0" algn="just">
              <a:spcAft>
                <a:spcPts val="800"/>
              </a:spcAft>
              <a:buNone/>
            </a:pPr>
            <a:r>
              <a:rPr lang="ru-RU" sz="2400" dirty="0">
                <a:solidFill>
                  <a:srgbClr val="7030A0"/>
                </a:solidFill>
                <a:latin typeface="Times New Roman" pitchFamily="18" charset="0"/>
                <a:ea typeface="Calibri"/>
                <a:cs typeface="Times New Roman" pitchFamily="18" charset="0"/>
              </a:rPr>
              <a:t>-</a:t>
            </a:r>
            <a:r>
              <a:rPr lang="ru-RU" sz="2400" dirty="0" smtClean="0">
                <a:solidFill>
                  <a:srgbClr val="7030A0"/>
                </a:solidFill>
                <a:latin typeface="Times New Roman" pitchFamily="18" charset="0"/>
                <a:ea typeface="Calibri"/>
                <a:cs typeface="Times New Roman" pitchFamily="18" charset="0"/>
              </a:rPr>
              <a:t>по </a:t>
            </a:r>
            <a:r>
              <a:rPr lang="ru-RU" sz="2400" dirty="0">
                <a:solidFill>
                  <a:srgbClr val="7030A0"/>
                </a:solidFill>
                <a:latin typeface="Times New Roman" pitchFamily="18" charset="0"/>
                <a:ea typeface="Calibri"/>
                <a:cs typeface="Times New Roman" pitchFamily="18" charset="0"/>
              </a:rPr>
              <a:t>целевой установке: творческий, совместный.  </a:t>
            </a:r>
          </a:p>
        </p:txBody>
      </p:sp>
      <p:pic>
        <p:nvPicPr>
          <p:cNvPr id="5" name="Рисунок 4" descr="F:\диплом презентация\фотодиплом\IMG_20170511_160037.jpg"/>
          <p:cNvPicPr/>
          <p:nvPr/>
        </p:nvPicPr>
        <p:blipFill rotWithShape="1">
          <a:blip r:embed="rId3" cstate="print">
            <a:extLst>
              <a:ext uri="{28A0092B-C50C-407E-A947-70E740481C1C}">
                <a14:useLocalDpi xmlns:a14="http://schemas.microsoft.com/office/drawing/2010/main" val="0"/>
              </a:ext>
            </a:extLst>
          </a:blip>
          <a:srcRect l="8593" t="28334" r="18666" b="22555"/>
          <a:stretch/>
        </p:blipFill>
        <p:spPr bwMode="auto">
          <a:xfrm>
            <a:off x="6985635" y="3573015"/>
            <a:ext cx="2158365" cy="2158807"/>
          </a:xfrm>
          <a:prstGeom prst="rect">
            <a:avLst/>
          </a:prstGeom>
          <a:solidFill>
            <a:srgbClr val="FFFFFF">
              <a:shade val="85000"/>
            </a:srgbClr>
          </a:solidFill>
          <a:ln w="190500" cap="rnd">
            <a:solidFill>
              <a:srgbClr val="FFFF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6770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188640"/>
            <a:ext cx="5412636" cy="461665"/>
          </a:xfrm>
          <a:prstGeom prst="rect">
            <a:avLst/>
          </a:prstGeom>
        </p:spPr>
        <p:txBody>
          <a:bodyPr wrap="none">
            <a:spAutoFit/>
          </a:bodyPr>
          <a:lstStyle/>
          <a:p>
            <a:r>
              <a:rPr lang="ru-RU" sz="2400" b="1" dirty="0">
                <a:solidFill>
                  <a:srgbClr val="C00000"/>
                </a:solidFill>
                <a:latin typeface="Times New Roman"/>
                <a:ea typeface="Calibri"/>
              </a:rPr>
              <a:t>Обоснование необходимости проекта </a:t>
            </a:r>
            <a:endParaRPr lang="ru-RU" sz="2400" dirty="0">
              <a:solidFill>
                <a:srgbClr val="C00000"/>
              </a:solidFill>
            </a:endParaRPr>
          </a:p>
        </p:txBody>
      </p:sp>
      <p:sp>
        <p:nvSpPr>
          <p:cNvPr id="3" name="Прямоугольник 2"/>
          <p:cNvSpPr/>
          <p:nvPr/>
        </p:nvSpPr>
        <p:spPr>
          <a:xfrm>
            <a:off x="323528" y="650305"/>
            <a:ext cx="6840760" cy="3241913"/>
          </a:xfrm>
          <a:prstGeom prst="rect">
            <a:avLst/>
          </a:prstGeom>
          <a:solidFill>
            <a:schemeClr val="accent6">
              <a:lumMod val="20000"/>
              <a:lumOff val="80000"/>
            </a:schemeClr>
          </a:solidFill>
          <a:ln>
            <a:solidFill>
              <a:srgbClr val="00B050"/>
            </a:solidFill>
          </a:ln>
        </p:spPr>
        <p:txBody>
          <a:bodyPr wrap="square">
            <a:spAutoFit/>
          </a:bodyPr>
          <a:lstStyle/>
          <a:p>
            <a:pPr algn="just">
              <a:spcAft>
                <a:spcPts val="800"/>
              </a:spcAft>
            </a:pPr>
            <a:r>
              <a:rPr lang="ru-RU" sz="2000" dirty="0">
                <a:solidFill>
                  <a:srgbClr val="0070C0"/>
                </a:solidFill>
                <a:latin typeface="Times New Roman"/>
                <a:ea typeface="Calibri"/>
              </a:rPr>
              <a:t>Основная цель речевого развития – доведение его до нормы, определенной для каждого возрастного этапа, хотя индивидуальные различия речевого развития детей могут быть исключительно велики. Каждый ребенок должен научиться в детском саду содержательно, грамматически правильно, связно и последовательно излагать свои мысли. </a:t>
            </a:r>
            <a:r>
              <a:rPr lang="ru-RU" sz="2000" dirty="0">
                <a:solidFill>
                  <a:srgbClr val="0070C0"/>
                </a:solidFill>
                <a:latin typeface="Times New Roman"/>
                <a:ea typeface="Calibri"/>
                <a:cs typeface="Times New Roman"/>
              </a:rPr>
              <a:t>Таким  образом,  проект  призван  облегчить  развитие  коммуникативных способностей у детей путём образования дополнительных ассоциаций.  </a:t>
            </a:r>
            <a:endParaRPr lang="ru-RU" sz="2000" dirty="0">
              <a:solidFill>
                <a:srgbClr val="0070C0"/>
              </a:solidFill>
              <a:ea typeface="Calibri"/>
              <a:cs typeface="Times New Roman"/>
            </a:endParaRPr>
          </a:p>
          <a:p>
            <a:endParaRPr lang="ru-RU" dirty="0"/>
          </a:p>
        </p:txBody>
      </p:sp>
      <p:pic>
        <p:nvPicPr>
          <p:cNvPr id="5" name="Рисунок 4" descr="F:\диплом презентация\фотодиплом\IMG_20170511_160716.jpg"/>
          <p:cNvPicPr/>
          <p:nvPr/>
        </p:nvPicPr>
        <p:blipFill rotWithShape="1">
          <a:blip r:embed="rId3" cstate="print">
            <a:extLst>
              <a:ext uri="{28A0092B-C50C-407E-A947-70E740481C1C}">
                <a14:useLocalDpi xmlns:a14="http://schemas.microsoft.com/office/drawing/2010/main" val="0"/>
              </a:ext>
            </a:extLst>
          </a:blip>
          <a:srcRect t="28889" r="19703" b="12445"/>
          <a:stretch/>
        </p:blipFill>
        <p:spPr bwMode="auto">
          <a:xfrm rot="21191016">
            <a:off x="611560" y="3644296"/>
            <a:ext cx="3318624" cy="2721803"/>
          </a:xfrm>
          <a:prstGeom prst="round2DiagRect">
            <a:avLst>
              <a:gd name="adj1" fmla="val 16667"/>
              <a:gd name="adj2" fmla="val 9889"/>
            </a:avLst>
          </a:prstGeom>
          <a:ln w="88900" cap="sq">
            <a:solidFill>
              <a:srgbClr val="FF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6" name="Рисунок 5" descr="F:\диплом презентация\фотодиплом\IMG_20170511_160549.jpg"/>
          <p:cNvPicPr/>
          <p:nvPr/>
        </p:nvPicPr>
        <p:blipFill rotWithShape="1">
          <a:blip r:embed="rId4" cstate="print">
            <a:extLst>
              <a:ext uri="{28A0092B-C50C-407E-A947-70E740481C1C}">
                <a14:useLocalDpi xmlns:a14="http://schemas.microsoft.com/office/drawing/2010/main" val="0"/>
              </a:ext>
            </a:extLst>
          </a:blip>
          <a:srcRect l="5926" t="4334" r="6519" b="19222"/>
          <a:stretch/>
        </p:blipFill>
        <p:spPr bwMode="auto">
          <a:xfrm rot="205438">
            <a:off x="4932039" y="3409403"/>
            <a:ext cx="3534207" cy="2808481"/>
          </a:xfrm>
          <a:prstGeom prst="snip2DiagRect">
            <a:avLst>
              <a:gd name="adj1" fmla="val 15507"/>
              <a:gd name="adj2" fmla="val 17677"/>
            </a:avLst>
          </a:prstGeom>
          <a:solidFill>
            <a:srgbClr val="FFFFFF">
              <a:shade val="85000"/>
            </a:srgbClr>
          </a:solidFill>
          <a:ln w="88900" cap="sq">
            <a:solidFill>
              <a:srgbClr val="66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097160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4" y="241319"/>
            <a:ext cx="8352928" cy="6288901"/>
          </a:xfrm>
          <a:prstGeom prst="rect">
            <a:avLst/>
          </a:prstGeom>
          <a:solidFill>
            <a:schemeClr val="accent6">
              <a:lumMod val="20000"/>
              <a:lumOff val="80000"/>
            </a:schemeClr>
          </a:solidFill>
          <a:ln>
            <a:solidFill>
              <a:srgbClr val="00B050"/>
            </a:solidFill>
          </a:ln>
        </p:spPr>
        <p:txBody>
          <a:bodyPr wrap="square">
            <a:spAutoFit/>
          </a:bodyPr>
          <a:lstStyle/>
          <a:p>
            <a:pPr algn="ctr">
              <a:spcAft>
                <a:spcPts val="800"/>
              </a:spcAft>
            </a:pPr>
            <a:r>
              <a:rPr lang="ru-RU" sz="2400" b="1" dirty="0" smtClean="0">
                <a:solidFill>
                  <a:srgbClr val="FF0000"/>
                </a:solidFill>
                <a:latin typeface="Times New Roman"/>
                <a:ea typeface="Calibri"/>
                <a:cs typeface="Times New Roman"/>
              </a:rPr>
              <a:t>Формирующий  эксперимент проекта  </a:t>
            </a:r>
            <a:endParaRPr lang="ru-RU" sz="2400" dirty="0">
              <a:solidFill>
                <a:srgbClr val="FF0000"/>
              </a:solidFill>
              <a:ea typeface="Calibri"/>
              <a:cs typeface="Times New Roman"/>
            </a:endParaRPr>
          </a:p>
          <a:p>
            <a:pPr algn="just">
              <a:spcAft>
                <a:spcPts val="800"/>
              </a:spcAft>
            </a:pPr>
            <a:r>
              <a:rPr lang="ru-RU" b="1" dirty="0">
                <a:solidFill>
                  <a:srgbClr val="FF0000"/>
                </a:solidFill>
                <a:latin typeface="Times New Roman"/>
                <a:ea typeface="Calibri"/>
                <a:cs typeface="Times New Roman"/>
              </a:rPr>
              <a:t>Цель:</a:t>
            </a:r>
            <a:r>
              <a:rPr lang="ru-RU" dirty="0">
                <a:latin typeface="Times New Roman"/>
                <a:ea typeface="Calibri"/>
                <a:cs typeface="Times New Roman"/>
              </a:rPr>
              <a:t> </a:t>
            </a:r>
            <a:r>
              <a:rPr lang="ru-RU" sz="2000" dirty="0">
                <a:solidFill>
                  <a:srgbClr val="0070C0"/>
                </a:solidFill>
                <a:latin typeface="Times New Roman"/>
                <a:ea typeface="Calibri"/>
                <a:cs typeface="Times New Roman"/>
              </a:rPr>
              <a:t>Создание эффективной системы работы по развитию речи детей старшего дошкольного возраста,  с использованием наглядного моделирования.  </a:t>
            </a:r>
            <a:endParaRPr lang="ru-RU" sz="2000" dirty="0">
              <a:solidFill>
                <a:srgbClr val="0070C0"/>
              </a:solidFill>
              <a:ea typeface="Calibri"/>
              <a:cs typeface="Times New Roman"/>
            </a:endParaRPr>
          </a:p>
          <a:p>
            <a:pPr algn="just">
              <a:spcAft>
                <a:spcPts val="800"/>
              </a:spcAft>
            </a:pPr>
            <a:r>
              <a:rPr lang="ru-RU" b="1" dirty="0">
                <a:solidFill>
                  <a:srgbClr val="FF0000"/>
                </a:solidFill>
                <a:latin typeface="Times New Roman"/>
                <a:ea typeface="Calibri"/>
                <a:cs typeface="Times New Roman"/>
              </a:rPr>
              <a:t>Задачи: </a:t>
            </a:r>
            <a:endParaRPr lang="ru-RU" sz="1400" b="1" dirty="0">
              <a:solidFill>
                <a:srgbClr val="FF000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 </a:t>
            </a:r>
            <a:r>
              <a:rPr lang="ru-RU" dirty="0" smtClean="0">
                <a:solidFill>
                  <a:srgbClr val="0070C0"/>
                </a:solidFill>
                <a:latin typeface="Times New Roman"/>
                <a:ea typeface="Calibri"/>
                <a:cs typeface="Times New Roman"/>
              </a:rPr>
              <a:t>Обогащать </a:t>
            </a:r>
            <a:r>
              <a:rPr lang="ru-RU" dirty="0">
                <a:solidFill>
                  <a:srgbClr val="0070C0"/>
                </a:solidFill>
                <a:latin typeface="Times New Roman"/>
                <a:ea typeface="Calibri"/>
                <a:cs typeface="Times New Roman"/>
              </a:rPr>
              <a:t>словарный запас детей, развивать связную речь.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 Формировать способности  детей  связно,  последовательно,  грамматически </a:t>
            </a:r>
            <a:r>
              <a:rPr lang="ru-RU" dirty="0" smtClean="0">
                <a:solidFill>
                  <a:srgbClr val="0070C0"/>
                </a:solidFill>
                <a:latin typeface="Times New Roman"/>
                <a:ea typeface="Calibri"/>
                <a:cs typeface="Times New Roman"/>
              </a:rPr>
              <a:t>     правильно  </a:t>
            </a:r>
            <a:r>
              <a:rPr lang="ru-RU" dirty="0">
                <a:solidFill>
                  <a:srgbClr val="0070C0"/>
                </a:solidFill>
                <a:latin typeface="Times New Roman"/>
                <a:ea typeface="Calibri"/>
                <a:cs typeface="Times New Roman"/>
              </a:rPr>
              <a:t>излагать  свои  мысли  и  рассказывать  о  различных  событиях  из окружающей жизни.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  Знакомить  детей  с  методами  и  приемами  наглядного  моделирования,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использование  которых  позволяет  им  научиться  самостоятельно,  получить информацию.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  Преобразовывать  абстрактные  символы  в  образы,  с  помощью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графической символики понимать, заучивать, пересказывать произведения.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 Способствовать развитию мелкой моторики руки.  </a:t>
            </a:r>
            <a:endParaRPr lang="ru-RU" dirty="0">
              <a:solidFill>
                <a:srgbClr val="0070C0"/>
              </a:solidFill>
              <a:ea typeface="Calibri"/>
              <a:cs typeface="Times New Roman"/>
            </a:endParaRPr>
          </a:p>
          <a:p>
            <a:pPr algn="just">
              <a:spcAft>
                <a:spcPts val="800"/>
              </a:spcAft>
            </a:pPr>
            <a:r>
              <a:rPr lang="ru-RU" dirty="0">
                <a:solidFill>
                  <a:srgbClr val="0070C0"/>
                </a:solidFill>
                <a:latin typeface="Times New Roman"/>
                <a:ea typeface="Calibri"/>
                <a:cs typeface="Times New Roman"/>
              </a:rPr>
              <a:t>-  Создавать  условия  для  развития  психических  процессов  (памяти,  внимания,  творческого  воображения,  мышления,  воли)  влияющих  на  качество  познания окружающего мира.  </a:t>
            </a:r>
            <a:endParaRPr lang="ru-RU" sz="1400" dirty="0">
              <a:solidFill>
                <a:srgbClr val="0070C0"/>
              </a:solidFill>
              <a:ea typeface="Calibri"/>
              <a:cs typeface="Times New Roman"/>
            </a:endParaRPr>
          </a:p>
        </p:txBody>
      </p:sp>
    </p:spTree>
    <p:extLst>
      <p:ext uri="{BB962C8B-B14F-4D97-AF65-F5344CB8AC3E}">
        <p14:creationId xmlns:p14="http://schemas.microsoft.com/office/powerpoint/2010/main" val="309716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116632"/>
            <a:ext cx="8136904" cy="5078313"/>
          </a:xfrm>
          <a:prstGeom prst="rect">
            <a:avLst/>
          </a:prstGeom>
          <a:solidFill>
            <a:schemeClr val="accent4">
              <a:lumMod val="20000"/>
              <a:lumOff val="80000"/>
            </a:schemeClr>
          </a:solidFill>
          <a:ln>
            <a:solidFill>
              <a:srgbClr val="00B0F0"/>
            </a:solidFill>
          </a:ln>
        </p:spPr>
        <p:txBody>
          <a:bodyPr wrap="square">
            <a:spAutoFit/>
          </a:bodyPr>
          <a:lstStyle/>
          <a:p>
            <a:pPr algn="ctr">
              <a:spcAft>
                <a:spcPts val="800"/>
              </a:spcAft>
            </a:pPr>
            <a:r>
              <a:rPr lang="ru-RU" sz="2400" b="1" dirty="0" smtClean="0">
                <a:solidFill>
                  <a:srgbClr val="0070C0"/>
                </a:solidFill>
                <a:latin typeface="Times New Roman"/>
                <a:ea typeface="Calibri"/>
                <a:cs typeface="Times New Roman"/>
              </a:rPr>
              <a:t>Ожидаемый результат  от проекта</a:t>
            </a:r>
            <a:endParaRPr lang="ru-RU" sz="2400" b="1" dirty="0">
              <a:solidFill>
                <a:srgbClr val="0070C0"/>
              </a:solidFill>
              <a:ea typeface="Calibri"/>
              <a:cs typeface="Times New Roman"/>
            </a:endParaRPr>
          </a:p>
          <a:p>
            <a:pPr algn="just">
              <a:spcAft>
                <a:spcPts val="800"/>
              </a:spcAft>
            </a:pPr>
            <a:r>
              <a:rPr lang="ru-RU" dirty="0">
                <a:latin typeface="Times New Roman"/>
                <a:ea typeface="Calibri"/>
                <a:cs typeface="Times New Roman"/>
              </a:rPr>
              <a:t>  	</a:t>
            </a:r>
            <a:r>
              <a:rPr lang="ru-RU" sz="2000" dirty="0">
                <a:solidFill>
                  <a:srgbClr val="FF0000"/>
                </a:solidFill>
                <a:latin typeface="Times New Roman"/>
                <a:ea typeface="Calibri"/>
                <a:cs typeface="Times New Roman"/>
              </a:rPr>
              <a:t>В результате работы по развитию связной речи посредством использования наглядного  моделирования  у  детей  будут  сформированы  следующие способности: </a:t>
            </a:r>
            <a:endParaRPr lang="ru-RU" sz="2000" dirty="0">
              <a:solidFill>
                <a:srgbClr val="FF0000"/>
              </a:solidFill>
              <a:ea typeface="Calibri"/>
              <a:cs typeface="Times New Roman"/>
            </a:endParaRPr>
          </a:p>
          <a:p>
            <a:pPr algn="just">
              <a:spcAft>
                <a:spcPts val="800"/>
              </a:spcAft>
            </a:pPr>
            <a:r>
              <a:rPr lang="ru-RU" sz="2000" dirty="0">
                <a:solidFill>
                  <a:srgbClr val="FF0000"/>
                </a:solidFill>
                <a:latin typeface="Times New Roman"/>
                <a:ea typeface="Calibri"/>
                <a:cs typeface="Times New Roman"/>
              </a:rPr>
              <a:t>  -  Грамматически правильно, связно и последовательно излагать свои </a:t>
            </a:r>
            <a:endParaRPr lang="ru-RU" sz="2000" dirty="0">
              <a:solidFill>
                <a:srgbClr val="FF0000"/>
              </a:solidFill>
              <a:ea typeface="Calibri"/>
              <a:cs typeface="Times New Roman"/>
            </a:endParaRPr>
          </a:p>
          <a:p>
            <a:pPr algn="just">
              <a:spcAft>
                <a:spcPts val="800"/>
              </a:spcAft>
            </a:pPr>
            <a:r>
              <a:rPr lang="ru-RU" sz="2000" dirty="0">
                <a:solidFill>
                  <a:srgbClr val="FF0000"/>
                </a:solidFill>
                <a:latin typeface="Times New Roman"/>
                <a:ea typeface="Calibri"/>
                <a:cs typeface="Times New Roman"/>
              </a:rPr>
              <a:t>мысли; </a:t>
            </a:r>
            <a:endParaRPr lang="ru-RU" sz="2000" dirty="0">
              <a:solidFill>
                <a:srgbClr val="FF0000"/>
              </a:solidFill>
              <a:ea typeface="Calibri"/>
              <a:cs typeface="Times New Roman"/>
            </a:endParaRPr>
          </a:p>
          <a:p>
            <a:r>
              <a:rPr lang="en-US" sz="2000" dirty="0" smtClean="0">
                <a:solidFill>
                  <a:srgbClr val="FF0000"/>
                </a:solidFill>
                <a:latin typeface="Times New Roman"/>
                <a:ea typeface="Calibri"/>
              </a:rPr>
              <a:t>- </a:t>
            </a:r>
            <a:r>
              <a:rPr lang="ru-RU" sz="2000" dirty="0" smtClean="0">
                <a:solidFill>
                  <a:srgbClr val="FF0000"/>
                </a:solidFill>
                <a:latin typeface="Times New Roman"/>
                <a:ea typeface="Calibri"/>
              </a:rPr>
              <a:t>пересказывать </a:t>
            </a:r>
            <a:r>
              <a:rPr lang="ru-RU" sz="2000" dirty="0">
                <a:solidFill>
                  <a:srgbClr val="FF0000"/>
                </a:solidFill>
                <a:latin typeface="Times New Roman"/>
                <a:ea typeface="Calibri"/>
              </a:rPr>
              <a:t>небольшие произведения; </a:t>
            </a:r>
            <a:endParaRPr lang="en-US" sz="2000" dirty="0" smtClean="0">
              <a:solidFill>
                <a:srgbClr val="FF0000"/>
              </a:solidFill>
              <a:latin typeface="Times New Roman"/>
              <a:ea typeface="Calibri"/>
            </a:endParaRPr>
          </a:p>
          <a:p>
            <a:pPr algn="just">
              <a:spcAft>
                <a:spcPts val="800"/>
              </a:spcAft>
            </a:pPr>
            <a:r>
              <a:rPr lang="en-US" sz="2000" dirty="0" smtClean="0">
                <a:solidFill>
                  <a:srgbClr val="FF0000"/>
                </a:solidFill>
                <a:latin typeface="Times New Roman"/>
                <a:ea typeface="Calibri"/>
                <a:cs typeface="Times New Roman"/>
              </a:rPr>
              <a:t>- </a:t>
            </a:r>
            <a:r>
              <a:rPr lang="ru-RU" sz="2000" dirty="0" smtClean="0">
                <a:solidFill>
                  <a:srgbClr val="FF0000"/>
                </a:solidFill>
                <a:latin typeface="Times New Roman"/>
                <a:ea typeface="Calibri"/>
                <a:cs typeface="Times New Roman"/>
              </a:rPr>
              <a:t>совершенствовать </a:t>
            </a:r>
            <a:r>
              <a:rPr lang="ru-RU" sz="2000" dirty="0">
                <a:solidFill>
                  <a:srgbClr val="FF0000"/>
                </a:solidFill>
                <a:latin typeface="Times New Roman"/>
                <a:ea typeface="Calibri"/>
                <a:cs typeface="Times New Roman"/>
              </a:rPr>
              <a:t>диалогическую речь; </a:t>
            </a:r>
            <a:endParaRPr lang="ru-RU" sz="2000" dirty="0">
              <a:solidFill>
                <a:srgbClr val="FF0000"/>
              </a:solidFill>
              <a:ea typeface="Calibri"/>
              <a:cs typeface="Times New Roman"/>
            </a:endParaRPr>
          </a:p>
          <a:p>
            <a:pPr algn="just">
              <a:spcAft>
                <a:spcPts val="800"/>
              </a:spcAft>
            </a:pPr>
            <a:r>
              <a:rPr lang="ru-RU" sz="2000" dirty="0">
                <a:solidFill>
                  <a:srgbClr val="FF0000"/>
                </a:solidFill>
                <a:latin typeface="Times New Roman"/>
                <a:ea typeface="Calibri"/>
                <a:cs typeface="Times New Roman"/>
              </a:rPr>
              <a:t>- активное участие в беседе, понятно для слушателей отвечать на </a:t>
            </a:r>
            <a:endParaRPr lang="ru-RU" sz="2000" dirty="0">
              <a:solidFill>
                <a:srgbClr val="FF0000"/>
              </a:solidFill>
              <a:ea typeface="Calibri"/>
              <a:cs typeface="Times New Roman"/>
            </a:endParaRPr>
          </a:p>
          <a:p>
            <a:pPr algn="just">
              <a:spcAft>
                <a:spcPts val="800"/>
              </a:spcAft>
            </a:pPr>
            <a:r>
              <a:rPr lang="ru-RU" sz="2000" dirty="0">
                <a:solidFill>
                  <a:srgbClr val="FF0000"/>
                </a:solidFill>
                <a:latin typeface="Times New Roman"/>
                <a:ea typeface="Calibri"/>
                <a:cs typeface="Times New Roman"/>
              </a:rPr>
              <a:t>вопросы и задавать их; </a:t>
            </a:r>
            <a:endParaRPr lang="ru-RU" sz="2000" dirty="0">
              <a:solidFill>
                <a:srgbClr val="FF0000"/>
              </a:solidFill>
              <a:ea typeface="Calibri"/>
              <a:cs typeface="Times New Roman"/>
            </a:endParaRPr>
          </a:p>
          <a:p>
            <a:pPr algn="just">
              <a:spcAft>
                <a:spcPts val="800"/>
              </a:spcAft>
            </a:pPr>
            <a:r>
              <a:rPr lang="ru-RU" sz="2000" dirty="0">
                <a:solidFill>
                  <a:srgbClr val="FF0000"/>
                </a:solidFill>
                <a:latin typeface="Times New Roman"/>
                <a:ea typeface="Calibri"/>
                <a:cs typeface="Times New Roman"/>
              </a:rPr>
              <a:t>-  описывать предмет, картину; </a:t>
            </a:r>
            <a:endParaRPr lang="ru-RU" sz="2000" dirty="0">
              <a:solidFill>
                <a:srgbClr val="FF0000"/>
              </a:solidFill>
              <a:ea typeface="Calibri"/>
              <a:cs typeface="Times New Roman"/>
            </a:endParaRPr>
          </a:p>
          <a:p>
            <a:pPr algn="just">
              <a:spcAft>
                <a:spcPts val="800"/>
              </a:spcAft>
            </a:pPr>
            <a:r>
              <a:rPr lang="ru-RU" sz="2000" dirty="0">
                <a:solidFill>
                  <a:srgbClr val="FF0000"/>
                </a:solidFill>
                <a:latin typeface="Times New Roman"/>
                <a:ea typeface="Calibri"/>
                <a:cs typeface="Times New Roman"/>
              </a:rPr>
              <a:t>-  драматизировать небольшие сказки; </a:t>
            </a:r>
            <a:endParaRPr lang="ru-RU" sz="2000" dirty="0">
              <a:solidFill>
                <a:srgbClr val="FF0000"/>
              </a:solidFill>
              <a:ea typeface="Calibri"/>
              <a:cs typeface="Times New Roman"/>
            </a:endParaRPr>
          </a:p>
          <a:p>
            <a:r>
              <a:rPr lang="ru-RU" sz="2000" dirty="0">
                <a:solidFill>
                  <a:srgbClr val="FF0000"/>
                </a:solidFill>
                <a:latin typeface="Times New Roman"/>
                <a:ea typeface="Calibri"/>
              </a:rPr>
              <a:t>- желание говорить как взрослый</a:t>
            </a:r>
            <a:endParaRPr lang="ru-RU" sz="2000" dirty="0">
              <a:solidFill>
                <a:srgbClr val="FF0000"/>
              </a:solidFill>
            </a:endParaRPr>
          </a:p>
        </p:txBody>
      </p:sp>
      <p:pic>
        <p:nvPicPr>
          <p:cNvPr id="4" name="Рисунок 3" descr="F:\диплом презентация\фотодиплом\IMG_20170511_160916.jpg"/>
          <p:cNvPicPr/>
          <p:nvPr/>
        </p:nvPicPr>
        <p:blipFill rotWithShape="1">
          <a:blip r:embed="rId3" cstate="print">
            <a:extLst>
              <a:ext uri="{28A0092B-C50C-407E-A947-70E740481C1C}">
                <a14:useLocalDpi xmlns:a14="http://schemas.microsoft.com/office/drawing/2010/main" val="0"/>
              </a:ext>
            </a:extLst>
          </a:blip>
          <a:srcRect l="10503" t="2170" r="13462" b="6312"/>
          <a:stretch/>
        </p:blipFill>
        <p:spPr bwMode="auto">
          <a:xfrm>
            <a:off x="5724128" y="4004637"/>
            <a:ext cx="2637155" cy="2380615"/>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097160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9" y="61109"/>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3208215" y="1970261"/>
            <a:ext cx="3024336" cy="1728192"/>
          </a:xfrm>
          <a:prstGeom prst="ellipse">
            <a:avLst/>
          </a:prstGeom>
          <a:solidFill>
            <a:srgbClr val="CC00FF"/>
          </a:solidFill>
          <a:ln>
            <a:solidFill>
              <a:srgbClr val="FF0066"/>
            </a:solid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lvl="0" algn="ctr"/>
            <a:r>
              <a:rPr lang="ru-RU" b="1" dirty="0">
                <a:solidFill>
                  <a:srgbClr val="FFFF00"/>
                </a:solidFill>
                <a:latin typeface="Times New Roman"/>
                <a:ea typeface="Times New Roman"/>
              </a:rPr>
              <a:t>Реализация проекта осуществляется в следующих направлениях</a:t>
            </a:r>
            <a:endParaRPr kumimoji="0" lang="ru-RU" sz="1800" b="1" i="0" u="none" strike="noStrike" kern="0" cap="none" spc="0" normalizeH="0" baseline="0" noProof="0" dirty="0">
              <a:ln>
                <a:noFill/>
              </a:ln>
              <a:solidFill>
                <a:srgbClr val="FFFF00"/>
              </a:solidFill>
              <a:effectLst/>
              <a:uLnTx/>
              <a:uFillTx/>
              <a:latin typeface="Constantia"/>
            </a:endParaRPr>
          </a:p>
        </p:txBody>
      </p:sp>
      <p:sp>
        <p:nvSpPr>
          <p:cNvPr id="5" name="Овал 4"/>
          <p:cNvSpPr/>
          <p:nvPr/>
        </p:nvSpPr>
        <p:spPr>
          <a:xfrm>
            <a:off x="323528" y="840965"/>
            <a:ext cx="3013438" cy="1512168"/>
          </a:xfrm>
          <a:prstGeom prst="ellipse">
            <a:avLst/>
          </a:prstGeom>
          <a:gradFill rotWithShape="1">
            <a:gsLst>
              <a:gs pos="0">
                <a:srgbClr val="0BD0D9">
                  <a:tint val="98000"/>
                  <a:shade val="25000"/>
                  <a:satMod val="250000"/>
                </a:srgbClr>
              </a:gs>
              <a:gs pos="68000">
                <a:srgbClr val="0BD0D9">
                  <a:tint val="86000"/>
                  <a:satMod val="115000"/>
                </a:srgbClr>
              </a:gs>
              <a:gs pos="100000">
                <a:srgbClr val="0BD0D9">
                  <a:tint val="50000"/>
                  <a:satMod val="150000"/>
                </a:srgbClr>
              </a:gs>
            </a:gsLst>
            <a:path path="circle">
              <a:fillToRect l="50000" t="130000" r="50000" b="-30000"/>
            </a:path>
          </a:gradFill>
          <a:ln>
            <a:no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lvl="0" algn="ctr"/>
            <a:r>
              <a:rPr lang="ru-RU" sz="2400" b="1" dirty="0">
                <a:solidFill>
                  <a:srgbClr val="7030A0"/>
                </a:solidFill>
                <a:latin typeface="Times New Roman"/>
                <a:ea typeface="Times New Roman"/>
              </a:rPr>
              <a:t>Звуковая культура речи</a:t>
            </a:r>
            <a:endParaRPr kumimoji="0" lang="ru-RU" sz="2400" b="1" i="0" u="none" strike="noStrike" kern="0" cap="none" spc="0" normalizeH="0" baseline="0" noProof="0" dirty="0">
              <a:ln>
                <a:noFill/>
              </a:ln>
              <a:solidFill>
                <a:srgbClr val="7030A0"/>
              </a:solidFill>
              <a:effectLst/>
              <a:uLnTx/>
              <a:uFillTx/>
              <a:latin typeface="Constantia"/>
            </a:endParaRPr>
          </a:p>
        </p:txBody>
      </p:sp>
      <p:sp>
        <p:nvSpPr>
          <p:cNvPr id="6" name="Овал 5"/>
          <p:cNvSpPr/>
          <p:nvPr/>
        </p:nvSpPr>
        <p:spPr>
          <a:xfrm>
            <a:off x="5642909" y="603872"/>
            <a:ext cx="3096344" cy="1440160"/>
          </a:xfrm>
          <a:prstGeom prst="ellipse">
            <a:avLst/>
          </a:prstGeom>
          <a:gradFill rotWithShape="1">
            <a:gsLst>
              <a:gs pos="0">
                <a:srgbClr val="0BD0D9">
                  <a:tint val="98000"/>
                  <a:shade val="25000"/>
                  <a:satMod val="250000"/>
                </a:srgbClr>
              </a:gs>
              <a:gs pos="68000">
                <a:srgbClr val="0BD0D9">
                  <a:tint val="86000"/>
                  <a:satMod val="115000"/>
                </a:srgbClr>
              </a:gs>
              <a:gs pos="100000">
                <a:srgbClr val="0BD0D9">
                  <a:tint val="50000"/>
                  <a:satMod val="150000"/>
                </a:srgbClr>
              </a:gs>
            </a:gsLst>
            <a:path path="circle">
              <a:fillToRect l="50000" t="130000" r="50000" b="-30000"/>
            </a:path>
          </a:gradFill>
          <a:ln>
            <a:no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lvl="0" algn="ctr"/>
            <a:r>
              <a:rPr lang="ru-RU" sz="2000" b="1" dirty="0">
                <a:solidFill>
                  <a:srgbClr val="7030A0"/>
                </a:solidFill>
                <a:latin typeface="Times New Roman"/>
                <a:ea typeface="Times New Roman"/>
              </a:rPr>
              <a:t>грамматический строй речи</a:t>
            </a:r>
            <a:endParaRPr kumimoji="0" lang="ru-RU" sz="2000" b="1" i="0" u="none" strike="noStrike" kern="0" cap="none" spc="0" normalizeH="0" baseline="0" noProof="0" dirty="0">
              <a:ln>
                <a:noFill/>
              </a:ln>
              <a:solidFill>
                <a:srgbClr val="7030A0"/>
              </a:solidFill>
              <a:effectLst/>
              <a:uLnTx/>
              <a:uFillTx/>
              <a:latin typeface="Constantia"/>
            </a:endParaRPr>
          </a:p>
        </p:txBody>
      </p:sp>
      <p:sp>
        <p:nvSpPr>
          <p:cNvPr id="8" name="Овал 7"/>
          <p:cNvSpPr/>
          <p:nvPr/>
        </p:nvSpPr>
        <p:spPr>
          <a:xfrm>
            <a:off x="6187918" y="3682307"/>
            <a:ext cx="2908618" cy="1350130"/>
          </a:xfrm>
          <a:prstGeom prst="ellipse">
            <a:avLst/>
          </a:prstGeom>
          <a:gradFill rotWithShape="1">
            <a:gsLst>
              <a:gs pos="0">
                <a:srgbClr val="0BD0D9">
                  <a:tint val="98000"/>
                  <a:shade val="25000"/>
                  <a:satMod val="250000"/>
                </a:srgbClr>
              </a:gs>
              <a:gs pos="68000">
                <a:srgbClr val="0BD0D9">
                  <a:tint val="86000"/>
                  <a:satMod val="115000"/>
                </a:srgbClr>
              </a:gs>
              <a:gs pos="100000">
                <a:srgbClr val="0BD0D9">
                  <a:tint val="50000"/>
                  <a:satMod val="150000"/>
                </a:srgbClr>
              </a:gs>
            </a:gsLst>
            <a:path path="circle">
              <a:fillToRect l="50000" t="130000" r="50000" b="-30000"/>
            </a:path>
          </a:gradFill>
          <a:ln>
            <a:no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lvl="0" algn="ctr"/>
            <a:r>
              <a:rPr lang="ru-RU" sz="2800" b="1" dirty="0">
                <a:solidFill>
                  <a:srgbClr val="7030A0"/>
                </a:solidFill>
                <a:latin typeface="Times New Roman"/>
                <a:ea typeface="Times New Roman"/>
              </a:rPr>
              <a:t>словарь</a:t>
            </a:r>
            <a:endParaRPr lang="ru-RU" sz="2800" b="1" dirty="0">
              <a:solidFill>
                <a:srgbClr val="7030A0"/>
              </a:solidFill>
            </a:endParaRPr>
          </a:p>
        </p:txBody>
      </p:sp>
      <p:sp>
        <p:nvSpPr>
          <p:cNvPr id="9" name="Овал 8"/>
          <p:cNvSpPr/>
          <p:nvPr/>
        </p:nvSpPr>
        <p:spPr>
          <a:xfrm>
            <a:off x="408871" y="3745912"/>
            <a:ext cx="2952328" cy="1440160"/>
          </a:xfrm>
          <a:prstGeom prst="ellipse">
            <a:avLst/>
          </a:prstGeom>
          <a:gradFill rotWithShape="1">
            <a:gsLst>
              <a:gs pos="0">
                <a:srgbClr val="0BD0D9">
                  <a:tint val="98000"/>
                  <a:shade val="25000"/>
                  <a:satMod val="250000"/>
                </a:srgbClr>
              </a:gs>
              <a:gs pos="68000">
                <a:srgbClr val="0BD0D9">
                  <a:tint val="86000"/>
                  <a:satMod val="115000"/>
                </a:srgbClr>
              </a:gs>
              <a:gs pos="100000">
                <a:srgbClr val="0BD0D9">
                  <a:tint val="50000"/>
                  <a:satMod val="150000"/>
                </a:srgbClr>
              </a:gs>
            </a:gsLst>
            <a:path path="circle">
              <a:fillToRect l="50000" t="130000" r="50000" b="-30000"/>
            </a:path>
          </a:gradFill>
          <a:ln>
            <a:noFill/>
          </a:ln>
          <a:effectLst>
            <a:outerShdw blurRad="57150" dist="38100" dir="5400000" algn="ctr" rotWithShape="0">
              <a:srgbClr val="0BD0D9">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lvl="0" algn="ctr"/>
            <a:r>
              <a:rPr lang="ru-RU" sz="2400" b="1" dirty="0">
                <a:solidFill>
                  <a:srgbClr val="7030A0"/>
                </a:solidFill>
                <a:latin typeface="Times New Roman"/>
                <a:ea typeface="Times New Roman"/>
              </a:rPr>
              <a:t>связная речь</a:t>
            </a:r>
            <a:endParaRPr kumimoji="0" lang="ru-RU" sz="2400" b="1" i="0" u="none" strike="noStrike" kern="0" cap="none" spc="0" normalizeH="0" baseline="0" noProof="0" dirty="0">
              <a:ln>
                <a:noFill/>
              </a:ln>
              <a:solidFill>
                <a:srgbClr val="7030A0"/>
              </a:solidFill>
              <a:effectLst/>
              <a:uLnTx/>
              <a:uFillTx/>
              <a:latin typeface="Constantia"/>
            </a:endParaRPr>
          </a:p>
        </p:txBody>
      </p:sp>
      <p:sp>
        <p:nvSpPr>
          <p:cNvPr id="10" name="Стрелка вниз 9"/>
          <p:cNvSpPr/>
          <p:nvPr/>
        </p:nvSpPr>
        <p:spPr>
          <a:xfrm rot="8126671">
            <a:off x="2699921" y="2184229"/>
            <a:ext cx="504056" cy="649074"/>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1" name="Стрелка вниз 10"/>
          <p:cNvSpPr/>
          <p:nvPr/>
        </p:nvSpPr>
        <p:spPr>
          <a:xfrm rot="13350462">
            <a:off x="6157799" y="2039564"/>
            <a:ext cx="504056" cy="627137"/>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2" name="Стрелка вниз 11"/>
          <p:cNvSpPr/>
          <p:nvPr/>
        </p:nvSpPr>
        <p:spPr>
          <a:xfrm rot="2780052">
            <a:off x="3228236" y="3482488"/>
            <a:ext cx="504056" cy="783286"/>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3" name="Стрелка вниз 12"/>
          <p:cNvSpPr/>
          <p:nvPr/>
        </p:nvSpPr>
        <p:spPr>
          <a:xfrm rot="18549188">
            <a:off x="5841104" y="3362936"/>
            <a:ext cx="504056" cy="765952"/>
          </a:xfrm>
          <a:prstGeom prst="downArrow">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16138" t="5900" r="22438" b="29000"/>
          <a:stretch/>
        </p:blipFill>
        <p:spPr>
          <a:xfrm>
            <a:off x="4838535" y="5186072"/>
            <a:ext cx="2325753" cy="1565069"/>
          </a:xfrm>
          <a:prstGeom prst="rect">
            <a:avLst/>
          </a:prstGeom>
          <a:ln>
            <a:noFill/>
          </a:ln>
          <a:effectLst>
            <a:outerShdw blurRad="292100" dist="139700" dir="2700000" algn="tl" rotWithShape="0">
              <a:srgbClr val="333333">
                <a:alpha val="65000"/>
              </a:srgbClr>
            </a:outerShdw>
          </a:effectLst>
        </p:spPr>
      </p:pic>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l="16138" t="14300" r="10625" b="18500"/>
          <a:stretch/>
        </p:blipFill>
        <p:spPr>
          <a:xfrm>
            <a:off x="2404854" y="5197810"/>
            <a:ext cx="2240124" cy="1541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226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5736" y="620688"/>
            <a:ext cx="4752528" cy="648072"/>
          </a:xfrm>
          <a:prstGeom prst="rect">
            <a:avLst/>
          </a:prstGeom>
          <a:solidFill>
            <a:srgbClr val="FFFF00"/>
          </a:solidFill>
          <a:ln w="76200" cap="flat" cmpd="sng" algn="ctr">
            <a:solidFill>
              <a:srgbClr val="7030A0"/>
            </a:solidFill>
            <a:prstDash val="solid"/>
          </a:ln>
          <a:effectLst/>
        </p:spPr>
        <p:txBody>
          <a:bodyPr rtlCol="0" anchor="ctr"/>
          <a:lstStyle/>
          <a:p>
            <a:pPr lvl="0"/>
            <a:r>
              <a:rPr lang="ru-RU" sz="2000" b="1" i="1" dirty="0">
                <a:solidFill>
                  <a:srgbClr val="7030A0"/>
                </a:solidFill>
                <a:latin typeface="Times New Roman"/>
                <a:ea typeface="Times New Roman"/>
                <a:cs typeface="Times New Roman"/>
              </a:rPr>
              <a:t>Этапы работы по использованию графических схем и моделей</a:t>
            </a:r>
            <a:endParaRPr kumimoji="0" lang="ru-RU" sz="2000" b="1" i="0" u="none" strike="noStrike" kern="0" cap="none" spc="0" normalizeH="0" baseline="0" noProof="0" dirty="0">
              <a:ln>
                <a:noFill/>
              </a:ln>
              <a:solidFill>
                <a:srgbClr val="7030A0"/>
              </a:solidFill>
              <a:effectLst/>
              <a:uLnTx/>
              <a:uFillTx/>
              <a:latin typeface="Constantia"/>
            </a:endParaRPr>
          </a:p>
        </p:txBody>
      </p:sp>
      <p:sp>
        <p:nvSpPr>
          <p:cNvPr id="5" name="Прямоугольник 4"/>
          <p:cNvSpPr/>
          <p:nvPr/>
        </p:nvSpPr>
        <p:spPr>
          <a:xfrm>
            <a:off x="251520" y="1916832"/>
            <a:ext cx="1944216" cy="1800200"/>
          </a:xfrm>
          <a:prstGeom prst="rect">
            <a:avLst/>
          </a:prstGeom>
          <a:solidFill>
            <a:schemeClr val="accent1">
              <a:lumMod val="20000"/>
              <a:lumOff val="80000"/>
            </a:schemeClr>
          </a:solidFill>
          <a:ln w="76200" cap="flat" cmpd="sng" algn="ctr">
            <a:solidFill>
              <a:srgbClr val="FF0000"/>
            </a:solidFill>
            <a:prstDash val="solid"/>
          </a:ln>
          <a:effectLst/>
        </p:spPr>
        <p:txBody>
          <a:bodyPr rtlCol="0" anchor="ctr"/>
          <a:lstStyle/>
          <a:p>
            <a:pPr lvl="0"/>
            <a:r>
              <a:rPr lang="ru-RU" sz="2000" b="1" dirty="0">
                <a:solidFill>
                  <a:srgbClr val="FF0000"/>
                </a:solidFill>
                <a:latin typeface="Times New Roman"/>
                <a:ea typeface="Times New Roman"/>
                <a:cs typeface="Times New Roman"/>
              </a:rPr>
              <a:t>1 этап - ознакомление с моделями</a:t>
            </a:r>
            <a:endParaRPr kumimoji="0" lang="ru-RU" sz="2000" b="1" i="0" u="none" strike="noStrike" kern="0" cap="none" spc="0" normalizeH="0" baseline="0" noProof="0" dirty="0">
              <a:ln>
                <a:noFill/>
              </a:ln>
              <a:solidFill>
                <a:srgbClr val="FF0000"/>
              </a:solidFill>
              <a:effectLst/>
              <a:uLnTx/>
              <a:uFillTx/>
              <a:latin typeface="Calibri"/>
            </a:endParaRPr>
          </a:p>
        </p:txBody>
      </p:sp>
      <p:sp>
        <p:nvSpPr>
          <p:cNvPr id="6" name="Прямоугольник 5"/>
          <p:cNvSpPr/>
          <p:nvPr/>
        </p:nvSpPr>
        <p:spPr>
          <a:xfrm>
            <a:off x="2303748" y="3501008"/>
            <a:ext cx="1620180" cy="1980220"/>
          </a:xfrm>
          <a:prstGeom prst="rect">
            <a:avLst/>
          </a:prstGeom>
          <a:solidFill>
            <a:srgbClr val="FFFF99"/>
          </a:solidFill>
          <a:ln w="76200" cap="flat" cmpd="sng" algn="ctr">
            <a:solidFill>
              <a:srgbClr val="00B0F0"/>
            </a:solidFill>
            <a:prstDash val="solid"/>
          </a:ln>
          <a:effectLst/>
        </p:spPr>
        <p:txBody>
          <a:bodyPr rtlCol="0" anchor="ctr"/>
          <a:lstStyle/>
          <a:p>
            <a:pPr lvl="0"/>
            <a:r>
              <a:rPr lang="ru-RU" sz="2000" b="1" dirty="0">
                <a:solidFill>
                  <a:srgbClr val="00B0F0"/>
                </a:solidFill>
                <a:latin typeface="Times New Roman"/>
                <a:ea typeface="Times New Roman"/>
                <a:cs typeface="Times New Roman"/>
              </a:rPr>
              <a:t>2 этап – способность осознавать художественный образ</a:t>
            </a:r>
            <a:endParaRPr kumimoji="0" lang="ru-RU" sz="2000" b="1" i="0" u="none" strike="noStrike" kern="0" cap="none" spc="0" normalizeH="0" baseline="0" noProof="0" dirty="0">
              <a:ln>
                <a:noFill/>
              </a:ln>
              <a:solidFill>
                <a:srgbClr val="00B0F0"/>
              </a:solidFill>
              <a:effectLst/>
              <a:uLnTx/>
              <a:uFillTx/>
              <a:latin typeface="Calibri"/>
            </a:endParaRPr>
          </a:p>
        </p:txBody>
      </p:sp>
      <p:sp>
        <p:nvSpPr>
          <p:cNvPr id="8" name="Прямоугольник 7"/>
          <p:cNvSpPr/>
          <p:nvPr/>
        </p:nvSpPr>
        <p:spPr>
          <a:xfrm>
            <a:off x="4211960" y="3501008"/>
            <a:ext cx="2160240" cy="2160240"/>
          </a:xfrm>
          <a:prstGeom prst="rect">
            <a:avLst/>
          </a:prstGeom>
          <a:solidFill>
            <a:srgbClr val="FFCCCC"/>
          </a:solidFill>
          <a:ln w="76200" cap="flat" cmpd="sng" algn="ctr">
            <a:solidFill>
              <a:schemeClr val="accent6">
                <a:lumMod val="75000"/>
              </a:schemeClr>
            </a:solidFill>
            <a:prstDash val="solid"/>
          </a:ln>
          <a:effectLst/>
        </p:spPr>
        <p:txBody>
          <a:bodyPr rtlCol="0" anchor="ctr"/>
          <a:lstStyle/>
          <a:p>
            <a:pPr lvl="0"/>
            <a:r>
              <a:rPr lang="ru-RU" sz="2000" b="1" dirty="0">
                <a:solidFill>
                  <a:schemeClr val="accent6">
                    <a:lumMod val="75000"/>
                  </a:schemeClr>
                </a:solidFill>
                <a:latin typeface="Times New Roman"/>
                <a:ea typeface="Times New Roman"/>
                <a:cs typeface="Times New Roman"/>
              </a:rPr>
              <a:t>3 этап - формирование представлений о структуре текста «чтение моделей</a:t>
            </a:r>
            <a:r>
              <a:rPr lang="ru-RU" sz="2000" b="1" dirty="0" smtClean="0">
                <a:solidFill>
                  <a:schemeClr val="accent6">
                    <a:lumMod val="75000"/>
                  </a:schemeClr>
                </a:solidFill>
                <a:latin typeface="Times New Roman"/>
                <a:ea typeface="Times New Roman"/>
                <a:cs typeface="Times New Roman"/>
              </a:rPr>
              <a:t>»</a:t>
            </a:r>
            <a:endParaRPr lang="ru-RU" sz="2000" b="1" dirty="0">
              <a:solidFill>
                <a:schemeClr val="accent6">
                  <a:lumMod val="75000"/>
                </a:schemeClr>
              </a:solidFill>
              <a:ea typeface="Calibri"/>
              <a:cs typeface="Times New Roman"/>
            </a:endParaRPr>
          </a:p>
        </p:txBody>
      </p:sp>
      <p:sp>
        <p:nvSpPr>
          <p:cNvPr id="9" name="Прямоугольник 8"/>
          <p:cNvSpPr/>
          <p:nvPr/>
        </p:nvSpPr>
        <p:spPr>
          <a:xfrm>
            <a:off x="6588224" y="1988483"/>
            <a:ext cx="2232248" cy="2160240"/>
          </a:xfrm>
          <a:prstGeom prst="rect">
            <a:avLst/>
          </a:prstGeom>
          <a:solidFill>
            <a:srgbClr val="FFFF99"/>
          </a:solidFill>
          <a:ln w="76200" cap="flat" cmpd="sng" algn="ctr">
            <a:solidFill>
              <a:srgbClr val="A5C249"/>
            </a:solidFill>
            <a:prstDash val="solid"/>
          </a:ln>
          <a:effectLst/>
        </p:spPr>
        <p:txBody>
          <a:bodyPr rtlCol="0" anchor="ctr"/>
          <a:lstStyle/>
          <a:p>
            <a:pPr lvl="0"/>
            <a:r>
              <a:rPr lang="ru-RU" sz="2000" b="1" dirty="0">
                <a:solidFill>
                  <a:srgbClr val="00B050"/>
                </a:solidFill>
                <a:latin typeface="Times New Roman"/>
                <a:ea typeface="Times New Roman"/>
                <a:cs typeface="Times New Roman"/>
              </a:rPr>
              <a:t>4 этап - самостоятельное составление рассказов с опорой на модель</a:t>
            </a:r>
            <a:endParaRPr kumimoji="0" lang="ru-RU" sz="2000" b="1" i="0" u="none" strike="noStrike" kern="0" cap="none" spc="0" normalizeH="0" baseline="0" noProof="0" dirty="0">
              <a:ln>
                <a:noFill/>
              </a:ln>
              <a:solidFill>
                <a:srgbClr val="00B050"/>
              </a:solidFill>
              <a:effectLst/>
              <a:uLnTx/>
              <a:uFillTx/>
              <a:latin typeface="Calibri"/>
            </a:endParaRPr>
          </a:p>
        </p:txBody>
      </p:sp>
      <p:cxnSp>
        <p:nvCxnSpPr>
          <p:cNvPr id="10" name="Прямая со стрелкой 9"/>
          <p:cNvCxnSpPr/>
          <p:nvPr/>
        </p:nvCxnSpPr>
        <p:spPr>
          <a:xfrm flipH="1">
            <a:off x="1223628" y="1268760"/>
            <a:ext cx="3204356" cy="648072"/>
          </a:xfrm>
          <a:prstGeom prst="straightConnector1">
            <a:avLst/>
          </a:prstGeom>
          <a:noFill/>
          <a:ln w="9525" cap="flat" cmpd="sng" algn="ctr">
            <a:solidFill>
              <a:srgbClr val="0F6FC6">
                <a:shade val="50000"/>
                <a:satMod val="103000"/>
              </a:srgbClr>
            </a:solidFill>
            <a:prstDash val="solid"/>
            <a:tailEnd type="arrow"/>
          </a:ln>
          <a:effectLst/>
        </p:spPr>
      </p:cxnSp>
      <p:cxnSp>
        <p:nvCxnSpPr>
          <p:cNvPr id="11" name="Прямая со стрелкой 10"/>
          <p:cNvCxnSpPr/>
          <p:nvPr/>
        </p:nvCxnSpPr>
        <p:spPr>
          <a:xfrm flipH="1">
            <a:off x="3059832" y="1268760"/>
            <a:ext cx="1368152" cy="2232248"/>
          </a:xfrm>
          <a:prstGeom prst="straightConnector1">
            <a:avLst/>
          </a:prstGeom>
          <a:noFill/>
          <a:ln w="9525" cap="flat" cmpd="sng" algn="ctr">
            <a:solidFill>
              <a:srgbClr val="0F6FC6">
                <a:shade val="50000"/>
                <a:satMod val="103000"/>
              </a:srgbClr>
            </a:solidFill>
            <a:prstDash val="solid"/>
            <a:tailEnd type="arrow"/>
          </a:ln>
          <a:effectLst/>
        </p:spPr>
      </p:cxnSp>
      <p:cxnSp>
        <p:nvCxnSpPr>
          <p:cNvPr id="12" name="Прямая со стрелкой 11"/>
          <p:cNvCxnSpPr/>
          <p:nvPr/>
        </p:nvCxnSpPr>
        <p:spPr>
          <a:xfrm>
            <a:off x="4427984" y="1268760"/>
            <a:ext cx="576064" cy="2232248"/>
          </a:xfrm>
          <a:prstGeom prst="straightConnector1">
            <a:avLst/>
          </a:prstGeom>
          <a:noFill/>
          <a:ln w="9525" cap="flat" cmpd="sng" algn="ctr">
            <a:solidFill>
              <a:srgbClr val="0F6FC6">
                <a:shade val="50000"/>
                <a:satMod val="103000"/>
              </a:srgbClr>
            </a:solidFill>
            <a:prstDash val="solid"/>
            <a:tailEnd type="arrow"/>
          </a:ln>
          <a:effectLst/>
        </p:spPr>
      </p:cxnSp>
      <p:cxnSp>
        <p:nvCxnSpPr>
          <p:cNvPr id="13" name="Прямая со стрелкой 12"/>
          <p:cNvCxnSpPr/>
          <p:nvPr/>
        </p:nvCxnSpPr>
        <p:spPr>
          <a:xfrm>
            <a:off x="4499992" y="1268760"/>
            <a:ext cx="2520280" cy="648072"/>
          </a:xfrm>
          <a:prstGeom prst="straightConnector1">
            <a:avLst/>
          </a:prstGeom>
          <a:noFill/>
          <a:ln w="9525" cap="flat" cmpd="sng" algn="ctr">
            <a:solidFill>
              <a:srgbClr val="0F6FC6">
                <a:shade val="50000"/>
                <a:satMod val="103000"/>
              </a:srgbClr>
            </a:solidFill>
            <a:prstDash val="solid"/>
            <a:tailEnd type="arrow"/>
          </a:ln>
          <a:effectLst/>
        </p:spPr>
      </p:cxnSp>
    </p:spTree>
    <p:extLst>
      <p:ext uri="{BB962C8B-B14F-4D97-AF65-F5344CB8AC3E}">
        <p14:creationId xmlns:p14="http://schemas.microsoft.com/office/powerpoint/2010/main" val="51750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Скачать бесплатно: Пипетка - презентация Microsoft Office 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3" y="32261"/>
            <a:ext cx="91697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46650" y="1844824"/>
            <a:ext cx="8424936" cy="3672408"/>
          </a:xfrm>
          <a:solidFill>
            <a:schemeClr val="accent2">
              <a:lumMod val="20000"/>
              <a:lumOff val="80000"/>
            </a:schemeClr>
          </a:solidFill>
          <a:ln w="38100">
            <a:solidFill>
              <a:srgbClr val="00B0F0"/>
            </a:solidFill>
          </a:ln>
        </p:spPr>
        <p:txBody>
          <a:bodyPr>
            <a:normAutofit/>
          </a:bodyPr>
          <a:lstStyle/>
          <a:p>
            <a:pPr marL="0" indent="0" algn="just">
              <a:buNone/>
            </a:pPr>
            <a:r>
              <a:rPr lang="ru-RU" dirty="0">
                <a:solidFill>
                  <a:srgbClr val="7030A0"/>
                </a:solidFill>
                <a:latin typeface="Times New Roman" panose="02020603050405020304" pitchFamily="18" charset="0"/>
                <a:ea typeface="Times New Roman" panose="02020603050405020304" pitchFamily="18" charset="0"/>
              </a:rPr>
              <a:t>Л. С. Выготский отмечает: «…Есть все фактические и теоретические основания утверждать, что не только интеллектуальное развитие ребенка, но и формирование его характера, эмоций и личности в целом находится в непосредственной зависимости от речи»</a:t>
            </a:r>
            <a:endParaRPr lang="ru-RU" dirty="0">
              <a:solidFill>
                <a:srgbClr val="7030A0"/>
              </a:solidFill>
            </a:endParaRPr>
          </a:p>
        </p:txBody>
      </p:sp>
    </p:spTree>
    <p:extLst>
      <p:ext uri="{BB962C8B-B14F-4D97-AF65-F5344CB8AC3E}">
        <p14:creationId xmlns:p14="http://schemas.microsoft.com/office/powerpoint/2010/main" val="16063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6" y="191829"/>
            <a:ext cx="7272808" cy="3339376"/>
          </a:xfrm>
          <a:prstGeom prst="rect">
            <a:avLst/>
          </a:prstGeom>
        </p:spPr>
        <p:txBody>
          <a:bodyPr wrap="square">
            <a:spAutoFit/>
          </a:bodyPr>
          <a:lstStyle/>
          <a:p>
            <a:pPr algn="just">
              <a:spcAft>
                <a:spcPts val="0"/>
              </a:spcAft>
            </a:pPr>
            <a:r>
              <a:rPr lang="ru-RU" sz="2000" b="1" i="1" dirty="0">
                <a:solidFill>
                  <a:srgbClr val="FF0000"/>
                </a:solidFill>
                <a:latin typeface="Times New Roman"/>
                <a:ea typeface="Times New Roman"/>
                <a:cs typeface="Times New Roman"/>
              </a:rPr>
              <a:t>Алгоритм использования наглядного моделирования для развития коммуникативных способностей у старших </a:t>
            </a:r>
            <a:r>
              <a:rPr lang="ru-RU" sz="2000" b="1" i="1" dirty="0" smtClean="0">
                <a:solidFill>
                  <a:srgbClr val="FF0000"/>
                </a:solidFill>
                <a:latin typeface="Times New Roman"/>
                <a:ea typeface="Times New Roman"/>
                <a:cs typeface="Times New Roman"/>
              </a:rPr>
              <a:t>дошкольников</a:t>
            </a:r>
            <a:endParaRPr lang="ru-RU" sz="2000" b="1" dirty="0">
              <a:solidFill>
                <a:srgbClr val="FF0000"/>
              </a:solidFill>
              <a:ea typeface="Calibri"/>
              <a:cs typeface="Times New Roman"/>
            </a:endParaRPr>
          </a:p>
          <a:p>
            <a:pPr algn="just">
              <a:spcAft>
                <a:spcPts val="0"/>
              </a:spcAft>
            </a:pPr>
            <a:r>
              <a:rPr lang="ru-RU" sz="2000" b="1" i="1" dirty="0">
                <a:solidFill>
                  <a:srgbClr val="FF0000"/>
                </a:solidFill>
                <a:latin typeface="Times New Roman"/>
                <a:ea typeface="Times New Roman"/>
                <a:cs typeface="Times New Roman"/>
              </a:rPr>
              <a:t> </a:t>
            </a:r>
            <a:endParaRPr lang="ru-RU" sz="2000" b="1" dirty="0">
              <a:solidFill>
                <a:srgbClr val="FF0000"/>
              </a:solidFill>
              <a:ea typeface="Calibri"/>
              <a:cs typeface="Times New Roman"/>
            </a:endParaRPr>
          </a:p>
          <a:p>
            <a:pPr algn="just">
              <a:spcAft>
                <a:spcPts val="0"/>
              </a:spcAft>
            </a:pPr>
            <a:r>
              <a:rPr lang="ru-RU" sz="2400" b="1" i="1" dirty="0">
                <a:solidFill>
                  <a:srgbClr val="7030A0"/>
                </a:solidFill>
                <a:latin typeface="Times New Roman"/>
                <a:ea typeface="Times New Roman"/>
                <a:cs typeface="Times New Roman"/>
              </a:rPr>
              <a:t>Шаг 1. </a:t>
            </a:r>
            <a:r>
              <a:rPr lang="ru-RU" sz="2400" b="1" dirty="0">
                <a:solidFill>
                  <a:srgbClr val="7030A0"/>
                </a:solidFill>
                <a:latin typeface="Times New Roman"/>
                <a:ea typeface="Times New Roman"/>
                <a:cs typeface="Times New Roman"/>
              </a:rPr>
              <a:t>«Сюжетные картинки» </a:t>
            </a:r>
            <a:endParaRPr lang="ru-RU" sz="2400" b="1" dirty="0" smtClean="0">
              <a:solidFill>
                <a:srgbClr val="7030A0"/>
              </a:solidFill>
              <a:ea typeface="Times New Roman"/>
              <a:cs typeface="Times New Roman"/>
            </a:endParaRPr>
          </a:p>
          <a:p>
            <a:pPr algn="just">
              <a:spcAft>
                <a:spcPts val="0"/>
              </a:spcAft>
            </a:pPr>
            <a:r>
              <a:rPr lang="ru-RU" sz="2000" dirty="0" smtClean="0">
                <a:solidFill>
                  <a:srgbClr val="0070C0"/>
                </a:solidFill>
                <a:latin typeface="Times New Roman"/>
                <a:ea typeface="Times New Roman"/>
                <a:cs typeface="Times New Roman"/>
              </a:rPr>
              <a:t>Использовать </a:t>
            </a:r>
            <a:r>
              <a:rPr lang="ru-RU" sz="2000" dirty="0">
                <a:solidFill>
                  <a:srgbClr val="0070C0"/>
                </a:solidFill>
                <a:latin typeface="Times New Roman"/>
                <a:ea typeface="Times New Roman"/>
                <a:cs typeface="Times New Roman"/>
              </a:rPr>
              <a:t>предметные опорные и сюжетные картинки в цветном изображении, игрушки, натуральные предметы. В работе с детьми необходимо включать как можно больше анализаторов, тогда они быстрее и лучше усвоят материал.</a:t>
            </a:r>
            <a:endParaRPr lang="ru-RU" sz="2000" dirty="0">
              <a:solidFill>
                <a:srgbClr val="0070C0"/>
              </a:solidFill>
              <a:ea typeface="Calibri"/>
              <a:cs typeface="Times New Roman"/>
            </a:endParaRPr>
          </a:p>
          <a:p>
            <a:pPr algn="just">
              <a:lnSpc>
                <a:spcPct val="150000"/>
              </a:lnSpc>
              <a:spcAft>
                <a:spcPts val="0"/>
              </a:spcAft>
            </a:pPr>
            <a:r>
              <a:rPr lang="ru-RU" i="1" dirty="0">
                <a:solidFill>
                  <a:srgbClr val="000000"/>
                </a:solidFill>
                <a:latin typeface="Times New Roman"/>
                <a:ea typeface="Times New Roman"/>
                <a:cs typeface="Times New Roman"/>
              </a:rPr>
              <a:t> </a:t>
            </a:r>
            <a:endParaRPr lang="ru-RU" sz="1400" dirty="0">
              <a:ea typeface="Calibri"/>
              <a:cs typeface="Times New Roman"/>
            </a:endParaRPr>
          </a:p>
        </p:txBody>
      </p:sp>
      <p:pic>
        <p:nvPicPr>
          <p:cNvPr id="5" name="Рисунок 4" descr="F:\диплом презентация\фотодиплом\IMG_20170511_160748.jpg"/>
          <p:cNvPicPr/>
          <p:nvPr/>
        </p:nvPicPr>
        <p:blipFill rotWithShape="1">
          <a:blip r:embed="rId3" cstate="print">
            <a:extLst>
              <a:ext uri="{28A0092B-C50C-407E-A947-70E740481C1C}">
                <a14:useLocalDpi xmlns:a14="http://schemas.microsoft.com/office/drawing/2010/main" val="0"/>
              </a:ext>
            </a:extLst>
          </a:blip>
          <a:srcRect l="4581" r="4071"/>
          <a:stretch/>
        </p:blipFill>
        <p:spPr bwMode="auto">
          <a:xfrm rot="17073558">
            <a:off x="379134" y="3084863"/>
            <a:ext cx="2119650" cy="2795915"/>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6" name="Рисунок 5" descr="F:\диплом презентация\фотодиплом\IMG_20170511_160756.jpg"/>
          <p:cNvPicPr/>
          <p:nvPr/>
        </p:nvPicPr>
        <p:blipFill rotWithShape="1">
          <a:blip r:embed="rId4" cstate="print">
            <a:extLst>
              <a:ext uri="{28A0092B-C50C-407E-A947-70E740481C1C}">
                <a14:useLocalDpi xmlns:a14="http://schemas.microsoft.com/office/drawing/2010/main" val="0"/>
              </a:ext>
            </a:extLst>
          </a:blip>
          <a:srcRect l="11242" t="6509" r="11242" b="15385"/>
          <a:stretch/>
        </p:blipFill>
        <p:spPr bwMode="auto">
          <a:xfrm rot="16200000">
            <a:off x="6509266" y="3468377"/>
            <a:ext cx="2447478" cy="2028885"/>
          </a:xfrm>
          <a:prstGeom prst="rect">
            <a:avLst/>
          </a:prstGeom>
          <a:ln w="1270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8" name="Рисунок 7" descr="F:\диплом презентация\фотодиплом\IMG_20170511_160817.jpg"/>
          <p:cNvPicPr/>
          <p:nvPr/>
        </p:nvPicPr>
        <p:blipFill rotWithShape="1">
          <a:blip r:embed="rId5" cstate="print">
            <a:extLst>
              <a:ext uri="{28A0092B-C50C-407E-A947-70E740481C1C}">
                <a14:useLocalDpi xmlns:a14="http://schemas.microsoft.com/office/drawing/2010/main" val="0"/>
              </a:ext>
            </a:extLst>
          </a:blip>
          <a:srcRect l="10207" t="8284" r="13757" b="2367"/>
          <a:stretch/>
        </p:blipFill>
        <p:spPr bwMode="auto">
          <a:xfrm rot="11092096">
            <a:off x="7808465" y="596170"/>
            <a:ext cx="1193064" cy="1738050"/>
          </a:xfrm>
          <a:prstGeom prst="rect">
            <a:avLst/>
          </a:prstGeom>
          <a:ln w="1270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9" name="Рисунок 8" descr="F:\диплом презентация\фотодиплом\IMG_20170511_160627.jpg"/>
          <p:cNvPicPr/>
          <p:nvPr/>
        </p:nvPicPr>
        <p:blipFill rotWithShape="1">
          <a:blip r:embed="rId6" cstate="print">
            <a:extLst>
              <a:ext uri="{28A0092B-C50C-407E-A947-70E740481C1C}">
                <a14:useLocalDpi xmlns:a14="http://schemas.microsoft.com/office/drawing/2010/main" val="0"/>
              </a:ext>
            </a:extLst>
          </a:blip>
          <a:srcRect l="1922" t="2564" r="2220" b="3550"/>
          <a:stretch/>
        </p:blipFill>
        <p:spPr bwMode="auto">
          <a:xfrm rot="10800000">
            <a:off x="3419872" y="3256900"/>
            <a:ext cx="2848609" cy="2694836"/>
          </a:xfrm>
          <a:prstGeom prst="rect">
            <a:avLst/>
          </a:prstGeom>
          <a:solidFill>
            <a:srgbClr val="FFFFFF">
              <a:shade val="85000"/>
            </a:srgbClr>
          </a:solidFill>
          <a:ln w="190500" cap="sq">
            <a:solidFill>
              <a:srgbClr val="00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769076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58847"/>
            <a:ext cx="7056784" cy="3954929"/>
          </a:xfrm>
          <a:prstGeom prst="rect">
            <a:avLst/>
          </a:prstGeom>
          <a:solidFill>
            <a:srgbClr val="FFCCFF"/>
          </a:solidFill>
        </p:spPr>
        <p:txBody>
          <a:bodyPr wrap="square">
            <a:spAutoFit/>
          </a:bodyPr>
          <a:lstStyle/>
          <a:p>
            <a:pPr algn="just">
              <a:spcAft>
                <a:spcPts val="0"/>
              </a:spcAft>
            </a:pPr>
            <a:r>
              <a:rPr lang="ru-RU" sz="2400" b="1" i="1" dirty="0">
                <a:solidFill>
                  <a:srgbClr val="7030A0"/>
                </a:solidFill>
                <a:latin typeface="Times New Roman"/>
                <a:ea typeface="Times New Roman"/>
                <a:cs typeface="Times New Roman"/>
              </a:rPr>
              <a:t>Шаг 2. </a:t>
            </a:r>
            <a:r>
              <a:rPr lang="ru-RU" sz="2400" b="1" dirty="0">
                <a:solidFill>
                  <a:srgbClr val="7030A0"/>
                </a:solidFill>
                <a:latin typeface="Times New Roman"/>
                <a:ea typeface="Times New Roman"/>
                <a:cs typeface="Times New Roman"/>
              </a:rPr>
              <a:t>«Контурное изображение» </a:t>
            </a:r>
            <a:endParaRPr lang="ru-RU" sz="2400" b="1" dirty="0" smtClean="0">
              <a:solidFill>
                <a:srgbClr val="7030A0"/>
              </a:solidFill>
              <a:ea typeface="Times New Roman"/>
              <a:cs typeface="Times New Roman"/>
            </a:endParaRPr>
          </a:p>
          <a:p>
            <a:pPr algn="just">
              <a:spcAft>
                <a:spcPts val="0"/>
              </a:spcAft>
            </a:pPr>
            <a:r>
              <a:rPr lang="ru-RU" sz="2000" dirty="0" smtClean="0">
                <a:solidFill>
                  <a:srgbClr val="0070C0"/>
                </a:solidFill>
                <a:latin typeface="Times New Roman"/>
                <a:ea typeface="Times New Roman"/>
                <a:cs typeface="Times New Roman"/>
              </a:rPr>
              <a:t>Применять </a:t>
            </a:r>
            <a:r>
              <a:rPr lang="ru-RU" sz="2000" dirty="0">
                <a:solidFill>
                  <a:srgbClr val="0070C0"/>
                </a:solidFill>
                <a:latin typeface="Times New Roman"/>
                <a:ea typeface="Times New Roman"/>
                <a:cs typeface="Times New Roman"/>
              </a:rPr>
              <a:t>не только иллюстрации к произведениям, текстам, но и зарисованные педагогом контурные изображения. Здесь дети формируют способности узнавать предметы и действия в контурном изображении. При беседе над содержанием произведения педагог схематично зарисовывает те предметы, о которых идет речь. С помощью этого приема у детей формируется способность преобразовывать содержание произведения в образы. При заучивании педагог постоянно опирается на иллюстрации и схематические рисунки, тем самым закрепляет с детьми этот прием.</a:t>
            </a:r>
            <a:endParaRPr lang="ru-RU" sz="2000" dirty="0">
              <a:solidFill>
                <a:srgbClr val="0070C0"/>
              </a:solidFill>
              <a:ea typeface="Calibri"/>
              <a:cs typeface="Times New Roman"/>
            </a:endParaRPr>
          </a:p>
          <a:p>
            <a:pPr algn="just">
              <a:lnSpc>
                <a:spcPct val="150000"/>
              </a:lnSpc>
              <a:spcAft>
                <a:spcPts val="0"/>
              </a:spcAft>
            </a:pPr>
            <a:r>
              <a:rPr lang="ru-RU" i="1" dirty="0">
                <a:latin typeface="Times New Roman"/>
                <a:ea typeface="Times New Roman"/>
                <a:cs typeface="Times New Roman"/>
              </a:rPr>
              <a:t> </a:t>
            </a:r>
            <a:endParaRPr lang="ru-RU" sz="1400" dirty="0">
              <a:ea typeface="Calibri"/>
              <a:cs typeface="Times New Roman"/>
            </a:endParaRPr>
          </a:p>
        </p:txBody>
      </p:sp>
      <p:pic>
        <p:nvPicPr>
          <p:cNvPr id="5" name="Рисунок 4" descr="F:\диплом презентация\фотодиплом\IMG_20170511_160343.jpg"/>
          <p:cNvPicPr/>
          <p:nvPr/>
        </p:nvPicPr>
        <p:blipFill rotWithShape="1">
          <a:blip r:embed="rId3" cstate="print">
            <a:extLst>
              <a:ext uri="{28A0092B-C50C-407E-A947-70E740481C1C}">
                <a14:useLocalDpi xmlns:a14="http://schemas.microsoft.com/office/drawing/2010/main" val="0"/>
              </a:ext>
            </a:extLst>
          </a:blip>
          <a:srcRect l="31111" t="13779" r="17629" b="36666"/>
          <a:stretch/>
        </p:blipFill>
        <p:spPr bwMode="auto">
          <a:xfrm>
            <a:off x="5724128" y="3429000"/>
            <a:ext cx="2736304" cy="3129037"/>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6" name="Рисунок 5" descr="F:\диплом презентация\фотодиплом\IMG_20170511_155355.jpg"/>
          <p:cNvPicPr/>
          <p:nvPr/>
        </p:nvPicPr>
        <p:blipFill rotWithShape="1">
          <a:blip r:embed="rId4" cstate="print">
            <a:extLst>
              <a:ext uri="{28A0092B-C50C-407E-A947-70E740481C1C}">
                <a14:useLocalDpi xmlns:a14="http://schemas.microsoft.com/office/drawing/2010/main" val="0"/>
              </a:ext>
            </a:extLst>
          </a:blip>
          <a:srcRect l="31657" r="9912" b="24261"/>
          <a:stretch/>
        </p:blipFill>
        <p:spPr bwMode="auto">
          <a:xfrm>
            <a:off x="1099184" y="3952221"/>
            <a:ext cx="3472815" cy="2605816"/>
          </a:xfrm>
          <a:prstGeom prst="rect">
            <a:avLst/>
          </a:prstGeom>
          <a:solidFill>
            <a:srgbClr val="FFFFFF">
              <a:shade val="85000"/>
            </a:srgbClr>
          </a:solidFill>
          <a:ln w="190500" cap="sq">
            <a:solidFill>
              <a:srgbClr val="00B0F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76907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0" y="188640"/>
            <a:ext cx="4752528" cy="3847207"/>
          </a:xfrm>
          <a:prstGeom prst="rect">
            <a:avLst/>
          </a:prstGeom>
          <a:solidFill>
            <a:srgbClr val="FFCCFF"/>
          </a:solidFill>
        </p:spPr>
        <p:txBody>
          <a:bodyPr wrap="square">
            <a:spAutoFit/>
          </a:bodyPr>
          <a:lstStyle/>
          <a:p>
            <a:pPr>
              <a:spcAft>
                <a:spcPts val="0"/>
              </a:spcAft>
            </a:pPr>
            <a:r>
              <a:rPr lang="ru-RU" sz="2400" b="1" i="1" dirty="0" smtClean="0">
                <a:solidFill>
                  <a:srgbClr val="7030A0"/>
                </a:solidFill>
                <a:latin typeface="Times New Roman"/>
                <a:ea typeface="Times New Roman"/>
                <a:cs typeface="Times New Roman"/>
              </a:rPr>
              <a:t>Шаг 3.</a:t>
            </a:r>
            <a:r>
              <a:rPr lang="ru-RU" sz="2400" b="1" dirty="0" smtClean="0">
                <a:solidFill>
                  <a:srgbClr val="7030A0"/>
                </a:solidFill>
                <a:latin typeface="Times New Roman"/>
                <a:ea typeface="Times New Roman"/>
                <a:cs typeface="Times New Roman"/>
              </a:rPr>
              <a:t> «Графические символы»</a:t>
            </a:r>
            <a:endParaRPr lang="ru-RU" sz="2400" b="1" dirty="0" smtClean="0">
              <a:solidFill>
                <a:srgbClr val="7030A0"/>
              </a:solidFill>
              <a:ea typeface="Times New Roman"/>
              <a:cs typeface="Times New Roman"/>
            </a:endParaRPr>
          </a:p>
          <a:p>
            <a:pPr algn="just">
              <a:spcAft>
                <a:spcPts val="0"/>
              </a:spcAft>
            </a:pPr>
            <a:r>
              <a:rPr lang="ru-RU" sz="2000" dirty="0" smtClean="0">
                <a:solidFill>
                  <a:srgbClr val="7030A0"/>
                </a:solidFill>
                <a:latin typeface="Times New Roman"/>
                <a:ea typeface="Times New Roman"/>
                <a:cs typeface="Times New Roman"/>
              </a:rPr>
              <a:t>Использовать </a:t>
            </a:r>
            <a:r>
              <a:rPr lang="ru-RU" sz="2000" dirty="0">
                <a:solidFill>
                  <a:srgbClr val="7030A0"/>
                </a:solidFill>
                <a:latin typeface="Times New Roman"/>
                <a:ea typeface="Times New Roman"/>
                <a:cs typeface="Times New Roman"/>
              </a:rPr>
              <a:t>графические символы в черно – белом изображении, которые символизируют структурные компоненты произведения. У детей совершенствуется способности преобразовывать содержание произведения в усложненные образы – символы. Графические символы последовательных эпизодов произведения составлять совместно с детьми во время беседы по произведению. </a:t>
            </a:r>
            <a:endParaRPr lang="ru-RU" sz="2000" dirty="0">
              <a:solidFill>
                <a:srgbClr val="7030A0"/>
              </a:solidFill>
              <a:ea typeface="Calibri"/>
              <a:cs typeface="Times New Roman"/>
            </a:endParaRPr>
          </a:p>
        </p:txBody>
      </p:sp>
      <p:pic>
        <p:nvPicPr>
          <p:cNvPr id="27" name="Рисунок 26" descr="F:\диплом презентация\фотодиплом\IMG_20170511_160304.jpg"/>
          <p:cNvPicPr/>
          <p:nvPr/>
        </p:nvPicPr>
        <p:blipFill rotWithShape="1">
          <a:blip r:embed="rId3" cstate="print">
            <a:extLst>
              <a:ext uri="{28A0092B-C50C-407E-A947-70E740481C1C}">
                <a14:useLocalDpi xmlns:a14="http://schemas.microsoft.com/office/drawing/2010/main" val="0"/>
              </a:ext>
            </a:extLst>
          </a:blip>
          <a:srcRect t="30445" r="7259" b="6778"/>
          <a:stretch/>
        </p:blipFill>
        <p:spPr bwMode="auto">
          <a:xfrm>
            <a:off x="4283968" y="1340768"/>
            <a:ext cx="4623981" cy="5184576"/>
          </a:xfrm>
          <a:prstGeom prst="rect">
            <a:avLst/>
          </a:prstGeom>
          <a:solidFill>
            <a:srgbClr val="FFFFFF">
              <a:shade val="85000"/>
            </a:srgbClr>
          </a:solidFill>
          <a:ln w="190500" cap="rnd">
            <a:solidFill>
              <a:schemeClr val="tx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76907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Documents and Settings\Администратор\Рабочий стол\Новая папка (3)\fony-dlya-prezentac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 y="-10750"/>
            <a:ext cx="9429245" cy="683305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7544" y="0"/>
            <a:ext cx="8229600" cy="1512168"/>
          </a:xfrm>
          <a:solidFill>
            <a:schemeClr val="accent6">
              <a:lumMod val="20000"/>
              <a:lumOff val="8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marL="0" indent="0" algn="ctr">
              <a:lnSpc>
                <a:spcPct val="110000"/>
              </a:lnSpc>
              <a:spcAft>
                <a:spcPts val="0"/>
              </a:spcAft>
              <a:buNone/>
            </a:pPr>
            <a:r>
              <a:rPr lang="ru-RU" sz="2400" b="1" dirty="0" smtClean="0">
                <a:solidFill>
                  <a:srgbClr val="FF0000"/>
                </a:solidFill>
                <a:latin typeface="Times New Roman"/>
                <a:ea typeface="Times New Roman"/>
              </a:rPr>
              <a:t>Анализ результатов работы</a:t>
            </a:r>
            <a:r>
              <a:rPr lang="en-US" sz="2400" b="1" dirty="0" smtClean="0">
                <a:solidFill>
                  <a:srgbClr val="FF0000"/>
                </a:solidFill>
                <a:latin typeface="Times New Roman"/>
                <a:ea typeface="Times New Roman"/>
              </a:rPr>
              <a:t> </a:t>
            </a:r>
            <a:r>
              <a:rPr lang="ru-RU" sz="2400" b="1" dirty="0" smtClean="0">
                <a:solidFill>
                  <a:srgbClr val="FF0000"/>
                </a:solidFill>
                <a:latin typeface="Times New Roman"/>
                <a:ea typeface="Times New Roman"/>
              </a:rPr>
              <a:t>на контрольном этапе</a:t>
            </a:r>
          </a:p>
          <a:p>
            <a:pPr marL="0" indent="0" algn="just">
              <a:lnSpc>
                <a:spcPct val="110000"/>
              </a:lnSpc>
              <a:spcAft>
                <a:spcPts val="0"/>
              </a:spcAft>
              <a:buNone/>
            </a:pPr>
            <a:r>
              <a:rPr lang="ru-RU" sz="2000" dirty="0" smtClean="0">
                <a:solidFill>
                  <a:srgbClr val="00B0F0"/>
                </a:solidFill>
                <a:latin typeface="Times New Roman"/>
                <a:ea typeface="Times New Roman"/>
              </a:rPr>
              <a:t>Результативность </a:t>
            </a:r>
            <a:r>
              <a:rPr lang="ru-RU" sz="2000" dirty="0">
                <a:solidFill>
                  <a:srgbClr val="00B0F0"/>
                </a:solidFill>
                <a:latin typeface="Times New Roman"/>
                <a:ea typeface="Times New Roman"/>
              </a:rPr>
              <a:t>реализации системы работы мы проверяли по тем же методикам, что и на констатирующем этапе. После эксперимента нами были получены следующие </a:t>
            </a:r>
            <a:r>
              <a:rPr lang="ru-RU" sz="2000" dirty="0" smtClean="0">
                <a:solidFill>
                  <a:srgbClr val="00B0F0"/>
                </a:solidFill>
                <a:latin typeface="Times New Roman"/>
                <a:ea typeface="Times New Roman"/>
              </a:rPr>
              <a:t>результаты.</a:t>
            </a:r>
            <a:endParaRPr lang="ru-RU" sz="2000" dirty="0">
              <a:solidFill>
                <a:srgbClr val="00B0F0"/>
              </a:solidFill>
              <a:ea typeface="Calibri"/>
              <a:cs typeface="Times New Roman"/>
            </a:endParaRPr>
          </a:p>
        </p:txBody>
      </p:sp>
      <p:graphicFrame>
        <p:nvGraphicFramePr>
          <p:cNvPr id="6" name="Диаграмма 5"/>
          <p:cNvGraphicFramePr/>
          <p:nvPr>
            <p:extLst>
              <p:ext uri="{D42A27DB-BD31-4B8C-83A1-F6EECF244321}">
                <p14:modId xmlns:p14="http://schemas.microsoft.com/office/powerpoint/2010/main" val="1567204849"/>
              </p:ext>
            </p:extLst>
          </p:nvPr>
        </p:nvGraphicFramePr>
        <p:xfrm>
          <a:off x="467544" y="1628800"/>
          <a:ext cx="8208912"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01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Documents and Settings\Администратор\Рабочий стол\Новая папка (3)\fony-dlya-prezentac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 y="-10750"/>
            <a:ext cx="9429245" cy="683305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84873" y="0"/>
            <a:ext cx="8229600" cy="1728192"/>
          </a:xfrm>
          <a:solidFill>
            <a:schemeClr val="accent6">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0000" lnSpcReduction="20000"/>
          </a:bodyPr>
          <a:lstStyle/>
          <a:p>
            <a:pPr marL="0" indent="0" algn="ctr">
              <a:lnSpc>
                <a:spcPct val="150000"/>
              </a:lnSpc>
              <a:spcAft>
                <a:spcPts val="0"/>
              </a:spcAft>
              <a:buNone/>
            </a:pPr>
            <a:r>
              <a:rPr lang="ru-RU" sz="2400" b="1" dirty="0">
                <a:solidFill>
                  <a:srgbClr val="00B0F0"/>
                </a:solidFill>
                <a:latin typeface="Times New Roman"/>
                <a:ea typeface="Times New Roman"/>
              </a:rPr>
              <a:t>Динамика развития связной речи детей старшего дошкольного </a:t>
            </a:r>
            <a:r>
              <a:rPr lang="ru-RU" sz="2400" b="1" dirty="0" smtClean="0">
                <a:solidFill>
                  <a:srgbClr val="00B0F0"/>
                </a:solidFill>
                <a:latin typeface="Times New Roman"/>
                <a:ea typeface="Times New Roman"/>
              </a:rPr>
              <a:t>возраста </a:t>
            </a:r>
          </a:p>
          <a:p>
            <a:pPr marL="0" indent="0" algn="just">
              <a:lnSpc>
                <a:spcPct val="120000"/>
              </a:lnSpc>
              <a:spcAft>
                <a:spcPts val="0"/>
              </a:spcAft>
              <a:buNone/>
            </a:pPr>
            <a:r>
              <a:rPr lang="ru-RU" sz="2600" dirty="0" smtClean="0">
                <a:solidFill>
                  <a:srgbClr val="FF0000"/>
                </a:solidFill>
                <a:latin typeface="Times New Roman"/>
                <a:ea typeface="Times New Roman"/>
              </a:rPr>
              <a:t>Анализируя </a:t>
            </a:r>
            <a:r>
              <a:rPr lang="ru-RU" sz="2600" dirty="0">
                <a:solidFill>
                  <a:srgbClr val="FF0000"/>
                </a:solidFill>
                <a:latin typeface="Times New Roman"/>
                <a:ea typeface="Times New Roman"/>
              </a:rPr>
              <a:t>результаты проведенной работы, можно сделать вывод, что проведенная нами работа над связной речью с использованием моделирования помогла детям повысить способности  развития связной речи детей старшего дошкольного </a:t>
            </a:r>
            <a:r>
              <a:rPr lang="ru-RU" sz="2600" dirty="0" smtClean="0">
                <a:solidFill>
                  <a:srgbClr val="FF0000"/>
                </a:solidFill>
                <a:latin typeface="Times New Roman"/>
                <a:ea typeface="Times New Roman"/>
              </a:rPr>
              <a:t>возраста.</a:t>
            </a:r>
            <a:endParaRPr lang="ru-RU" sz="2600" dirty="0">
              <a:solidFill>
                <a:srgbClr val="FF0000"/>
              </a:solidFill>
              <a:ea typeface="Calibri"/>
              <a:cs typeface="Times New Roman"/>
            </a:endParaRPr>
          </a:p>
        </p:txBody>
      </p:sp>
      <p:graphicFrame>
        <p:nvGraphicFramePr>
          <p:cNvPr id="6" name="Диаграмма 5"/>
          <p:cNvGraphicFramePr/>
          <p:nvPr>
            <p:extLst>
              <p:ext uri="{D42A27DB-BD31-4B8C-83A1-F6EECF244321}">
                <p14:modId xmlns:p14="http://schemas.microsoft.com/office/powerpoint/2010/main" val="2428358813"/>
              </p:ext>
            </p:extLst>
          </p:nvPr>
        </p:nvGraphicFramePr>
        <p:xfrm>
          <a:off x="539552" y="1916832"/>
          <a:ext cx="8280920" cy="4685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7254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332656"/>
            <a:ext cx="6012160" cy="5386090"/>
          </a:xfrm>
          <a:prstGeom prst="rect">
            <a:avLst/>
          </a:prstGeom>
          <a:solidFill>
            <a:srgbClr val="FFCCFF"/>
          </a:solidFill>
          <a:ln>
            <a:solidFill>
              <a:srgbClr val="FF0000"/>
            </a:solidFill>
          </a:ln>
        </p:spPr>
        <p:txBody>
          <a:bodyPr wrap="square">
            <a:spAutoFit/>
          </a:bodyPr>
          <a:lstStyle/>
          <a:p>
            <a:pPr algn="ctr"/>
            <a:r>
              <a:rPr lang="ru-RU" sz="2400" b="1" dirty="0" smtClean="0">
                <a:solidFill>
                  <a:srgbClr val="000099"/>
                </a:solidFill>
                <a:latin typeface="Times New Roman"/>
                <a:ea typeface="Times New Roman"/>
              </a:rPr>
              <a:t>ЗАКЛЮЧЕНИЕ</a:t>
            </a:r>
          </a:p>
          <a:p>
            <a:r>
              <a:rPr lang="ru-RU" sz="2000" dirty="0" smtClean="0">
                <a:solidFill>
                  <a:srgbClr val="0070C0"/>
                </a:solidFill>
                <a:latin typeface="Times New Roman"/>
                <a:ea typeface="Times New Roman"/>
              </a:rPr>
              <a:t>Основным </a:t>
            </a:r>
            <a:r>
              <a:rPr lang="ru-RU" sz="2000" dirty="0">
                <a:solidFill>
                  <a:srgbClr val="0070C0"/>
                </a:solidFill>
                <a:latin typeface="Times New Roman"/>
                <a:ea typeface="Times New Roman"/>
              </a:rPr>
              <a:t>показателем эффективности реализованных педагогических условий явилась положительная динамика в развитии процесса освоения метода моделирования детьми старшего дошкольного возраста, которая выразилась в активизации познавательного интереса, эмоциональном отклике и развитии симпатии, сочувствия, в расширении самостоятельности ребёнка в деятельности, в усложнении приемов  практической деятельности в моделировании. Таким образом, проведённое исследование подтвердило выдвинутую гипотезу о необходимости использования выявленных условий для эффективного процесса освоения детьми старшего дошкольного возраста метод моделирования как </a:t>
            </a:r>
            <a:r>
              <a:rPr lang="ru-RU" sz="2000" dirty="0" smtClean="0">
                <a:solidFill>
                  <a:srgbClr val="0070C0"/>
                </a:solidFill>
                <a:latin typeface="Times New Roman"/>
                <a:ea typeface="Times New Roman"/>
              </a:rPr>
              <a:t>средство</a:t>
            </a:r>
            <a:r>
              <a:rPr lang="ru-RU" sz="2000" dirty="0">
                <a:solidFill>
                  <a:srgbClr val="0070C0"/>
                </a:solidFill>
                <a:latin typeface="Times New Roman"/>
                <a:ea typeface="Times New Roman"/>
              </a:rPr>
              <a:t>м</a:t>
            </a:r>
            <a:r>
              <a:rPr lang="ru-RU" sz="2000" dirty="0" smtClean="0">
                <a:solidFill>
                  <a:srgbClr val="0070C0"/>
                </a:solidFill>
                <a:latin typeface="Times New Roman"/>
                <a:ea typeface="Times New Roman"/>
              </a:rPr>
              <a:t> </a:t>
            </a:r>
            <a:r>
              <a:rPr lang="ru-RU" sz="2000" dirty="0">
                <a:solidFill>
                  <a:srgbClr val="0070C0"/>
                </a:solidFill>
                <a:latin typeface="Times New Roman"/>
                <a:ea typeface="Times New Roman"/>
              </a:rPr>
              <a:t>развития связной речи</a:t>
            </a:r>
            <a:endParaRPr lang="ru-RU" sz="2000" dirty="0">
              <a:solidFill>
                <a:srgbClr val="0070C0"/>
              </a:solidFill>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6006" t="5307" r="5773" b="11498"/>
          <a:stretch/>
        </p:blipFill>
        <p:spPr>
          <a:xfrm rot="1372517">
            <a:off x="6791186" y="4653136"/>
            <a:ext cx="1863034" cy="1318455"/>
          </a:xfrm>
          <a:prstGeom prst="rect">
            <a:avLst/>
          </a:prstGeom>
          <a:solidFill>
            <a:srgbClr val="FFFFFF">
              <a:shade val="85000"/>
            </a:srgbClr>
          </a:solidFill>
          <a:ln w="88900" cap="sq">
            <a:solidFill>
              <a:srgbClr val="FFCC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5211" t="6595" r="3853" b="8402"/>
          <a:stretch/>
        </p:blipFill>
        <p:spPr>
          <a:xfrm rot="802921">
            <a:off x="6839742" y="781964"/>
            <a:ext cx="1728193" cy="1212315"/>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6217" t="7134" r="3298" b="7134"/>
          <a:stretch/>
        </p:blipFill>
        <p:spPr>
          <a:xfrm rot="21162806">
            <a:off x="6787130" y="2515906"/>
            <a:ext cx="1745310" cy="1361761"/>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115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Приоритетные направления воспитательно-образовательной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698829"/>
            <a:ext cx="2736304" cy="205222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t="29000" r="17801"/>
          <a:stretch/>
        </p:blipFill>
        <p:spPr>
          <a:xfrm>
            <a:off x="3383866" y="260648"/>
            <a:ext cx="2376264" cy="2979486"/>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068" y="698829"/>
            <a:ext cx="2934080" cy="2298362"/>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r="10800"/>
          <a:stretch/>
        </p:blipFill>
        <p:spPr>
          <a:xfrm rot="16200000">
            <a:off x="950622" y="2873688"/>
            <a:ext cx="2534852" cy="3789040"/>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p:cNvPicPr>
            <a:picLocks noChangeAspect="1"/>
          </p:cNvPicPr>
          <p:nvPr/>
        </p:nvPicPr>
        <p:blipFill rotWithShape="1">
          <a:blip r:embed="rId8" cstate="print">
            <a:extLst>
              <a:ext uri="{28A0092B-C50C-407E-A947-70E740481C1C}">
                <a14:useLocalDpi xmlns:a14="http://schemas.microsoft.com/office/drawing/2010/main" val="0"/>
              </a:ext>
            </a:extLst>
          </a:blip>
          <a:srcRect l="3800" r="6601"/>
          <a:stretch/>
        </p:blipFill>
        <p:spPr>
          <a:xfrm rot="16200000">
            <a:off x="5718686" y="3411426"/>
            <a:ext cx="2635578" cy="3748976"/>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753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Скачать бесплатно: Пипетка - презентация Microsoft Office 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2" y="1"/>
            <a:ext cx="91697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44318" y="1556792"/>
            <a:ext cx="8229600" cy="5112568"/>
          </a:xfrm>
          <a:solidFill>
            <a:schemeClr val="accent2">
              <a:lumMod val="20000"/>
              <a:lumOff val="80000"/>
            </a:schemeClr>
          </a:solidFill>
          <a:ln>
            <a:solidFill>
              <a:srgbClr val="FF0000"/>
            </a:solidFill>
          </a:ln>
        </p:spPr>
        <p:txBody>
          <a:bodyPr>
            <a:noAutofit/>
          </a:bodyPr>
          <a:lstStyle/>
          <a:p>
            <a:pPr marL="0" indent="0" algn="just">
              <a:buNone/>
            </a:pPr>
            <a:r>
              <a:rPr lang="ru-RU" sz="2400" b="1" dirty="0">
                <a:solidFill>
                  <a:schemeClr val="accent6">
                    <a:lumMod val="75000"/>
                  </a:schemeClr>
                </a:solidFill>
                <a:latin typeface="Times New Roman" panose="02020603050405020304" pitchFamily="18" charset="0"/>
                <a:ea typeface="Times New Roman" panose="02020603050405020304" pitchFamily="18" charset="0"/>
              </a:rPr>
              <a:t>	</a:t>
            </a:r>
            <a:r>
              <a:rPr lang="ru-RU" sz="2400" b="1" dirty="0" smtClean="0">
                <a:solidFill>
                  <a:schemeClr val="accent6">
                    <a:lumMod val="75000"/>
                  </a:schemeClr>
                </a:solidFill>
                <a:latin typeface="Times New Roman" panose="02020603050405020304" pitchFamily="18" charset="0"/>
                <a:ea typeface="Times New Roman" panose="02020603050405020304" pitchFamily="18" charset="0"/>
              </a:rPr>
              <a:t>Актуальность проблемы:  </a:t>
            </a:r>
            <a:r>
              <a:rPr lang="ru-RU" sz="2400" dirty="0">
                <a:solidFill>
                  <a:srgbClr val="0070C0"/>
                </a:solidFill>
                <a:latin typeface="Times New Roman" panose="02020603050405020304" pitchFamily="18" charset="0"/>
                <a:ea typeface="Times New Roman" panose="02020603050405020304" pitchFamily="18" charset="0"/>
              </a:rPr>
              <a:t>Развитие культуры речи становится всё более актуальной проблемой в нашем обществе. </a:t>
            </a:r>
            <a:r>
              <a:rPr lang="ru-RU" sz="2400" dirty="0" smtClean="0">
                <a:solidFill>
                  <a:srgbClr val="0070C0"/>
                </a:solidFill>
                <a:latin typeface="Times New Roman" panose="02020603050405020304" pitchFamily="18" charset="0"/>
                <a:ea typeface="Times New Roman" panose="02020603050405020304" pitchFamily="18" charset="0"/>
              </a:rPr>
              <a:t>Снижающиеся способности </a:t>
            </a:r>
            <a:r>
              <a:rPr lang="ru-RU" sz="2400" dirty="0">
                <a:solidFill>
                  <a:srgbClr val="0070C0"/>
                </a:solidFill>
                <a:latin typeface="Times New Roman" panose="02020603050405020304" pitchFamily="18" charset="0"/>
                <a:ea typeface="Times New Roman" panose="02020603050405020304" pitchFamily="18" charset="0"/>
              </a:rPr>
              <a:t>культуры, широкое распространение низкопробной литературы, бедное, безграмотное «говорение» с экранов телевизоров, агрессивно-примитивная речь, насаждаемая телевизионной рекламой, западными фильмами и мультфильмами – всё это способствует приближению языковой катастрофы, которая является не менее опасной, чем экологическая. Однако, несмотря на достаточную степень изученности проблемы развития связной речи дошкольников, остается недостаточно освещённым одна из сторон  этой проблемы - развитие связной речи дошкольников с использованием моделирования. </a:t>
            </a:r>
            <a:endParaRPr lang="ru-RU" sz="2400" dirty="0">
              <a:solidFill>
                <a:srgbClr val="0070C0"/>
              </a:solidFill>
            </a:endParaRPr>
          </a:p>
        </p:txBody>
      </p:sp>
    </p:spTree>
    <p:extLst>
      <p:ext uri="{BB962C8B-B14F-4D97-AF65-F5344CB8AC3E}">
        <p14:creationId xmlns:p14="http://schemas.microsoft.com/office/powerpoint/2010/main" val="96775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Администратор\Рабочий стол\Новая папка (3)\fony-dlya-prezentac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2" y="0"/>
            <a:ext cx="9165501" cy="681337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1556792"/>
            <a:ext cx="8568952" cy="4752528"/>
          </a:xfrm>
          <a:solidFill>
            <a:srgbClr val="FFCCFF"/>
          </a:solidFill>
          <a:ln>
            <a:solidFill>
              <a:srgbClr val="92D050"/>
            </a:solidFill>
          </a:ln>
        </p:spPr>
        <p:txBody>
          <a:bodyPr>
            <a:normAutofit fontScale="32500" lnSpcReduction="20000"/>
          </a:bodyPr>
          <a:lstStyle/>
          <a:p>
            <a:pPr marL="0" indent="0">
              <a:lnSpc>
                <a:spcPct val="120000"/>
              </a:lnSpc>
              <a:spcAft>
                <a:spcPts val="800"/>
              </a:spcAft>
              <a:buNone/>
            </a:pPr>
            <a:r>
              <a:rPr lang="ru-RU" sz="7400" b="1" dirty="0" smtClean="0">
                <a:solidFill>
                  <a:srgbClr val="FF0000"/>
                </a:solidFill>
                <a:latin typeface="Times New Roman" panose="02020603050405020304" pitchFamily="18" charset="0"/>
                <a:ea typeface="+mj-ea"/>
                <a:cs typeface="Times New Roman" panose="02020603050405020304" pitchFamily="18" charset="0"/>
              </a:rPr>
              <a:t>Объектом </a:t>
            </a:r>
            <a:r>
              <a:rPr lang="ru-RU" sz="7400" b="1" dirty="0">
                <a:solidFill>
                  <a:srgbClr val="FF0000"/>
                </a:solidFill>
                <a:latin typeface="Times New Roman" panose="02020603050405020304" pitchFamily="18" charset="0"/>
                <a:ea typeface="+mj-ea"/>
                <a:cs typeface="Times New Roman" panose="02020603050405020304" pitchFamily="18" charset="0"/>
              </a:rPr>
              <a:t>исследования:  </a:t>
            </a:r>
            <a:r>
              <a:rPr lang="ru-RU" sz="6000" dirty="0" smtClean="0">
                <a:solidFill>
                  <a:srgbClr val="0070C0"/>
                </a:solidFill>
                <a:latin typeface="Times New Roman" panose="02020603050405020304" pitchFamily="18" charset="0"/>
                <a:ea typeface="+mj-ea"/>
                <a:cs typeface="Times New Roman" panose="02020603050405020304" pitchFamily="18" charset="0"/>
              </a:rPr>
              <a:t>Я</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вляется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процесс развития связной речи детей старшего дошкольного возраста</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6000" b="1" dirty="0">
                <a:solidFill>
                  <a:srgbClr val="0070C0"/>
                </a:solidFill>
                <a:latin typeface="Times New Roman" panose="02020603050405020304" pitchFamily="18" charset="0"/>
                <a:ea typeface="+mj-ea"/>
                <a:cs typeface="Times New Roman" panose="02020603050405020304" pitchFamily="18" charset="0"/>
              </a:rPr>
              <a:t/>
            </a:r>
            <a:br>
              <a:rPr lang="ru-RU" sz="6000" b="1" dirty="0">
                <a:solidFill>
                  <a:srgbClr val="0070C0"/>
                </a:solidFill>
                <a:latin typeface="Times New Roman" panose="02020603050405020304" pitchFamily="18" charset="0"/>
                <a:ea typeface="+mj-ea"/>
                <a:cs typeface="Times New Roman" panose="02020603050405020304" pitchFamily="18" charset="0"/>
              </a:rPr>
            </a:br>
            <a:r>
              <a:rPr lang="ru-RU" sz="7400" b="1" dirty="0">
                <a:solidFill>
                  <a:srgbClr val="FF0000"/>
                </a:solidFill>
                <a:latin typeface="Times New Roman" panose="02020603050405020304" pitchFamily="18" charset="0"/>
                <a:ea typeface="+mj-ea"/>
                <a:cs typeface="Times New Roman" panose="02020603050405020304" pitchFamily="18" charset="0"/>
              </a:rPr>
              <a:t>Предметом </a:t>
            </a:r>
            <a:r>
              <a:rPr lang="ru-RU" sz="7400" b="1" dirty="0" smtClean="0">
                <a:solidFill>
                  <a:srgbClr val="FF0000"/>
                </a:solidFill>
                <a:latin typeface="Times New Roman" panose="02020603050405020304" pitchFamily="18" charset="0"/>
                <a:ea typeface="+mj-ea"/>
                <a:cs typeface="Times New Roman" panose="02020603050405020304" pitchFamily="18" charset="0"/>
              </a:rPr>
              <a:t>исследования:  </a:t>
            </a:r>
            <a:r>
              <a:rPr lang="ru-RU" sz="6000" dirty="0" smtClean="0">
                <a:solidFill>
                  <a:srgbClr val="0070C0"/>
                </a:solidFill>
                <a:latin typeface="Times New Roman" panose="02020603050405020304" pitchFamily="18" charset="0"/>
                <a:ea typeface="+mj-ea"/>
                <a:cs typeface="Times New Roman" panose="02020603050405020304" pitchFamily="18" charset="0"/>
              </a:rPr>
              <a:t>Я</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вляется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педагогическая технология развития связной речи детей старшего дошкольного возраста с использованием моделирования</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6000" b="1" dirty="0">
                <a:solidFill>
                  <a:srgbClr val="0070C0"/>
                </a:solidFill>
                <a:latin typeface="Times New Roman" panose="02020603050405020304" pitchFamily="18" charset="0"/>
                <a:ea typeface="+mj-ea"/>
                <a:cs typeface="Times New Roman" panose="02020603050405020304" pitchFamily="18" charset="0"/>
              </a:rPr>
              <a:t/>
            </a:r>
            <a:br>
              <a:rPr lang="ru-RU" sz="6000" b="1" dirty="0">
                <a:solidFill>
                  <a:srgbClr val="0070C0"/>
                </a:solidFill>
                <a:latin typeface="Times New Roman" panose="02020603050405020304" pitchFamily="18" charset="0"/>
                <a:ea typeface="+mj-ea"/>
                <a:cs typeface="Times New Roman" panose="02020603050405020304" pitchFamily="18" charset="0"/>
              </a:rPr>
            </a:br>
            <a:r>
              <a:rPr lang="ru-RU" sz="7400" b="1" dirty="0" smtClean="0">
                <a:solidFill>
                  <a:srgbClr val="FF0000"/>
                </a:solidFill>
                <a:latin typeface="Times New Roman" panose="02020603050405020304" pitchFamily="18" charset="0"/>
                <a:ea typeface="+mj-ea"/>
                <a:cs typeface="Times New Roman" panose="02020603050405020304" pitchFamily="18" charset="0"/>
              </a:rPr>
              <a:t>Цель исследования: </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Теоретическое обоснование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60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экспериментальное доказательство технологии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развития связной речи у детей старшего дошкольного возраста с использованием моделирования</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6000" b="1" dirty="0">
                <a:solidFill>
                  <a:srgbClr val="0070C0"/>
                </a:solidFill>
                <a:latin typeface="Times New Roman" panose="02020603050405020304" pitchFamily="18" charset="0"/>
                <a:ea typeface="+mj-ea"/>
                <a:cs typeface="Times New Roman" panose="02020603050405020304" pitchFamily="18" charset="0"/>
              </a:rPr>
              <a:t/>
            </a:r>
            <a:br>
              <a:rPr lang="ru-RU" sz="6000" b="1" dirty="0">
                <a:solidFill>
                  <a:srgbClr val="0070C0"/>
                </a:solidFill>
                <a:latin typeface="Times New Roman" panose="02020603050405020304" pitchFamily="18" charset="0"/>
                <a:ea typeface="+mj-ea"/>
                <a:cs typeface="Times New Roman" panose="02020603050405020304" pitchFamily="18" charset="0"/>
              </a:rPr>
            </a:br>
            <a:r>
              <a:rPr lang="ru-RU" sz="7400" b="1" dirty="0">
                <a:solidFill>
                  <a:srgbClr val="FF0000"/>
                </a:solidFill>
                <a:latin typeface="Times New Roman" panose="02020603050405020304" pitchFamily="18" charset="0"/>
                <a:ea typeface="+mj-ea"/>
                <a:cs typeface="Times New Roman" panose="02020603050405020304" pitchFamily="18" charset="0"/>
              </a:rPr>
              <a:t>Гипотеза </a:t>
            </a:r>
            <a:r>
              <a:rPr lang="ru-RU" sz="7400" b="1" dirty="0" smtClean="0">
                <a:solidFill>
                  <a:srgbClr val="FF0000"/>
                </a:solidFill>
                <a:latin typeface="Times New Roman" panose="02020603050405020304" pitchFamily="18" charset="0"/>
                <a:ea typeface="+mj-ea"/>
                <a:cs typeface="Times New Roman" panose="02020603050405020304" pitchFamily="18" charset="0"/>
              </a:rPr>
              <a:t>исследования: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Развитие связной речи у детей старшего дошкольного возраста будет эффективным, </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если: использовать выявленные условия, основы, методы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6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технологии </a:t>
            </a:r>
            <a:r>
              <a:rPr lang="ru-RU"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для эффективного процесса освоения детьми старшего дошкольного возраста методом моделирования как средством развития связной речи</a:t>
            </a:r>
            <a:endParaRPr lang="ru-RU" sz="6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ru-RU" dirty="0"/>
          </a:p>
        </p:txBody>
      </p:sp>
    </p:spTree>
    <p:extLst>
      <p:ext uri="{BB962C8B-B14F-4D97-AF65-F5344CB8AC3E}">
        <p14:creationId xmlns:p14="http://schemas.microsoft.com/office/powerpoint/2010/main" val="404578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Администратор\Рабочий стол\Новая папка (3)\1545.jpg"/>
          <p:cNvPicPr>
            <a:picLocks noChangeAspect="1" noChangeArrowheads="1"/>
          </p:cNvPicPr>
          <p:nvPr/>
        </p:nvPicPr>
        <p:blipFill rotWithShape="1">
          <a:blip r:embed="rId2">
            <a:extLst>
              <a:ext uri="{28A0092B-C50C-407E-A947-70E740481C1C}">
                <a14:useLocalDpi xmlns:a14="http://schemas.microsoft.com/office/drawing/2010/main" val="0"/>
              </a:ext>
            </a:extLst>
          </a:blip>
          <a:srcRect t="30884" r="5939"/>
          <a:stretch/>
        </p:blipFill>
        <p:spPr bwMode="auto">
          <a:xfrm>
            <a:off x="2483768" y="4581128"/>
            <a:ext cx="6552728" cy="209497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188640"/>
            <a:ext cx="8229600" cy="4968552"/>
          </a:xfrm>
        </p:spPr>
        <p:txBody>
          <a:bodyPr>
            <a:normAutofit fontScale="40000" lnSpcReduction="20000"/>
          </a:bodyPr>
          <a:lstStyle/>
          <a:p>
            <a:pPr marL="0" indent="0" algn="just">
              <a:lnSpc>
                <a:spcPct val="150000"/>
              </a:lnSpc>
              <a:spcAft>
                <a:spcPts val="800"/>
              </a:spcAft>
              <a:buNone/>
            </a:pPr>
            <a:r>
              <a:rPr lang="ru-RU" sz="51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ЗАДАЧИ ИССЛЕДОВАНИЯ</a:t>
            </a:r>
            <a:r>
              <a:rPr lang="ru-RU" sz="5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5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ru-RU" sz="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Осуществить теоретический анализ психолого-педагогической литературы по проблеме формирования связной речи у дошкольников.</a:t>
            </a:r>
            <a:endParaRPr lang="ru-RU" sz="5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ru-RU" sz="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Конкретизировать содержание понятия «связная речь детей старшего дошкольного возраста».</a:t>
            </a:r>
            <a:endParaRPr lang="ru-RU" sz="5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ru-RU" sz="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Установить критерии, показатели и стадии развития связной речи</a:t>
            </a:r>
            <a:b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br>
            <a: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старших дошкольников.</a:t>
            </a:r>
            <a:endParaRPr lang="ru-RU" sz="5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ru-RU" sz="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Применить  педагогическую технологию развития связной речи у детей старшего дошкольного возраста с использованием моделирования.</a:t>
            </a:r>
            <a:endParaRPr lang="ru-RU" sz="5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ru-RU" sz="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u-RU" sz="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Экспериментально проверить результативность использования применяемой технологии в процессе развития связной речи у детей старшего дошкольного возраста.</a:t>
            </a:r>
            <a:endParaRPr lang="ru-RU" sz="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76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Администратор\Рабочий стол\Новая папка (3)\fony-dlya-prezentac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2" y="0"/>
            <a:ext cx="9165501" cy="681337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1844824"/>
            <a:ext cx="7632848" cy="4392488"/>
          </a:xfrm>
          <a:solidFill>
            <a:schemeClr val="accent1">
              <a:lumMod val="20000"/>
              <a:lumOff val="80000"/>
            </a:schemeClr>
          </a:solidFill>
          <a:ln>
            <a:solidFill>
              <a:srgbClr val="FF0000"/>
            </a:solidFill>
          </a:ln>
        </p:spPr>
        <p:txBody>
          <a:bodyPr>
            <a:normAutofit lnSpcReduction="10000"/>
          </a:bodyPr>
          <a:lstStyle/>
          <a:p>
            <a:pPr marL="0" indent="0" algn="just">
              <a:lnSpc>
                <a:spcPct val="110000"/>
              </a:lnSpc>
              <a:spcAft>
                <a:spcPts val="800"/>
              </a:spcAft>
              <a:buNone/>
            </a:pPr>
            <a:r>
              <a:rPr lang="ru-RU" b="1" dirty="0" smtClean="0">
                <a:solidFill>
                  <a:srgbClr val="C00000"/>
                </a:solidFill>
                <a:latin typeface="Times New Roman" panose="02020603050405020304" pitchFamily="18" charset="0"/>
                <a:ea typeface="Times New Roman" panose="02020603050405020304" pitchFamily="18" charset="0"/>
              </a:rPr>
              <a:t>Методы </a:t>
            </a:r>
            <a:r>
              <a:rPr lang="ru-RU" b="1" dirty="0">
                <a:solidFill>
                  <a:srgbClr val="C00000"/>
                </a:solidFill>
                <a:latin typeface="Times New Roman" panose="02020603050405020304" pitchFamily="18" charset="0"/>
                <a:ea typeface="Times New Roman" panose="02020603050405020304" pitchFamily="18" charset="0"/>
              </a:rPr>
              <a:t>исследования</a:t>
            </a:r>
            <a:r>
              <a:rPr lang="ru-RU" dirty="0">
                <a:solidFill>
                  <a:srgbClr val="C00000"/>
                </a:solidFill>
                <a:latin typeface="Times New Roman" panose="02020603050405020304" pitchFamily="18" charset="0"/>
                <a:ea typeface="Times New Roman" panose="02020603050405020304" pitchFamily="18" charset="0"/>
              </a:rPr>
              <a:t>: </a:t>
            </a:r>
            <a:r>
              <a:rPr lang="ru-RU" dirty="0">
                <a:solidFill>
                  <a:srgbClr val="7030A0"/>
                </a:solidFill>
                <a:latin typeface="Times New Roman" panose="02020603050405020304" pitchFamily="18" charset="0"/>
                <a:ea typeface="Times New Roman" panose="02020603050405020304" pitchFamily="18" charset="0"/>
              </a:rPr>
              <a:t>Теоретический анализ педагогической литературы в аспекте </a:t>
            </a:r>
            <a:r>
              <a:rPr lang="ru-RU"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изучаемой проблемы; наблюдение, педагогический эксперимент; метод анализа продуктов деятельности детей (схемы, модели, детские рассказы, рисунки); статистические методы обработки данных.</a:t>
            </a:r>
            <a:endParaRPr lang="ru-RU"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ru-RU" dirty="0"/>
          </a:p>
        </p:txBody>
      </p:sp>
    </p:spTree>
    <p:extLst>
      <p:ext uri="{BB962C8B-B14F-4D97-AF65-F5344CB8AC3E}">
        <p14:creationId xmlns:p14="http://schemas.microsoft.com/office/powerpoint/2010/main" val="2023269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Скачать бесплатно: Пипетка - презентация Microsoft Office 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2" y="1"/>
            <a:ext cx="91697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44318" y="1556792"/>
            <a:ext cx="8229600" cy="5112568"/>
          </a:xfrm>
          <a:solidFill>
            <a:schemeClr val="accent6">
              <a:lumMod val="20000"/>
              <a:lumOff val="80000"/>
            </a:schemeClr>
          </a:solidFill>
          <a:ln>
            <a:solidFill>
              <a:srgbClr val="FF0000"/>
            </a:solidFill>
          </a:ln>
        </p:spPr>
        <p:txBody>
          <a:bodyPr>
            <a:noAutofit/>
          </a:bodyPr>
          <a:lstStyle/>
          <a:p>
            <a:pPr marL="0" indent="0" algn="just">
              <a:spcAft>
                <a:spcPts val="0"/>
              </a:spcAft>
              <a:buNone/>
            </a:pP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Научная новизна исследования состоит</a:t>
            </a: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в  разработке  и  реализации </a:t>
            </a:r>
            <a:r>
              <a:rPr lang="ru-RU"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педагогического </a:t>
            </a:r>
            <a:r>
              <a:rPr lang="ru-RU"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проекта в теоретическом обосновании педагогической технологии развития связной речи с использованием </a:t>
            </a:r>
            <a:r>
              <a:rPr lang="ru-RU"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моделирования;</a:t>
            </a:r>
            <a:r>
              <a:rPr lang="ru-RU" sz="24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определении критериев, показателей и стадий  развития связной речи детей старшего дошкольного возраста.</a:t>
            </a:r>
            <a:endPar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endPar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Aft>
                <a:spcPts val="800"/>
              </a:spcAft>
              <a:buNone/>
            </a:pP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Практическая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значимость исследования </a:t>
            </a:r>
            <a:r>
              <a:rPr lang="ru-RU"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состоит в том, что предложенные материалы могут быть, использованы в непрерывно непосредственном образовательном процессе практическими работниками ДОО.</a:t>
            </a:r>
            <a:endPar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2400" b="1" dirty="0">
                <a:solidFill>
                  <a:schemeClr val="accent6">
                    <a:lumMod val="75000"/>
                  </a:schemeClr>
                </a:solidFill>
                <a:latin typeface="Times New Roman" panose="02020603050405020304" pitchFamily="18" charset="0"/>
                <a:ea typeface="Times New Roman" panose="02020603050405020304" pitchFamily="18" charset="0"/>
              </a:rPr>
              <a:t>	</a:t>
            </a:r>
            <a:endParaRPr lang="ru-RU" sz="2400" dirty="0">
              <a:solidFill>
                <a:srgbClr val="0070C0"/>
              </a:solidFill>
            </a:endParaRPr>
          </a:p>
        </p:txBody>
      </p:sp>
    </p:spTree>
    <p:extLst>
      <p:ext uri="{BB962C8B-B14F-4D97-AF65-F5344CB8AC3E}">
        <p14:creationId xmlns:p14="http://schemas.microsoft.com/office/powerpoint/2010/main" val="423214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Скачать бесплатно: Пипетка - презентация Microsoft Office 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2" y="1"/>
            <a:ext cx="91697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1700808"/>
            <a:ext cx="7584066" cy="4392488"/>
          </a:xfrm>
          <a:solidFill>
            <a:schemeClr val="accent6">
              <a:lumMod val="20000"/>
              <a:lumOff val="80000"/>
            </a:schemeClr>
          </a:solidFill>
          <a:ln>
            <a:solidFill>
              <a:srgbClr val="FF0000"/>
            </a:solidFill>
          </a:ln>
        </p:spPr>
        <p:txBody>
          <a:bodyPr>
            <a:noAutofit/>
          </a:bodyPr>
          <a:lstStyle/>
          <a:p>
            <a:pPr indent="0">
              <a:spcAft>
                <a:spcPts val="800"/>
              </a:spcAft>
              <a:buNone/>
            </a:pPr>
            <a:r>
              <a:rPr lang="ru-RU"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База исследования: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Автономная некоммерческая дошкольная образовательная организация «</a:t>
            </a:r>
            <a:r>
              <a:rPr lang="ru-RU"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Алмазик</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детский сад  №14 «Медвежонок». </a:t>
            </a:r>
          </a:p>
          <a:p>
            <a:pPr indent="0">
              <a:spcAft>
                <a:spcPts val="800"/>
              </a:spcAft>
              <a:buNone/>
            </a:pPr>
            <a:r>
              <a:rPr lang="ru-RU"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Дети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старшей группы «Солнышко».</a:t>
            </a:r>
            <a:endParaRPr lang="ru-RU"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endParaRPr lang="ru-RU"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spcAft>
                <a:spcPts val="800"/>
              </a:spcAft>
              <a:buNone/>
            </a:pPr>
            <a:r>
              <a:rPr lang="ru-RU"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Сроки </a:t>
            </a:r>
            <a:r>
              <a:rPr lang="ru-RU"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эксперимента: </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3месяца </a:t>
            </a:r>
            <a:endParaRPr lang="ru-RU"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spcAft>
                <a:spcPts val="800"/>
              </a:spcAft>
              <a:buNone/>
            </a:pPr>
            <a:r>
              <a:rPr lang="ru-RU"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февраль, март, апрель), 2017 г.</a:t>
            </a:r>
            <a:endParaRPr lang="ru-RU"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2400" b="1" dirty="0">
                <a:solidFill>
                  <a:schemeClr val="accent6">
                    <a:lumMod val="75000"/>
                  </a:schemeClr>
                </a:solidFill>
                <a:latin typeface="Times New Roman" panose="02020603050405020304" pitchFamily="18" charset="0"/>
                <a:ea typeface="Times New Roman" panose="02020603050405020304" pitchFamily="18" charset="0"/>
              </a:rPr>
              <a:t>	</a:t>
            </a:r>
            <a:endParaRPr lang="ru-RU" sz="2400" dirty="0">
              <a:solidFill>
                <a:srgbClr val="0070C0"/>
              </a:solidFill>
            </a:endParaRPr>
          </a:p>
        </p:txBody>
      </p:sp>
      <p:pic>
        <p:nvPicPr>
          <p:cNvPr id="5" name="Рисунок 4" descr="F:\диплом презентация\фотодиплом\IMG_20170511_155120.jpg"/>
          <p:cNvPicPr/>
          <p:nvPr/>
        </p:nvPicPr>
        <p:blipFill rotWithShape="1">
          <a:blip r:embed="rId3" cstate="print">
            <a:extLst>
              <a:ext uri="{28A0092B-C50C-407E-A947-70E740481C1C}">
                <a14:useLocalDpi xmlns:a14="http://schemas.microsoft.com/office/drawing/2010/main" val="0"/>
              </a:ext>
            </a:extLst>
          </a:blip>
          <a:srcRect l="21006" t="5522" r="16125" b="31953"/>
          <a:stretch/>
        </p:blipFill>
        <p:spPr bwMode="auto">
          <a:xfrm>
            <a:off x="5868144" y="4252831"/>
            <a:ext cx="2876282" cy="2185595"/>
          </a:xfrm>
          <a:prstGeom prst="rect">
            <a:avLst/>
          </a:prstGeom>
          <a:solidFill>
            <a:srgbClr val="FFFFFF">
              <a:shade val="85000"/>
            </a:srgbClr>
          </a:solidFill>
          <a:ln w="101600" cap="sq">
            <a:solidFill>
              <a:srgbClr val="99FF33"/>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97214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Documents and Settings\Администратор\Рабочий стол\Новая папка (3)\fony-dlya-prezentaci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 y="-10750"/>
            <a:ext cx="9429245" cy="683305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noGrp="1"/>
          </p:cNvSpPr>
          <p:nvPr>
            <p:ph idx="1"/>
          </p:nvPr>
        </p:nvSpPr>
        <p:spPr>
          <a:xfrm>
            <a:off x="179388" y="1484313"/>
            <a:ext cx="8229600" cy="1872679"/>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50000"/>
              </a:lnSpc>
              <a:buNone/>
            </a:pPr>
            <a:r>
              <a:rPr lang="ru-RU" sz="2000" b="1" dirty="0" smtClean="0">
                <a:solidFill>
                  <a:srgbClr val="00B0F0"/>
                </a:solidFill>
                <a:latin typeface="Times New Roman"/>
                <a:ea typeface="Calibri"/>
              </a:rPr>
              <a:t>Особенности </a:t>
            </a:r>
            <a:r>
              <a:rPr lang="ru-RU" sz="2000" b="1" dirty="0">
                <a:solidFill>
                  <a:srgbClr val="00B0F0"/>
                </a:solidFill>
                <a:latin typeface="Times New Roman"/>
                <a:ea typeface="Calibri"/>
              </a:rPr>
              <a:t>речи у детей старшего дошкольного </a:t>
            </a:r>
            <a:r>
              <a:rPr lang="ru-RU" sz="2000" b="1" dirty="0" smtClean="0">
                <a:solidFill>
                  <a:srgbClr val="00B0F0"/>
                </a:solidFill>
                <a:latin typeface="Times New Roman"/>
                <a:ea typeface="Calibri"/>
              </a:rPr>
              <a:t>возраста</a:t>
            </a:r>
            <a:endParaRPr lang="ru-RU" sz="2000" dirty="0" smtClean="0">
              <a:solidFill>
                <a:srgbClr val="00B0F0"/>
              </a:solidFill>
              <a:ea typeface="Calibri"/>
              <a:cs typeface="Times New Roman"/>
            </a:endParaRPr>
          </a:p>
          <a:p>
            <a:pPr indent="0" algn="just">
              <a:lnSpc>
                <a:spcPct val="110000"/>
              </a:lnSpc>
              <a:buNone/>
            </a:pPr>
            <a:r>
              <a:rPr lang="ru-RU" sz="1600" dirty="0" smtClean="0">
                <a:latin typeface="Times New Roman"/>
                <a:ea typeface="Calibri"/>
                <a:cs typeface="Times New Roman"/>
              </a:rPr>
              <a:t> </a:t>
            </a:r>
            <a:r>
              <a:rPr lang="ru-RU" sz="2000" dirty="0" smtClean="0">
                <a:solidFill>
                  <a:srgbClr val="C00000"/>
                </a:solidFill>
                <a:latin typeface="Times New Roman"/>
                <a:ea typeface="Calibri"/>
                <a:cs typeface="Times New Roman"/>
              </a:rPr>
              <a:t>К концу </a:t>
            </a:r>
            <a:r>
              <a:rPr lang="ru-RU" sz="2000" dirty="0">
                <a:solidFill>
                  <a:srgbClr val="C00000"/>
                </a:solidFill>
                <a:latin typeface="Times New Roman"/>
                <a:ea typeface="Calibri"/>
                <a:cs typeface="Times New Roman"/>
              </a:rPr>
              <a:t>дошкольного периода дети должны владеть развернутой фразовой речью, фонетически, лексически и грамматически правильно оформленной. </a:t>
            </a:r>
            <a:endParaRPr lang="ru-RU" sz="2000" dirty="0">
              <a:solidFill>
                <a:srgbClr val="C00000"/>
              </a:solidFill>
              <a:ea typeface="Calibri"/>
              <a:cs typeface="Times New Roman"/>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t="24899" b="18993"/>
          <a:stretch/>
        </p:blipFill>
        <p:spPr>
          <a:xfrm>
            <a:off x="539552" y="3697965"/>
            <a:ext cx="2743200" cy="2736304"/>
          </a:xfrm>
          <a:prstGeom prst="rect">
            <a:avLst/>
          </a:prstGeom>
          <a:ln w="190500" cap="sq">
            <a:solidFill>
              <a:srgbClr val="00FF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3680800"/>
            <a:ext cx="3456384" cy="2700528"/>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5781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1650</TotalTime>
  <Words>1078</Words>
  <Application>Microsoft Office PowerPoint</Application>
  <PresentationFormat>Экран (4:3)</PresentationFormat>
  <Paragraphs>116</Paragraphs>
  <Slides>26</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Constantia</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ДИАГНОСТИКА РАЗВИТИЯ СВЯЗНОЙ РЕЧИ ДЕТЕЙ СТАРШЕГО ДОШКОЛЬНОГО ВОЗРАСТА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Ирэн</dc:creator>
  <cp:lastModifiedBy>User</cp:lastModifiedBy>
  <cp:revision>108</cp:revision>
  <dcterms:modified xsi:type="dcterms:W3CDTF">2018-04-16T09:35:27Z</dcterms:modified>
</cp:coreProperties>
</file>