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89" r:id="rId3"/>
    <p:sldId id="286" r:id="rId4"/>
    <p:sldId id="287" r:id="rId5"/>
    <p:sldId id="288" r:id="rId6"/>
    <p:sldId id="258" r:id="rId7"/>
    <p:sldId id="259" r:id="rId8"/>
    <p:sldId id="260" r:id="rId9"/>
    <p:sldId id="274" r:id="rId10"/>
    <p:sldId id="262" r:id="rId11"/>
    <p:sldId id="263" r:id="rId12"/>
    <p:sldId id="275" r:id="rId13"/>
    <p:sldId id="264" r:id="rId14"/>
    <p:sldId id="276" r:id="rId15"/>
    <p:sldId id="265" r:id="rId16"/>
    <p:sldId id="270" r:id="rId17"/>
    <p:sldId id="277" r:id="rId18"/>
    <p:sldId id="266" r:id="rId19"/>
    <p:sldId id="278" r:id="rId20"/>
    <p:sldId id="292" r:id="rId21"/>
    <p:sldId id="267" r:id="rId22"/>
    <p:sldId id="279" r:id="rId23"/>
    <p:sldId id="268" r:id="rId24"/>
    <p:sldId id="271" r:id="rId25"/>
    <p:sldId id="280" r:id="rId26"/>
    <p:sldId id="293" r:id="rId27"/>
    <p:sldId id="281" r:id="rId28"/>
    <p:sldId id="269" r:id="rId29"/>
    <p:sldId id="291" r:id="rId30"/>
    <p:sldId id="272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FC368D0-506A-42EB-8758-36B819C56288}">
          <p14:sldIdLst>
            <p14:sldId id="256"/>
            <p14:sldId id="289"/>
            <p14:sldId id="286"/>
            <p14:sldId id="287"/>
            <p14:sldId id="288"/>
            <p14:sldId id="258"/>
            <p14:sldId id="259"/>
            <p14:sldId id="260"/>
          </p14:sldIdLst>
        </p14:section>
        <p14:section name="Раздел без заголовка" id="{B254BA91-37BA-4293-A0D5-C11D4BC166DC}">
          <p14:sldIdLst>
            <p14:sldId id="274"/>
            <p14:sldId id="262"/>
            <p14:sldId id="263"/>
            <p14:sldId id="275"/>
            <p14:sldId id="264"/>
            <p14:sldId id="276"/>
            <p14:sldId id="265"/>
            <p14:sldId id="270"/>
            <p14:sldId id="277"/>
            <p14:sldId id="266"/>
            <p14:sldId id="278"/>
            <p14:sldId id="292"/>
            <p14:sldId id="267"/>
            <p14:sldId id="279"/>
            <p14:sldId id="268"/>
            <p14:sldId id="271"/>
            <p14:sldId id="280"/>
            <p14:sldId id="293"/>
            <p14:sldId id="281"/>
            <p14:sldId id="269"/>
            <p14:sldId id="29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8000"/>
    <a:srgbClr val="EAFAEE"/>
    <a:srgbClr val="660033"/>
    <a:srgbClr val="FF3300"/>
    <a:srgbClr val="000066"/>
    <a:srgbClr val="2EC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CF09C-2CAA-460B-B0A7-48E4EC79317B}" type="datetimeFigureOut">
              <a:rPr lang="ru-RU" smtClean="0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735C7-1490-456E-B302-9B6BEA0457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2C858-C905-46A3-9CFC-DA4E472A1AF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C76C3-EE73-4597-8D0E-76C7F49B9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2C858-C905-46A3-9CFC-DA4E472A1AF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C76C3-EE73-4597-8D0E-76C7F49B9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B71B9E-B217-4C8F-8DB2-DF4F82F016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1B51E-0D09-43A5-A176-B58E864DA3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2C858-C905-46A3-9CFC-DA4E472A1AF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C76C3-EE73-4597-8D0E-76C7F49B9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2C858-C905-46A3-9CFC-DA4E472A1AF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C76C3-EE73-4597-8D0E-76C7F49B9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FEDED-965C-4AD3-8DB9-13AD53D62C7E}" type="datetimeFigureOut">
              <a:rPr lang="ru-RU" smtClean="0"/>
              <a:pPr>
                <a:defRPr/>
              </a:pPr>
              <a:t>26.01.2018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5776D-7A79-4039-B683-D2C3877A90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2C858-C905-46A3-9CFC-DA4E472A1AF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C76C3-EE73-4597-8D0E-76C7F49B9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2C858-C905-46A3-9CFC-DA4E472A1AF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C76C3-EE73-4597-8D0E-76C7F49B9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052C858-C905-46A3-9CFC-DA4E472A1AF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36C76C3-EE73-4597-8D0E-76C7F49B94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1" y="1214422"/>
            <a:ext cx="7786743" cy="307183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>
                <a:gd name="adj" fmla="val 19247"/>
              </a:avLst>
            </a:prstTxWarp>
            <a:spAutoFit/>
          </a:bodyPr>
          <a:lstStyle/>
          <a:p>
            <a:pPr algn="ctr"/>
            <a:r>
              <a:rPr lang="ru-RU" sz="6600" b="1" smtClean="0">
                <a:ln w="28575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Турнир знатоков</a:t>
            </a:r>
            <a:r>
              <a:rPr lang="ru-RU" sz="6600" b="1" cap="none" spc="0" dirty="0" smtClean="0">
                <a:ln w="28575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6600" b="1" cap="none" spc="0" dirty="0" smtClean="0">
                <a:ln w="28575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6600" b="1" cap="none" spc="0" dirty="0" smtClean="0">
                <a:ln w="28575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РУССКОМУ ЯЗЫКУ</a:t>
            </a:r>
            <a:endParaRPr lang="ru-RU" sz="6600" b="1" cap="none" spc="0" dirty="0">
              <a:ln w="28575">
                <a:solidFill>
                  <a:schemeClr val="accent6">
                    <a:lumMod val="75000"/>
                  </a:schemeClr>
                </a:solidFill>
              </a:ln>
              <a:solidFill>
                <a:srgbClr val="008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1736" y="4643446"/>
            <a:ext cx="4357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>
                <a:latin typeface="+mj-lt"/>
              </a:rPr>
              <a:t>Протченкова</a:t>
            </a:r>
            <a:r>
              <a:rPr lang="ru-RU" sz="1600" b="1" dirty="0" smtClean="0">
                <a:latin typeface="+mj-lt"/>
              </a:rPr>
              <a:t> О.А.</a:t>
            </a:r>
          </a:p>
          <a:p>
            <a:r>
              <a:rPr lang="ru-RU" sz="1600" b="1" dirty="0" smtClean="0">
                <a:latin typeface="+mj-lt"/>
              </a:rPr>
              <a:t>учитель русского языка</a:t>
            </a:r>
          </a:p>
          <a:p>
            <a:r>
              <a:rPr lang="ru-RU" sz="1600" b="1" dirty="0" smtClean="0">
                <a:latin typeface="+mj-lt"/>
              </a:rPr>
              <a:t>ГБОУ </a:t>
            </a:r>
            <a:r>
              <a:rPr lang="ru-RU" sz="1600" b="1" dirty="0" err="1" smtClean="0">
                <a:latin typeface="+mj-lt"/>
              </a:rPr>
              <a:t>Клетнянская</a:t>
            </a:r>
            <a:r>
              <a:rPr lang="ru-RU" sz="1600" b="1" dirty="0" smtClean="0">
                <a:latin typeface="+mj-lt"/>
              </a:rPr>
              <a:t> школа-интернат</a:t>
            </a:r>
            <a:endParaRPr lang="ru-RU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FDF5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905">
                  <a:solidFill>
                    <a:srgbClr val="FFC000"/>
                  </a:solidFill>
                </a:ln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Отгадай слово</a:t>
            </a:r>
            <a:endParaRPr lang="ru-RU" b="1" dirty="0">
              <a:ln w="1905">
                <a:solidFill>
                  <a:srgbClr val="FFC000"/>
                </a:solidFill>
              </a:ln>
              <a:solidFill>
                <a:srgbClr val="008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Корень из слова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сказка</a:t>
            </a:r>
            <a:r>
              <a:rPr lang="ru-RU" dirty="0" smtClean="0"/>
              <a:t>,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Суффикс из слова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извозчик</a:t>
            </a:r>
            <a:r>
              <a:rPr lang="ru-RU" dirty="0" smtClean="0"/>
              <a:t>, 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Приставка как в слове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расход</a:t>
            </a:r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</a:t>
            </a:r>
            <a:endParaRPr lang="ru-RU" dirty="0" smtClean="0"/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Окончание в слове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дом</a:t>
            </a:r>
            <a:r>
              <a:rPr lang="ru-RU" sz="43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endParaRPr lang="ru-RU" sz="4300" dirty="0" smtClean="0"/>
          </a:p>
          <a:p>
            <a:pPr>
              <a:spcBef>
                <a:spcPts val="0"/>
              </a:spcBef>
              <a:buNone/>
            </a:pPr>
            <a:endParaRPr lang="ru-RU" dirty="0" smtClean="0"/>
          </a:p>
          <a:p>
            <a:pPr>
              <a:spcBef>
                <a:spcPts val="0"/>
              </a:spcBef>
            </a:pPr>
            <a:r>
              <a:rPr lang="ru-RU" dirty="0" smtClean="0"/>
              <a:t>Корень из слова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снежинка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</a:t>
            </a:r>
            <a:endParaRPr lang="ru-RU" dirty="0" smtClean="0"/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Суффикс из слова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лесник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</a:t>
            </a:r>
            <a:endParaRPr lang="ru-RU" dirty="0" smtClean="0"/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Приставка как в слове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подъезжал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</a:t>
            </a:r>
            <a:endParaRPr lang="ru-RU" dirty="0" smtClean="0"/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>Окончание в слове 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стол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.</a:t>
            </a:r>
            <a:endParaRPr lang="ru-RU" sz="4000" dirty="0" smtClean="0"/>
          </a:p>
          <a:p>
            <a:pPr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00298" y="2071678"/>
            <a:ext cx="3990644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400" b="1" cap="all" dirty="0" smtClean="0">
                <a:ln w="0">
                  <a:solidFill>
                    <a:schemeClr val="tx1"/>
                  </a:solidFill>
                </a:ln>
                <a:solidFill>
                  <a:srgbClr val="008000"/>
                </a:solidFill>
                <a:effectLst>
                  <a:reflection blurRad="12700" stA="50000" endPos="50000" dist="5000" dir="5400000" sy="-100000" rotWithShape="0"/>
                </a:effectLst>
              </a:rPr>
              <a:t>рассказчик</a:t>
            </a:r>
            <a:endParaRPr lang="ru-RU" sz="4400" b="1" cap="all" dirty="0">
              <a:ln w="0">
                <a:solidFill>
                  <a:schemeClr val="tx1"/>
                </a:solidFill>
              </a:ln>
              <a:solidFill>
                <a:srgbClr val="008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8860" y="3929066"/>
            <a:ext cx="4491101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400" b="1" cap="all" dirty="0" smtClean="0">
                <a:ln w="0">
                  <a:solidFill>
                    <a:schemeClr val="tx1"/>
                  </a:solidFill>
                </a:ln>
                <a:solidFill>
                  <a:srgbClr val="008000"/>
                </a:solidFill>
                <a:effectLst>
                  <a:reflection blurRad="12700" stA="50000" endPos="50000" dist="5000" dir="5400000" sy="-100000" rotWithShape="0"/>
                </a:effectLst>
              </a:rPr>
              <a:t>подснежник</a:t>
            </a:r>
            <a:endParaRPr lang="ru-RU" sz="4400" b="1" cap="all" dirty="0">
              <a:ln w="0">
                <a:solidFill>
                  <a:schemeClr val="tx1"/>
                </a:solidFill>
              </a:ln>
              <a:solidFill>
                <a:srgbClr val="008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143116"/>
            <a:ext cx="8001056" cy="2143140"/>
          </a:xfrm>
        </p:spPr>
        <p:txBody>
          <a:bodyPr>
            <a:prstTxWarp prst="textInflat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spc="50" dirty="0" smtClean="0">
                <a:ln w="12700">
                  <a:solidFill>
                    <a:srgbClr val="EAFAEE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СОБЕРИ ЦВЕТОК</a:t>
            </a:r>
            <a:endParaRPr lang="ru-RU" sz="7200" b="1" spc="50" dirty="0">
              <a:ln w="12700">
                <a:solidFill>
                  <a:srgbClr val="EAFAEE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642918"/>
            <a:ext cx="330250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i="1" dirty="0">
                <a:ln w="1905">
                  <a:solidFill>
                    <a:srgbClr val="FFC000"/>
                  </a:solidFill>
                </a:ln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4</a:t>
            </a:r>
            <a:r>
              <a:rPr lang="ru-RU" sz="8000" b="1" i="1" dirty="0" smtClean="0">
                <a:ln w="1905">
                  <a:solidFill>
                    <a:srgbClr val="FFC000"/>
                  </a:solidFill>
                </a:ln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тур </a:t>
            </a:r>
            <a:endParaRPr lang="ru-RU" sz="8000" i="1" dirty="0">
              <a:ln w="1905">
                <a:solidFill>
                  <a:srgbClr val="FFC000"/>
                </a:solidFill>
              </a:ln>
              <a:solidFill>
                <a:srgbClr val="008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285992"/>
            <a:ext cx="7429552" cy="1714512"/>
          </a:xfrm>
        </p:spPr>
        <p:txBody>
          <a:bodyPr>
            <a:prstTxWarp prst="textCanDown">
              <a:avLst>
                <a:gd name="adj" fmla="val 24953"/>
              </a:avLst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28575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КТО БЫСТРЕЙ!</a:t>
            </a:r>
            <a:endParaRPr lang="ru-RU" b="1" spc="50" dirty="0">
              <a:ln w="28575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785794"/>
            <a:ext cx="317747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cap="all" dirty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008000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5</a:t>
            </a:r>
            <a:r>
              <a:rPr lang="ru-RU" sz="8000" b="1" cap="all" dirty="0" smtClean="0">
                <a:ln>
                  <a:solidFill>
                    <a:srgbClr val="FFC000"/>
                  </a:solidFill>
                </a:ln>
                <a:solidFill>
                  <a:srgbClr val="008000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80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008000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тур</a:t>
            </a:r>
            <a:endParaRPr lang="ru-RU" sz="8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>
                  <a:solidFill>
                    <a:schemeClr val="tx1"/>
                  </a:solidFill>
                </a:ln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Закончи стихотворение</a:t>
            </a:r>
            <a:endParaRPr lang="ru-RU" b="1" dirty="0">
              <a:ln w="1905">
                <a:solidFill>
                  <a:schemeClr val="tx1"/>
                </a:solidFill>
              </a:ln>
              <a:solidFill>
                <a:srgbClr val="008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 команда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142844" y="2174875"/>
            <a:ext cx="4354544" cy="39512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200" dirty="0" smtClean="0"/>
              <a:t>В зоопарке бегемот проглотил ежа. 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/>
              <a:t>   И вот…</a:t>
            </a: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2 команда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56131" cy="39512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200" dirty="0" smtClean="0"/>
              <a:t>Вдруг заплакал носорог: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/>
              <a:t>   Утром не нашёл свой рог….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274638"/>
            <a:ext cx="5786478" cy="1143000"/>
          </a:xfrm>
        </p:spPr>
        <p:txBody>
          <a:bodyPr/>
          <a:lstStyle/>
          <a:p>
            <a:r>
              <a:rPr lang="ru-RU" sz="8000" b="1" i="1" dirty="0">
                <a:ln>
                  <a:solidFill>
                    <a:srgbClr val="FFC000"/>
                  </a:solidFill>
                </a:ln>
                <a:solidFill>
                  <a:srgbClr val="008000"/>
                </a:solidFill>
                <a:latin typeface="Comic Sans MS" pitchFamily="66" charset="0"/>
              </a:rPr>
              <a:t>6</a:t>
            </a:r>
            <a:r>
              <a:rPr lang="ru-RU" sz="8000" b="1" i="1" dirty="0" smtClean="0">
                <a:ln>
                  <a:solidFill>
                    <a:srgbClr val="FFC000"/>
                  </a:solidFill>
                </a:ln>
                <a:solidFill>
                  <a:srgbClr val="008000"/>
                </a:solidFill>
                <a:latin typeface="Comic Sans MS" pitchFamily="66" charset="0"/>
              </a:rPr>
              <a:t> тур</a:t>
            </a:r>
            <a:endParaRPr lang="ru-RU" sz="8000" b="1" i="1" dirty="0">
              <a:ln>
                <a:solidFill>
                  <a:srgbClr val="FFC000"/>
                </a:solidFill>
              </a:ln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9789" y="2428868"/>
            <a:ext cx="6141425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МУЗЫКАЛЬНЫЙ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>
                  <a:solidFill>
                    <a:schemeClr val="tx1"/>
                  </a:solidFill>
                </a:ln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Дополни пословицу</a:t>
            </a:r>
            <a:endParaRPr lang="ru-RU" b="1" dirty="0">
              <a:ln w="1905">
                <a:solidFill>
                  <a:schemeClr val="tx1"/>
                </a:solidFill>
              </a:ln>
              <a:solidFill>
                <a:srgbClr val="008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4040188" cy="639762"/>
          </a:xfrm>
        </p:spPr>
        <p:txBody>
          <a:bodyPr/>
          <a:lstStyle/>
          <a:p>
            <a:r>
              <a:rPr lang="ru-RU" dirty="0" smtClean="0"/>
              <a:t>1 команда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2214554"/>
            <a:ext cx="4040188" cy="39512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200" dirty="0" smtClean="0"/>
              <a:t>Без труда...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Век живи — ...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Нет друга — ... </a:t>
            </a:r>
          </a:p>
          <a:p>
            <a:pPr>
              <a:spcBef>
                <a:spcPts val="0"/>
              </a:spcBef>
            </a:pPr>
            <a:r>
              <a:rPr lang="ru-RU" sz="3600" dirty="0" smtClean="0"/>
              <a:t>Друзья …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286248" y="1571612"/>
            <a:ext cx="4041775" cy="639762"/>
          </a:xfrm>
        </p:spPr>
        <p:txBody>
          <a:bodyPr/>
          <a:lstStyle/>
          <a:p>
            <a:r>
              <a:rPr lang="ru-RU" dirty="0" smtClean="0"/>
              <a:t>2 команда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6182" y="2214554"/>
            <a:ext cx="5143536" cy="39512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200" dirty="0" smtClean="0"/>
              <a:t>Поспешишь...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Семеро ...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Красна птица пером, а ...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За двумя зайцами…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428728" y="3857628"/>
            <a:ext cx="442915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правляющая кнопка: далее 11">
            <a:hlinkClick r:id="rId2" action="ppaction://hlinksldjump" highlightClick="1"/>
          </p:cNvPr>
          <p:cNvSpPr/>
          <p:nvPr/>
        </p:nvSpPr>
        <p:spPr>
          <a:xfrm>
            <a:off x="8501090" y="6072206"/>
            <a:ext cx="399474" cy="32803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>
                  <a:solidFill>
                    <a:schemeClr val="tx1"/>
                  </a:solidFill>
                </a:ln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Дополни пословицу</a:t>
            </a:r>
            <a:endParaRPr lang="ru-RU" b="1" dirty="0">
              <a:ln w="1905">
                <a:solidFill>
                  <a:schemeClr val="tx1"/>
                </a:solidFill>
              </a:ln>
              <a:solidFill>
                <a:srgbClr val="008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 команда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sz="3200" dirty="0" smtClean="0"/>
              <a:t>Без труда не вытащишь и рыбку из пруда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Век живи — век учись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Нет друга — ищи, а нашел береги. </a:t>
            </a:r>
          </a:p>
          <a:p>
            <a:pPr>
              <a:spcBef>
                <a:spcPts val="0"/>
              </a:spcBef>
            </a:pPr>
            <a:r>
              <a:rPr lang="ru-RU" sz="3600" dirty="0" smtClean="0"/>
              <a:t>Друзья познаются в беде.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2 команда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071935" y="2174875"/>
            <a:ext cx="4614866" cy="3951288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sz="3200" dirty="0" smtClean="0"/>
              <a:t>Поспешишь людей насмешишь.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Семеро одного не ждут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Красна птица пером, а человек умом.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За двумя зайцами погонишься ни одного не поймаешь.  </a:t>
            </a:r>
            <a:endParaRPr lang="ru-RU" dirty="0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470912" cy="399474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54560"/>
          </a:xfrm>
        </p:spPr>
        <p:txBody>
          <a:bodyPr>
            <a:prstTxWarp prst="textButtonPour">
              <a:avLst>
                <a:gd name="adj1" fmla="val 10065628"/>
                <a:gd name="adj2" fmla="val 51163"/>
              </a:avLst>
            </a:prstTxWarp>
          </a:bodyPr>
          <a:lstStyle/>
          <a:p>
            <a:r>
              <a:rPr lang="ru-RU" b="1" cap="all" dirty="0" smtClean="0">
                <a:ln w="127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Волшебный</a:t>
            </a:r>
            <a:br>
              <a:rPr lang="ru-RU" b="1" cap="all" dirty="0" smtClean="0">
                <a:ln w="127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127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круг</a:t>
            </a:r>
            <a:br>
              <a:rPr lang="ru-RU" b="1" cap="all" dirty="0" smtClean="0">
                <a:ln w="127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127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 тур</a:t>
            </a:r>
            <a:endParaRPr lang="ru-RU" b="1" cap="all" dirty="0">
              <a:ln w="12700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14290"/>
            <a:ext cx="6643734" cy="62865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334668" cy="5040560"/>
          </a:xfrm>
          <a:ln>
            <a:solidFill>
              <a:schemeClr val="tx1"/>
            </a:solidFill>
          </a:ln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8</a:t>
            </a:r>
            <a:r>
              <a:rPr lang="ru-RU" sz="8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тур </a:t>
            </a:r>
            <a:br>
              <a:rPr lang="ru-RU" sz="8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8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Художник понял все буквально</a:t>
            </a:r>
            <a:endParaRPr lang="ru-RU" sz="88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5984" y="2500306"/>
            <a:ext cx="5670392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Разминка </a:t>
            </a:r>
            <a:endParaRPr lang="ru-RU" sz="8800" b="1" spc="50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35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/>
          <a:lstStyle/>
          <a:p>
            <a:r>
              <a:rPr lang="ru-RU" dirty="0" smtClean="0"/>
              <a:t>                                 </a:t>
            </a:r>
            <a:endParaRPr lang="ru-R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04664"/>
            <a:ext cx="5040560" cy="28803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501008"/>
            <a:ext cx="4824536" cy="295232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76233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5043494" cy="635798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400" dirty="0" smtClean="0"/>
              <a:t>Со звуком </a:t>
            </a: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</a:t>
            </a:r>
            <a:r>
              <a:rPr lang="ru-RU" sz="3400" dirty="0" smtClean="0"/>
              <a:t> я невкусна,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 smtClean="0"/>
              <a:t>Но в пище каждому нужна.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 smtClean="0"/>
              <a:t>С </a:t>
            </a: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</a:t>
            </a:r>
            <a:r>
              <a:rPr lang="ru-RU" sz="3400" dirty="0" smtClean="0"/>
              <a:t> берегись меня, не то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 smtClean="0"/>
              <a:t> Я съем и платье, и пальто.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sz="3400" dirty="0" smtClean="0"/>
          </a:p>
          <a:p>
            <a:r>
              <a:rPr lang="ru-RU" sz="3400" dirty="0" smtClean="0"/>
              <a:t>С </a:t>
            </a:r>
            <a:r>
              <a:rPr lang="ru-RU" sz="3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</a:t>
            </a:r>
            <a:r>
              <a:rPr lang="ru-RU" sz="3400" dirty="0" smtClean="0"/>
              <a:t> приятен, золотист, </a:t>
            </a:r>
          </a:p>
          <a:p>
            <a:pPr>
              <a:buNone/>
            </a:pPr>
            <a:r>
              <a:rPr lang="ru-RU" sz="3400" dirty="0" smtClean="0"/>
              <a:t>Очень сладок и душист.</a:t>
            </a:r>
          </a:p>
          <a:p>
            <a:pPr>
              <a:buNone/>
            </a:pPr>
            <a:r>
              <a:rPr lang="ru-RU" sz="3400" dirty="0" smtClean="0"/>
              <a:t> С буквой </a:t>
            </a:r>
            <a:r>
              <a:rPr lang="ru-RU" sz="3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</a:t>
            </a:r>
            <a:r>
              <a:rPr lang="ru-RU" sz="3400" dirty="0" smtClean="0"/>
              <a:t> зимой бывает,</a:t>
            </a:r>
          </a:p>
          <a:p>
            <a:pPr>
              <a:buNone/>
            </a:pPr>
            <a:r>
              <a:rPr lang="ru-RU" sz="3400" dirty="0" smtClean="0"/>
              <a:t> А весною исчезает.</a:t>
            </a:r>
          </a:p>
          <a:p>
            <a:endParaRPr lang="ru-RU" sz="3400" dirty="0" smtClean="0"/>
          </a:p>
          <a:p>
            <a:r>
              <a:rPr lang="ru-RU" sz="3400" dirty="0" smtClean="0"/>
              <a:t>С</a:t>
            </a:r>
            <a:r>
              <a:rPr lang="ru-RU" sz="3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</a:t>
            </a:r>
            <a:r>
              <a:rPr lang="ru-RU" sz="3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400" dirty="0" smtClean="0"/>
              <a:t>я людям помогаю</a:t>
            </a:r>
          </a:p>
          <a:p>
            <a:pPr>
              <a:buNone/>
            </a:pPr>
            <a:r>
              <a:rPr lang="ru-RU" sz="3400" dirty="0" smtClean="0"/>
              <a:t>Даже в самый сильный зной.</a:t>
            </a:r>
          </a:p>
          <a:p>
            <a:pPr>
              <a:buNone/>
            </a:pPr>
            <a:r>
              <a:rPr lang="ru-RU" sz="3400" dirty="0" smtClean="0"/>
              <a:t>С </a:t>
            </a: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</a:t>
            </a:r>
            <a:r>
              <a:rPr lang="en-US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400" dirty="0" smtClean="0"/>
              <a:t>всегда и всем мешаю,</a:t>
            </a:r>
          </a:p>
          <a:p>
            <a:pPr>
              <a:buNone/>
            </a:pPr>
            <a:r>
              <a:rPr lang="ru-RU" sz="3400" dirty="0" smtClean="0"/>
              <a:t>Не дружите вы со мной.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86380" y="928670"/>
            <a:ext cx="3563411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Соль - моль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80" y="2928934"/>
            <a:ext cx="3179075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Мёд - лёд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29256" y="5000636"/>
            <a:ext cx="3243773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Тень -лень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928670"/>
            <a:ext cx="8229600" cy="3582990"/>
          </a:xfrm>
        </p:spPr>
        <p:txBody>
          <a:bodyPr>
            <a:prstTxWarp prst="textStop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>
                <a:ln w="28575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  <a:r>
              <a:rPr lang="ru-RU" sz="9600" b="1" spc="50" dirty="0" smtClean="0">
                <a:ln w="28575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тур </a:t>
            </a:r>
            <a:br>
              <a:rPr lang="ru-RU" sz="9600" b="1" spc="50" dirty="0" smtClean="0">
                <a:ln w="28575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9600" b="1" spc="50" dirty="0" smtClean="0">
                <a:ln w="28575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конкурс капитанов</a:t>
            </a:r>
            <a:endParaRPr lang="ru-RU" sz="9600" b="1" spc="50" dirty="0">
              <a:ln w="28575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501090" cy="592935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ru-RU" sz="3100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 С_ _А</a:t>
            </a:r>
            <a:r>
              <a:rPr lang="ru-RU" dirty="0" smtClean="0"/>
              <a:t>	  </a:t>
            </a:r>
            <a:r>
              <a:rPr lang="ru-RU" sz="3800" dirty="0" smtClean="0"/>
              <a:t>На этой осе в октябре позолота.</a:t>
            </a:r>
          </a:p>
          <a:p>
            <a:pPr>
              <a:lnSpc>
                <a:spcPct val="200000"/>
              </a:lnSpc>
            </a:pPr>
            <a:r>
              <a:rPr lang="ru-RU" sz="3100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 С_ _А</a:t>
            </a:r>
            <a:r>
              <a:rPr lang="ru-RU" dirty="0" smtClean="0"/>
              <a:t>	   </a:t>
            </a:r>
            <a:r>
              <a:rPr lang="ru-RU" sz="3800" dirty="0" smtClean="0"/>
              <a:t>А эта растет на лугу у болота</a:t>
            </a:r>
            <a:r>
              <a:rPr lang="ru-RU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ru-RU" sz="3100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_ О С _ А</a:t>
            </a:r>
            <a:r>
              <a:rPr lang="ru-RU" dirty="0" smtClean="0"/>
              <a:t>	  </a:t>
            </a:r>
            <a:r>
              <a:rPr lang="ru-RU" sz="3800" dirty="0" smtClean="0"/>
              <a:t>С этой спит в колыбели малыш.</a:t>
            </a:r>
          </a:p>
          <a:p>
            <a:pPr>
              <a:lnSpc>
                <a:spcPct val="200000"/>
              </a:lnSpc>
            </a:pPr>
            <a:r>
              <a:rPr lang="ru-RU" sz="3100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_ О _ С_ _ _ _ А</a:t>
            </a:r>
            <a:r>
              <a:rPr lang="ru-RU" dirty="0" smtClean="0"/>
              <a:t>	</a:t>
            </a:r>
            <a:r>
              <a:rPr lang="ru-RU" sz="3800" dirty="0" smtClean="0"/>
              <a:t>А эта по классу крадется, как мышь.</a:t>
            </a:r>
          </a:p>
          <a:p>
            <a:pPr>
              <a:lnSpc>
                <a:spcPct val="200000"/>
              </a:lnSpc>
            </a:pPr>
            <a:r>
              <a:rPr lang="ru-RU" sz="3100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_ О С_ _ _А_ _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	</a:t>
            </a:r>
            <a:r>
              <a:rPr lang="ru-RU" dirty="0" smtClean="0"/>
              <a:t>	</a:t>
            </a:r>
            <a:r>
              <a:rPr lang="ru-RU" sz="3800" dirty="0" smtClean="0"/>
              <a:t>Эта оса на луну улетает.</a:t>
            </a:r>
          </a:p>
          <a:p>
            <a:pPr>
              <a:lnSpc>
                <a:spcPct val="200000"/>
              </a:lnSpc>
            </a:pPr>
            <a:r>
              <a:rPr lang="ru-RU" sz="3100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_ О С_ _ _ _ А</a:t>
            </a:r>
            <a:r>
              <a:rPr lang="ru-RU" dirty="0" smtClean="0"/>
              <a:t>	</a:t>
            </a:r>
            <a:r>
              <a:rPr lang="ru-RU" sz="3800" dirty="0" smtClean="0"/>
              <a:t>А эта на солнце худеет и тает.</a:t>
            </a:r>
          </a:p>
          <a:p>
            <a:endParaRPr lang="ru-RU" dirty="0"/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429652" y="6215082"/>
            <a:ext cx="357190" cy="399474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8929718" cy="584043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ru-RU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ОСИНА</a:t>
            </a:r>
            <a:r>
              <a:rPr lang="ru-RU" dirty="0" smtClean="0"/>
              <a:t>	  На этой осе в октябре позолота.</a:t>
            </a:r>
          </a:p>
          <a:p>
            <a:pPr>
              <a:lnSpc>
                <a:spcPct val="200000"/>
              </a:lnSpc>
            </a:pPr>
            <a:r>
              <a:rPr lang="ru-RU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ОСОКА</a:t>
            </a:r>
            <a:r>
              <a:rPr lang="ru-RU" dirty="0" smtClean="0"/>
              <a:t>	   А эта растет на лугу у болота.</a:t>
            </a:r>
          </a:p>
          <a:p>
            <a:pPr>
              <a:lnSpc>
                <a:spcPct val="200000"/>
              </a:lnSpc>
            </a:pPr>
            <a:r>
              <a:rPr lang="ru-RU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 ОС К А</a:t>
            </a:r>
            <a:r>
              <a:rPr lang="ru-RU" dirty="0" smtClean="0"/>
              <a:t>	     С этой спит в колыбели малыш.</a:t>
            </a:r>
          </a:p>
          <a:p>
            <a:pPr>
              <a:lnSpc>
                <a:spcPct val="200000"/>
              </a:lnSpc>
            </a:pPr>
            <a:r>
              <a:rPr lang="ru-RU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 О ДСКАЗКА</a:t>
            </a:r>
            <a:r>
              <a:rPr lang="ru-RU" dirty="0" smtClean="0"/>
              <a:t>	А эта по классу крадется, как мышь.</a:t>
            </a:r>
          </a:p>
          <a:p>
            <a:pPr>
              <a:lnSpc>
                <a:spcPct val="200000"/>
              </a:lnSpc>
            </a:pPr>
            <a:r>
              <a:rPr lang="ru-RU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 ОСМОНАВТ</a:t>
            </a:r>
            <a:r>
              <a:rPr lang="ru-RU" dirty="0" smtClean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</a:rPr>
              <a:t>  </a:t>
            </a:r>
            <a:r>
              <a:rPr lang="ru-RU" dirty="0" smtClean="0"/>
              <a:t>эта на солнце худеет и тает.</a:t>
            </a:r>
          </a:p>
          <a:p>
            <a:pPr>
              <a:lnSpc>
                <a:spcPct val="200000"/>
              </a:lnSpc>
            </a:pPr>
            <a:r>
              <a:rPr lang="ru-RU" b="1" dirty="0" smtClean="0">
                <a:ln w="31550" cmpd="sng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СОСУЛЬКА</a:t>
            </a:r>
            <a:r>
              <a:rPr lang="ru-RU" dirty="0" smtClean="0"/>
              <a:t>	А эта на солнце худеет и тает.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286776" y="6286520"/>
            <a:ext cx="328068" cy="399498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043890" cy="5231504"/>
          </a:xfrm>
        </p:spPr>
        <p:txBody>
          <a:bodyPr>
            <a:prstTxWarp prst="textCurveUp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Математическая</a:t>
            </a:r>
            <a:br>
              <a:rPr lang="ru-RU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грамматика</a:t>
            </a:r>
            <a:br>
              <a:rPr lang="ru-RU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 тур</a:t>
            </a:r>
            <a:endParaRPr lang="ru-RU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Семиугольник 5"/>
          <p:cNvSpPr/>
          <p:nvPr/>
        </p:nvSpPr>
        <p:spPr>
          <a:xfrm>
            <a:off x="1571604" y="428604"/>
            <a:ext cx="1843094" cy="1557342"/>
          </a:xfrm>
          <a:prstGeom prst="heptagon">
            <a:avLst/>
          </a:prstGeom>
          <a:solidFill>
            <a:srgbClr val="00B05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  <a:endParaRPr lang="ru-RU" sz="8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4968552"/>
          </a:xfrm>
        </p:spPr>
        <p:txBody>
          <a:bodyPr/>
          <a:lstStyle/>
          <a:p>
            <a:r>
              <a:rPr lang="ru-RU" dirty="0" smtClean="0"/>
              <a:t>КАБАН-АН+ЛУК=</a:t>
            </a:r>
            <a:br>
              <a:rPr lang="ru-RU" dirty="0" smtClean="0"/>
            </a:br>
            <a:r>
              <a:rPr lang="ru-RU" dirty="0" smtClean="0"/>
              <a:t>КВА+РАК-АК+ТИРА=</a:t>
            </a:r>
            <a:br>
              <a:rPr lang="ru-RU" dirty="0" smtClean="0"/>
            </a:br>
            <a:r>
              <a:rPr lang="ru-RU" dirty="0" smtClean="0"/>
              <a:t>КЕДР-ДР+РОСИНКА=</a:t>
            </a:r>
            <a:br>
              <a:rPr lang="ru-RU" dirty="0" smtClean="0"/>
            </a:br>
            <a:r>
              <a:rPr lang="ru-RU" dirty="0" smtClean="0"/>
              <a:t>КАР+ТО+ФЕДЬДШЕР-МЕР=</a:t>
            </a:r>
            <a:br>
              <a:rPr lang="ru-RU" dirty="0" smtClean="0"/>
            </a:br>
            <a:r>
              <a:rPr lang="ru-RU" dirty="0" smtClean="0"/>
              <a:t>КОРЬ-Ь+ИДОЛ-Л+Р=</a:t>
            </a:r>
            <a:br>
              <a:rPr lang="ru-RU" dirty="0" smtClean="0"/>
            </a:br>
            <a:r>
              <a:rPr lang="ru-RU" dirty="0" smtClean="0"/>
              <a:t>КОТ+ЕЛКА-КА=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0058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4"/>
          <p:cNvPicPr>
            <a:picLocks noChangeAspect="1" noChangeArrowheads="1"/>
          </p:cNvPicPr>
          <p:nvPr/>
        </p:nvPicPr>
        <p:blipFill>
          <a:blip r:embed="rId2" cstate="print"/>
          <a:srcRect l="6692"/>
          <a:stretch>
            <a:fillRect/>
          </a:stretch>
        </p:blipFill>
        <p:spPr bwMode="auto">
          <a:xfrm>
            <a:off x="3447478" y="3357562"/>
            <a:ext cx="5242311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image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785794"/>
            <a:ext cx="4000528" cy="15001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42844" y="642918"/>
            <a:ext cx="2375971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0" dirty="0" err="1" smtClean="0"/>
              <a:t>Сви</a:t>
            </a:r>
            <a:endParaRPr lang="ru-RU" sz="11000" dirty="0"/>
          </a:p>
        </p:txBody>
      </p:sp>
      <p:sp>
        <p:nvSpPr>
          <p:cNvPr id="7" name="TextBox 6"/>
          <p:cNvSpPr txBox="1"/>
          <p:nvPr/>
        </p:nvSpPr>
        <p:spPr>
          <a:xfrm>
            <a:off x="2928926" y="500042"/>
            <a:ext cx="474540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0" dirty="0" smtClean="0">
                <a:solidFill>
                  <a:schemeClr val="accent4">
                    <a:lumMod val="75000"/>
                  </a:schemeClr>
                </a:solidFill>
              </a:rPr>
              <a:t>свисток</a:t>
            </a:r>
            <a:endParaRPr lang="ru-RU" sz="11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3571876"/>
            <a:ext cx="5105885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0" dirty="0" smtClean="0">
                <a:solidFill>
                  <a:srgbClr val="00B050"/>
                </a:solidFill>
              </a:rPr>
              <a:t>витрина</a:t>
            </a:r>
            <a:endParaRPr lang="ru-RU" sz="11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3797304"/>
          </a:xfrm>
        </p:spPr>
        <p:txBody>
          <a:bodyPr>
            <a:prstTxWarp prst="textDeflateTop">
              <a:avLst/>
            </a:prstTxWarp>
            <a:noAutofit/>
          </a:bodyPr>
          <a:lstStyle/>
          <a:p>
            <a:r>
              <a:rPr lang="ru-RU" sz="7200" b="1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ТЕАТРАЛЬНЫЙ</a:t>
            </a:r>
            <a:br>
              <a:rPr lang="ru-RU" sz="7200" b="1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7200" b="1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11 тур </a:t>
            </a:r>
            <a:endParaRPr lang="ru-RU" sz="7200" b="1" dirty="0">
              <a:ln w="1905">
                <a:solidFill>
                  <a:schemeClr val="tx1"/>
                </a:solidFill>
              </a:ln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032448"/>
          </a:xfrm>
        </p:spPr>
        <p:txBody>
          <a:bodyPr/>
          <a:lstStyle/>
          <a:p>
            <a:r>
              <a:rPr lang="ru-RU" sz="7200" dirty="0" smtClean="0">
                <a:solidFill>
                  <a:srgbClr val="800000"/>
                </a:solidFill>
              </a:rPr>
              <a:t>12 тур</a:t>
            </a:r>
            <a:br>
              <a:rPr lang="ru-RU" sz="7200" dirty="0" smtClean="0">
                <a:solidFill>
                  <a:srgbClr val="800000"/>
                </a:solidFill>
              </a:rPr>
            </a:br>
            <a:r>
              <a:rPr lang="ru-RU" sz="7200" b="1" dirty="0" smtClean="0">
                <a:solidFill>
                  <a:srgbClr val="800000"/>
                </a:solidFill>
              </a:rPr>
              <a:t>БЛИЦ-ТУРНИР</a:t>
            </a:r>
            <a:endParaRPr lang="ru-RU" sz="7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2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571480"/>
            <a:ext cx="600079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Я писал письмо Сережке,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О делах, друзьях немножко.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Не писал я много слов,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Ну а вышло пять листов.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В конце пятого листочка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Я закончил. Ставлю...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3000372"/>
            <a:ext cx="14378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rgbClr val="000000"/>
                </a:solidFill>
                <a:ea typeface="Times New Roman" pitchFamily="18" charset="0"/>
                <a:cs typeface="Arial Unicode MS" pitchFamily="34" charset="-128"/>
              </a:rPr>
              <a:t>точку</a:t>
            </a:r>
            <a:endParaRPr lang="ru-RU" sz="3600" b="1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57620" y="714356"/>
            <a:ext cx="500059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Средний, женский и мужской бывает.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Как его, скажите, называют?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43636" y="2214554"/>
            <a:ext cx="87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000000"/>
                </a:solidFill>
                <a:ea typeface="Times New Roman" pitchFamily="18" charset="0"/>
                <a:cs typeface="Arial Unicode MS" pitchFamily="34" charset="-128"/>
              </a:rPr>
              <a:t>род</a:t>
            </a:r>
            <a:endParaRPr lang="ru-RU" sz="3600" b="1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85786" y="3643314"/>
            <a:ext cx="728661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Каждый абзац мы с нее начинаем.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Помним о ней и название знаем.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И правильно скажет школьник любой,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Что отступ зовется…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9124" y="5072074"/>
            <a:ext cx="37000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000000"/>
                </a:solidFill>
                <a:ea typeface="Times New Roman" pitchFamily="18" charset="0"/>
                <a:cs typeface="Arial Unicode MS" pitchFamily="34" charset="-128"/>
              </a:rPr>
              <a:t>красной строкой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5" grpId="1"/>
      <p:bldP spid="4" grpId="0"/>
      <p:bldP spid="4" grpId="1"/>
      <p:bldP spid="1026" grpId="0"/>
      <p:bldP spid="1026" grpId="1"/>
      <p:bldP spid="6" grpId="0"/>
      <p:bldP spid="6" grpId="1"/>
      <p:bldP spid="1027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868478"/>
          </a:xfrm>
        </p:spPr>
        <p:txBody>
          <a:bodyPr>
            <a:prstTxWarp prst="textStop">
              <a:avLst/>
            </a:prstTxWarp>
            <a:normAutofit fontScale="90000"/>
          </a:bodyPr>
          <a:lstStyle/>
          <a:p>
            <a:r>
              <a:rPr lang="ru-RU" sz="6000" b="1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ПОДВОДИМ </a:t>
            </a:r>
            <a:br>
              <a:rPr lang="ru-RU" sz="6000" b="1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6000" b="1" dirty="0" smtClean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ИТОГ</a:t>
            </a:r>
            <a:endParaRPr lang="ru-RU" sz="6000" b="1" dirty="0">
              <a:ln w="1905">
                <a:solidFill>
                  <a:schemeClr val="tx1"/>
                </a:solidFill>
              </a:ln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285852" y="2571744"/>
            <a:ext cx="642942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Прочитали мы рассказ,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Попросил учитель нас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Проявить старание —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Тексту дать название.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Тут я оказался ловок —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Вмиг придумал...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785786" y="428604"/>
            <a:ext cx="76438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Знак препинания очень нам нужный,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С точкой он схож и вообще с нею дружен.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Точки сестру с завитушкой смешною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 Мы называем всегда...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86314" y="1857364"/>
            <a:ext cx="20092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rgbClr val="000000"/>
                </a:solidFill>
                <a:ea typeface="Times New Roman" pitchFamily="18" charset="0"/>
                <a:cs typeface="Arial Unicode MS" pitchFamily="34" charset="-128"/>
              </a:rPr>
              <a:t>запятою</a:t>
            </a:r>
            <a:endParaRPr lang="ru-RU" sz="3600" b="1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4214810" y="5072074"/>
            <a:ext cx="21179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rgbClr val="000000"/>
                </a:solidFill>
                <a:ea typeface="Times New Roman" pitchFamily="18" charset="0"/>
                <a:cs typeface="Arial Unicode MS" pitchFamily="34" charset="-128"/>
              </a:rPr>
              <a:t>заголовок</a:t>
            </a:r>
            <a:endParaRPr lang="ru-RU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  <p:bldP spid="45059" grpId="1"/>
      <p:bldP spid="45057" grpId="0"/>
      <p:bldP spid="3" grpId="0"/>
      <p:bldP spid="3" grpId="1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428728" y="2071678"/>
            <a:ext cx="685804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«Иван Родил Девчонку,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Велел Тащить Пеленку».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По первым буквам прочитай,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Все шесть братишек называй.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Их имена скорей скажи.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Конечно, это...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9058" y="4500570"/>
            <a:ext cx="17906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rgbClr val="000000"/>
                </a:solidFill>
                <a:ea typeface="Times New Roman" pitchFamily="18" charset="0"/>
                <a:cs typeface="Arial Unicode MS" pitchFamily="34" charset="-128"/>
              </a:rPr>
              <a:t>падежи</a:t>
            </a:r>
            <a:endParaRPr lang="ru-RU" sz="3600" b="1" dirty="0" smtClean="0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571604" y="785794"/>
            <a:ext cx="55721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Зовут его крылатым словом,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Его значенье всем знакомо,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Название звучно с афоризмом.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 Unicode MS" pitchFamily="34" charset="-128"/>
              </a:rPr>
              <a:t>Его зовем...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2214554"/>
            <a:ext cx="3481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rgbClr val="000000"/>
                </a:solidFill>
                <a:ea typeface="Times New Roman" pitchFamily="18" charset="0"/>
                <a:cs typeface="Arial Unicode MS" pitchFamily="34" charset="-128"/>
              </a:rPr>
              <a:t>фразеологизмом</a:t>
            </a:r>
            <a:endParaRPr lang="ru-RU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8" grpId="1"/>
      <p:bldP spid="5" grpId="0"/>
      <p:bldP spid="5" grpId="1"/>
      <p:bldP spid="45060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714356"/>
            <a:ext cx="5500726" cy="1500198"/>
          </a:xfrm>
        </p:spPr>
        <p:txBody>
          <a:bodyPr>
            <a:prstTxWarp prst="textChevronInverted">
              <a:avLst/>
            </a:prstTxWarp>
          </a:bodyPr>
          <a:lstStyle/>
          <a:p>
            <a:r>
              <a:rPr lang="ru-RU" b="1" dirty="0">
                <a:ln w="19050">
                  <a:solidFill>
                    <a:srgbClr val="FFC000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</a:t>
            </a:r>
            <a:r>
              <a:rPr lang="ru-RU" b="1" dirty="0" smtClean="0">
                <a:ln w="19050">
                  <a:solidFill>
                    <a:srgbClr val="FFC000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тур </a:t>
            </a:r>
            <a:endParaRPr lang="ru-RU" b="1" dirty="0">
              <a:ln w="19050">
                <a:solidFill>
                  <a:srgbClr val="FFC000"/>
                </a:solidFill>
                <a:prstDash val="solid"/>
              </a:ln>
              <a:solidFill>
                <a:srgbClr val="008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2571744"/>
            <a:ext cx="7572428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000" b="1" spc="50" dirty="0" smtClean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 НАРОДНАЯ              МУДРОСТЬ  </a:t>
            </a:r>
            <a:endParaRPr lang="ru-RU" sz="8000" b="1" spc="50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>
                  <a:solidFill>
                    <a:schemeClr val="tx1"/>
                  </a:solidFill>
                </a:ln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Ответьте на вопросы и вспомните известную пословицу</a:t>
            </a:r>
            <a:endParaRPr lang="ru-RU" b="1" dirty="0">
              <a:ln w="1905">
                <a:solidFill>
                  <a:schemeClr val="tx1"/>
                </a:solidFill>
              </a:ln>
              <a:solidFill>
                <a:srgbClr val="008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 команда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sz="4000" dirty="0" smtClean="0"/>
              <a:t>Чем долг красен?</a:t>
            </a:r>
          </a:p>
          <a:p>
            <a:r>
              <a:rPr lang="ru-RU" sz="4000" dirty="0" smtClean="0"/>
              <a:t>Что знает кошка?</a:t>
            </a:r>
          </a:p>
          <a:p>
            <a:r>
              <a:rPr lang="ru-RU" sz="4000" dirty="0" smtClean="0"/>
              <a:t>В какие сани не следует садиться?</a:t>
            </a:r>
            <a:endParaRPr lang="ru-RU" sz="4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2 команда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Что не вырубишь топором?</a:t>
            </a:r>
          </a:p>
          <a:p>
            <a:r>
              <a:rPr lang="ru-RU" sz="3600" dirty="0" smtClean="0"/>
              <a:t>Когда приходит аппетит?</a:t>
            </a:r>
          </a:p>
          <a:p>
            <a:r>
              <a:rPr lang="ru-RU" sz="3600" dirty="0" smtClean="0"/>
              <a:t>Где друзья познаются?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43108" y="571480"/>
            <a:ext cx="4572032" cy="1143008"/>
          </a:xfrm>
        </p:spPr>
        <p:txBody>
          <a:bodyPr>
            <a:prstTxWarp prst="textFadeRight">
              <a:avLst/>
            </a:prstTxWarp>
            <a:normAutofit/>
          </a:bodyPr>
          <a:lstStyle/>
          <a:p>
            <a:r>
              <a:rPr lang="ru-RU" sz="6600" b="1" dirty="0">
                <a:ln w="19050">
                  <a:solidFill>
                    <a:srgbClr val="FFC000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600" b="1" dirty="0" smtClean="0">
                <a:ln w="19050">
                  <a:solidFill>
                    <a:srgbClr val="FFC000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тур </a:t>
            </a:r>
            <a:endParaRPr lang="ru-RU" sz="6600" b="1" dirty="0">
              <a:ln w="19050">
                <a:solidFill>
                  <a:srgbClr val="FFC000"/>
                </a:solidFill>
                <a:prstDash val="solid"/>
              </a:ln>
              <a:solidFill>
                <a:srgbClr val="008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357430"/>
            <a:ext cx="8215370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000" b="1" spc="50" dirty="0" smtClean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Конкурс скороговорок   </a:t>
            </a:r>
            <a:endParaRPr lang="ru-RU" sz="8000" b="1" spc="50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00100" y="2714620"/>
            <a:ext cx="7358114" cy="2071702"/>
          </a:xfrm>
        </p:spPr>
        <p:txBody>
          <a:bodyPr>
            <a:prstTxWarp prst="textWave2">
              <a:avLst>
                <a:gd name="adj1" fmla="val 12500"/>
                <a:gd name="adj2" fmla="val -3932"/>
              </a:avLst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270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ШИФРОВАЛЬЩИК!</a:t>
            </a:r>
            <a:endParaRPr lang="ru-RU" sz="6000" b="1" spc="50" dirty="0">
              <a:ln w="1270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785794"/>
            <a:ext cx="35004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400" b="1" i="1" spc="50" dirty="0">
                <a:ln w="11430">
                  <a:solidFill>
                    <a:srgbClr val="FFC000"/>
                  </a:solidFill>
                </a:ln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3</a:t>
            </a:r>
            <a:r>
              <a:rPr lang="ru-RU" sz="8400" b="1" i="1" spc="50" dirty="0" smtClean="0">
                <a:ln w="11430">
                  <a:solidFill>
                    <a:srgbClr val="FFC000"/>
                  </a:solidFill>
                </a:ln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тур</a:t>
            </a:r>
            <a:endParaRPr lang="ru-RU" sz="8400" i="1" dirty="0">
              <a:ln w="11430">
                <a:solidFill>
                  <a:srgbClr val="FFC000"/>
                </a:solidFill>
              </a:ln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Школа">
  <a:themeElements>
    <a:clrScheme name="Другая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4D160F"/>
      </a:hlink>
      <a:folHlink>
        <a:srgbClr val="96A9A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</Template>
  <TotalTime>572</TotalTime>
  <Words>519</Words>
  <Application>Microsoft Office PowerPoint</Application>
  <PresentationFormat>Экран (4:3)</PresentationFormat>
  <Paragraphs>148</Paragraphs>
  <Slides>30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Школа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 тур </vt:lpstr>
      <vt:lpstr>Ответьте на вопросы и вспомните известную пословицу</vt:lpstr>
      <vt:lpstr>2 тур </vt:lpstr>
      <vt:lpstr>ШИФРОВАЛЬЩИК!</vt:lpstr>
      <vt:lpstr>Отгадай слово</vt:lpstr>
      <vt:lpstr>СОБЕРИ ЦВЕТОК</vt:lpstr>
      <vt:lpstr>КТО БЫСТРЕЙ!</vt:lpstr>
      <vt:lpstr>Закончи стихотворение</vt:lpstr>
      <vt:lpstr>6 тур</vt:lpstr>
      <vt:lpstr>Дополни пословицу</vt:lpstr>
      <vt:lpstr>Дополни пословицу</vt:lpstr>
      <vt:lpstr>Волшебный  круг 7 тур</vt:lpstr>
      <vt:lpstr>Презентация PowerPoint</vt:lpstr>
      <vt:lpstr>8 тур  Художник понял все буквально</vt:lpstr>
      <vt:lpstr>                                 </vt:lpstr>
      <vt:lpstr>Презентация PowerPoint</vt:lpstr>
      <vt:lpstr>9 тур  конкурс капитанов</vt:lpstr>
      <vt:lpstr>Презентация PowerPoint</vt:lpstr>
      <vt:lpstr>Презентация PowerPoint</vt:lpstr>
      <vt:lpstr>Математическая грамматика 10 тур</vt:lpstr>
      <vt:lpstr>КАБАН-АН+ЛУК= КВА+РАК-АК+ТИРА= КЕДР-ДР+РОСИНКА= КАР+ТО+ФЕДЬДШЕР-МЕР= КОРЬ-Ь+ИДОЛ-Л+Р= КОТ+ЕЛКА-КА=</vt:lpstr>
      <vt:lpstr>Презентация PowerPoint</vt:lpstr>
      <vt:lpstr>ТЕАТРАЛЬНЫЙ 11 тур </vt:lpstr>
      <vt:lpstr>12 тур БЛИЦ-ТУРНИР</vt:lpstr>
      <vt:lpstr>ПОДВОДИМ  ИТОГ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Sergey</cp:lastModifiedBy>
  <cp:revision>70</cp:revision>
  <dcterms:modified xsi:type="dcterms:W3CDTF">2018-01-26T14:35:09Z</dcterms:modified>
</cp:coreProperties>
</file>