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0" r:id="rId13"/>
    <p:sldId id="267" r:id="rId14"/>
    <p:sldId id="268" r:id="rId15"/>
    <p:sldId id="269" r:id="rId16"/>
    <p:sldId id="270" r:id="rId17"/>
    <p:sldId id="271" r:id="rId18"/>
    <p:sldId id="276" r:id="rId19"/>
    <p:sldId id="272" r:id="rId20"/>
    <p:sldId id="277" r:id="rId21"/>
    <p:sldId id="273" r:id="rId22"/>
    <p:sldId id="278" r:id="rId23"/>
    <p:sldId id="274" r:id="rId24"/>
    <p:sldId id="275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1" r:id="rId36"/>
    <p:sldId id="289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823529411764737E-2"/>
          <c:y val="0.1"/>
          <c:w val="0.64576387857178408"/>
          <c:h val="0.76800000000000146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Повышенный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 formatCode="0%">
                  <c:v>0.14290000000000036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 formatCode="0%">
                  <c:v>0.42860000000000031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Sheet1!$B$4:$C$4</c:f>
              <c:numCache>
                <c:formatCode>General</c:formatCode>
                <c:ptCount val="2"/>
                <c:pt idx="0" formatCode="0.00%">
                  <c:v>0.28570000000000001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Слабый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Sheet1!$B$5:$C$5</c:f>
              <c:numCache>
                <c:formatCode>General</c:formatCode>
                <c:ptCount val="2"/>
                <c:pt idx="0" formatCode="0.00%">
                  <c:v>0.14290000000000036</c:v>
                </c:pt>
              </c:numCache>
            </c:numRef>
          </c:val>
        </c:ser>
        <c:axId val="63889408"/>
        <c:axId val="63890944"/>
      </c:barChart>
      <c:catAx>
        <c:axId val="638894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5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3890944"/>
        <c:crosses val="autoZero"/>
        <c:auto val="1"/>
        <c:lblAlgn val="ctr"/>
        <c:lblOffset val="100"/>
        <c:tickLblSkip val="1"/>
        <c:tickMarkSkip val="1"/>
      </c:catAx>
      <c:valAx>
        <c:axId val="6389094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388940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1"/>
        <c:txPr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76546403178702249"/>
          <c:y val="0.28800000000000031"/>
          <c:w val="0.21627016013580791"/>
          <c:h val="0.38800000000000073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gradFill>
      <a:gsLst>
        <a:gs pos="0">
          <a:schemeClr val="tx1">
            <a:lumMod val="85000"/>
          </a:schemeClr>
        </a:gs>
        <a:gs pos="50000">
          <a:srgbClr val="CEB966">
            <a:tint val="44500"/>
            <a:satMod val="160000"/>
          </a:srgbClr>
        </a:gs>
        <a:gs pos="100000">
          <a:srgbClr val="CEB966">
            <a:tint val="23500"/>
            <a:satMod val="160000"/>
          </a:srgbClr>
        </a:gs>
      </a:gsLst>
      <a:lin ang="5400000" scaled="0"/>
    </a:gradFill>
    <a:ln>
      <a:noFill/>
    </a:ln>
  </c:spPr>
  <c:txPr>
    <a:bodyPr/>
    <a:lstStyle/>
    <a:p>
      <a:pPr>
        <a:defRPr sz="165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750853242320819"/>
          <c:y val="0.18820224719101181"/>
          <c:w val="0.8575890635820359"/>
          <c:h val="0.65449438202247312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Констатирующий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Повыш-ый  </c:v>
                </c:pt>
                <c:pt idx="1">
                  <c:v>Высокий</c:v>
                </c:pt>
                <c:pt idx="2">
                  <c:v>Средний</c:v>
                </c:pt>
                <c:pt idx="3">
                  <c:v>Слабый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 formatCode="0%">
                  <c:v>7.1400000000000019E-2</c:v>
                </c:pt>
                <c:pt idx="1">
                  <c:v>0.43000000000000038</c:v>
                </c:pt>
                <c:pt idx="2">
                  <c:v>0.28570000000000001</c:v>
                </c:pt>
                <c:pt idx="3">
                  <c:v>0.21430000000000021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Контрольный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Повыш-ый  </c:v>
                </c:pt>
                <c:pt idx="1">
                  <c:v>Высокий</c:v>
                </c:pt>
                <c:pt idx="2">
                  <c:v>Средний</c:v>
                </c:pt>
                <c:pt idx="3">
                  <c:v>Слабый</c:v>
                </c:pt>
              </c:strCache>
            </c:strRef>
          </c:cat>
          <c:val>
            <c:numRef>
              <c:f>Sheet1!$B$3:$E$3</c:f>
              <c:numCache>
                <c:formatCode>0.00%</c:formatCode>
                <c:ptCount val="4"/>
                <c:pt idx="1">
                  <c:v>0.1429000000000003</c:v>
                </c:pt>
                <c:pt idx="2">
                  <c:v>0.57140000000000002</c:v>
                </c:pt>
                <c:pt idx="3">
                  <c:v>0.28570000000000001</c:v>
                </c:pt>
              </c:numCache>
            </c:numRef>
          </c:val>
        </c:ser>
        <c:axId val="65784064"/>
        <c:axId val="65789952"/>
      </c:barChart>
      <c:catAx>
        <c:axId val="657840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5789952"/>
        <c:crosses val="autoZero"/>
        <c:auto val="1"/>
        <c:lblAlgn val="ctr"/>
        <c:lblOffset val="100"/>
        <c:tickLblSkip val="1"/>
        <c:tickMarkSkip val="1"/>
      </c:catAx>
      <c:valAx>
        <c:axId val="6578995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5784064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25767918088737202"/>
          <c:y val="3.9293295150667401E-2"/>
          <c:w val="0.57337883959044489"/>
          <c:h val="9.5508513878703821E-2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4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gradFill>
      <a:gsLst>
        <a:gs pos="0">
          <a:schemeClr val="tx1">
            <a:lumMod val="95000"/>
          </a:schemeClr>
        </a:gs>
        <a:gs pos="50000">
          <a:srgbClr val="CEB966">
            <a:tint val="44500"/>
            <a:satMod val="160000"/>
          </a:srgbClr>
        </a:gs>
        <a:gs pos="100000">
          <a:srgbClr val="CEB966">
            <a:tint val="23500"/>
            <a:satMod val="160000"/>
          </a:srgbClr>
        </a:gs>
      </a:gsLst>
      <a:lin ang="5400000" scaled="0"/>
    </a:gradFill>
    <a:ln>
      <a:noFill/>
    </a:ln>
  </c:spPr>
  <c:txPr>
    <a:bodyPr/>
    <a:lstStyle/>
    <a:p>
      <a:pPr>
        <a:defRPr sz="1575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956521739130447"/>
          <c:y val="0.18694362017804181"/>
          <c:w val="0.86164625973477571"/>
          <c:h val="0.64688427299703366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Констатирующий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Повыш-ый</c:v>
                </c:pt>
                <c:pt idx="1">
                  <c:v>Высокий</c:v>
                </c:pt>
                <c:pt idx="2">
                  <c:v>Средний</c:v>
                </c:pt>
                <c:pt idx="3">
                  <c:v>Слабый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7.1400000000000019E-2</c:v>
                </c:pt>
                <c:pt idx="1">
                  <c:v>0.43000000000000038</c:v>
                </c:pt>
                <c:pt idx="2">
                  <c:v>0.29000000000000031</c:v>
                </c:pt>
                <c:pt idx="3" formatCode="0.00%">
                  <c:v>0.21400000000000025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Контрольный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Повыш-ый</c:v>
                </c:pt>
                <c:pt idx="1">
                  <c:v>Высокий</c:v>
                </c:pt>
                <c:pt idx="2">
                  <c:v>Средний</c:v>
                </c:pt>
                <c:pt idx="3">
                  <c:v>Слабый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2" formatCode="0.00%">
                  <c:v>0.64280000000000126</c:v>
                </c:pt>
                <c:pt idx="3" formatCode="0.00%">
                  <c:v>0.35710000000000008</c:v>
                </c:pt>
              </c:numCache>
            </c:numRef>
          </c:val>
        </c:ser>
        <c:axId val="66031616"/>
        <c:axId val="66033152"/>
      </c:barChart>
      <c:catAx>
        <c:axId val="660316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6033152"/>
        <c:crosses val="autoZero"/>
        <c:auto val="1"/>
        <c:lblAlgn val="ctr"/>
        <c:lblOffset val="100"/>
        <c:tickLblSkip val="1"/>
        <c:tickMarkSkip val="1"/>
      </c:catAx>
      <c:valAx>
        <c:axId val="6603315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603161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27304347826087005"/>
          <c:y val="3.6962299515042436E-2"/>
          <c:w val="0.54260869565217551"/>
          <c:h val="9.7600223422065091E-2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gradFill>
      <a:gsLst>
        <a:gs pos="0">
          <a:schemeClr val="tx1">
            <a:lumMod val="95000"/>
          </a:schemeClr>
        </a:gs>
        <a:gs pos="50000">
          <a:srgbClr val="CEB966">
            <a:tint val="44500"/>
            <a:satMod val="160000"/>
          </a:srgbClr>
        </a:gs>
        <a:gs pos="100000">
          <a:srgbClr val="CEB966">
            <a:tint val="23500"/>
            <a:satMod val="160000"/>
          </a:srgbClr>
        </a:gs>
      </a:gsLst>
      <a:lin ang="5400000" scaled="0"/>
    </a:gradFill>
    <a:ln>
      <a:noFill/>
    </a:ln>
  </c:spPr>
  <c:txPr>
    <a:bodyPr/>
    <a:lstStyle/>
    <a:p>
      <a:pPr>
        <a:defRPr sz="1475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3899366372770974"/>
          <c:y val="4.9751400972566598E-2"/>
          <c:w val="0.54738849679470314"/>
          <c:h val="0.78854378615114618"/>
        </c:manualLayout>
      </c:layout>
      <c:barChart>
        <c:barDir val="col"/>
        <c:grouping val="clustered"/>
        <c:gapWidth val="100"/>
        <c:axId val="65922560"/>
        <c:axId val="65924096"/>
      </c:barChart>
      <c:catAx>
        <c:axId val="659225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65924096"/>
        <c:crosses val="autoZero"/>
        <c:auto val="1"/>
        <c:lblAlgn val="ctr"/>
        <c:lblOffset val="100"/>
        <c:tickLblSkip val="1"/>
        <c:tickMarkSkip val="1"/>
      </c:catAx>
      <c:valAx>
        <c:axId val="6592409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tickLblPos val="nextTo"/>
        <c:spPr>
          <a:noFill/>
          <a:ln w="9525" cap="flat" cmpd="sng" algn="ctr">
            <a:solidFill>
              <a:schemeClr val="accent2">
                <a:shade val="48000"/>
                <a:satMod val="110000"/>
              </a:schemeClr>
            </a:solidFill>
            <a:prstDash val="solid"/>
          </a:ln>
          <a:effectLst/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659225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6643787451096912"/>
          <c:y val="0.32423221312237882"/>
          <c:w val="0.22670108453424484"/>
          <c:h val="0.31969815042677074"/>
        </c:manualLayout>
      </c:layout>
      <c:spPr>
        <a:solidFill>
          <a:schemeClr val="tx1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 algn="ctr"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7458745874587462E-2"/>
          <c:y val="5.6782334384858114E-2"/>
          <c:w val="0.65057586194126549"/>
          <c:h val="0.8485804416403786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Повышенный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 formatCode="0.00%">
                  <c:v>7.1400000000000019E-2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 formatCode="0%">
                  <c:v>0.35710000000000008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Sheet1!$B$4:$C$4</c:f>
              <c:numCache>
                <c:formatCode>General</c:formatCode>
                <c:ptCount val="2"/>
                <c:pt idx="0" formatCode="0%">
                  <c:v>0.35710000000000008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Слабый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Sheet1!$B$5:$C$5</c:f>
              <c:numCache>
                <c:formatCode>General</c:formatCode>
                <c:ptCount val="2"/>
                <c:pt idx="0" formatCode="0.00%">
                  <c:v>0.21400000000000033</c:v>
                </c:pt>
              </c:numCache>
            </c:numRef>
          </c:val>
        </c:ser>
        <c:axId val="67569536"/>
        <c:axId val="67571072"/>
      </c:barChart>
      <c:catAx>
        <c:axId val="67569536"/>
        <c:scaling>
          <c:orientation val="minMax"/>
        </c:scaling>
        <c:delete val="1"/>
        <c:axPos val="b"/>
        <c:numFmt formatCode="General" sourceLinked="1"/>
        <c:tickLblPos val="none"/>
        <c:crossAx val="67571072"/>
        <c:crosses val="autoZero"/>
        <c:auto val="1"/>
        <c:lblAlgn val="ctr"/>
        <c:lblOffset val="100"/>
      </c:catAx>
      <c:valAx>
        <c:axId val="6757107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7569536"/>
        <c:crosses val="autoZero"/>
        <c:crossBetween val="between"/>
      </c:valAx>
      <c:spPr>
        <a:solidFill>
          <a:srgbClr val="C0C0C0"/>
        </a:solidFill>
        <a:ln w="12700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953795379537969"/>
          <c:y val="0.32492113564668845"/>
          <c:w val="0.1882297169001424"/>
          <c:h val="0.305993690851735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gradFill>
      <a:gsLst>
        <a:gs pos="0">
          <a:schemeClr val="tx1">
            <a:lumMod val="95000"/>
          </a:schemeClr>
        </a:gs>
        <a:gs pos="50000">
          <a:srgbClr val="CEB966">
            <a:tint val="44500"/>
            <a:satMod val="160000"/>
          </a:srgbClr>
        </a:gs>
        <a:gs pos="100000">
          <a:srgbClr val="CEB966">
            <a:tint val="23500"/>
            <a:satMod val="160000"/>
          </a:srgbClr>
        </a:gs>
      </a:gsLst>
      <a:lin ang="5400000" scaled="0"/>
    </a:gradFill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3899366372770974"/>
          <c:y val="4.9751400972566605E-2"/>
          <c:w val="0.54738849679470314"/>
          <c:h val="0.78854378615114618"/>
        </c:manualLayout>
      </c:layout>
      <c:barChart>
        <c:barDir val="col"/>
        <c:grouping val="clustered"/>
        <c:gapWidth val="100"/>
        <c:axId val="77937664"/>
        <c:axId val="78091008"/>
      </c:barChart>
      <c:catAx>
        <c:axId val="779376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78091008"/>
        <c:crosses val="autoZero"/>
        <c:auto val="1"/>
        <c:lblAlgn val="ctr"/>
        <c:lblOffset val="100"/>
        <c:tickLblSkip val="1"/>
        <c:tickMarkSkip val="1"/>
      </c:catAx>
      <c:valAx>
        <c:axId val="7809100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tickLblPos val="nextTo"/>
        <c:spPr>
          <a:noFill/>
          <a:ln w="9525" cap="flat" cmpd="sng" algn="ctr">
            <a:solidFill>
              <a:schemeClr val="accent2">
                <a:shade val="48000"/>
                <a:satMod val="110000"/>
              </a:schemeClr>
            </a:solidFill>
            <a:prstDash val="solid"/>
          </a:ln>
          <a:effectLst/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779376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6643787451096912"/>
          <c:y val="0.32423221312237882"/>
          <c:w val="0.22670108453424487"/>
          <c:h val="0.31969815042677074"/>
        </c:manualLayout>
      </c:layout>
      <c:spPr>
        <a:solidFill>
          <a:schemeClr val="tx1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</c:chart>
  <c:spPr>
    <a:gradFill>
      <a:gsLst>
        <a:gs pos="0">
          <a:schemeClr val="tx1">
            <a:lumMod val="95000"/>
          </a:schemeClr>
        </a:gs>
        <a:gs pos="50000">
          <a:srgbClr val="CEB966">
            <a:tint val="44500"/>
            <a:satMod val="160000"/>
          </a:srgbClr>
        </a:gs>
        <a:gs pos="100000">
          <a:srgbClr val="CEB966">
            <a:tint val="23500"/>
            <a:satMod val="160000"/>
          </a:srgbClr>
        </a:gs>
      </a:gsLst>
      <a:lin ang="5400000" scaled="0"/>
    </a:gra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 algn="ctr"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775493059637192"/>
          <c:y val="6.097560975609756E-2"/>
          <c:w val="0.61574346776500744"/>
          <c:h val="0.8699186991869918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Повышенный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 formatCode="0%">
                  <c:v>7.1400000000000019E-2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 formatCode="0.00%">
                  <c:v>0.43000000000000038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Sheet1!$B$4:$C$4</c:f>
              <c:numCache>
                <c:formatCode>General</c:formatCode>
                <c:ptCount val="2"/>
                <c:pt idx="0" formatCode="0.00%">
                  <c:v>0.28570000000000001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Слабый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Sheet1!$B$5:$C$5</c:f>
              <c:numCache>
                <c:formatCode>General</c:formatCode>
                <c:ptCount val="2"/>
                <c:pt idx="0" formatCode="0.00%">
                  <c:v>0.21430000000000021</c:v>
                </c:pt>
              </c:numCache>
            </c:numRef>
          </c:val>
        </c:ser>
        <c:gapWidth val="100"/>
        <c:axId val="87849216"/>
        <c:axId val="87855104"/>
      </c:barChart>
      <c:catAx>
        <c:axId val="878492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7855104"/>
        <c:crosses val="autoZero"/>
        <c:auto val="1"/>
        <c:lblAlgn val="ctr"/>
        <c:lblOffset val="100"/>
        <c:tickLblSkip val="1"/>
        <c:tickMarkSkip val="1"/>
      </c:catAx>
      <c:valAx>
        <c:axId val="8785510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784921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206275201532169"/>
          <c:y val="0.31300819006221597"/>
          <c:w val="0.21122913933262574"/>
          <c:h val="0.36178861788617955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85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gradFill>
      <a:gsLst>
        <a:gs pos="0">
          <a:schemeClr val="tx1">
            <a:lumMod val="95000"/>
          </a:schemeClr>
        </a:gs>
        <a:gs pos="50000">
          <a:srgbClr val="CEB966">
            <a:tint val="44500"/>
            <a:satMod val="160000"/>
          </a:srgbClr>
        </a:gs>
        <a:gs pos="100000">
          <a:srgbClr val="CEB966">
            <a:tint val="23500"/>
            <a:satMod val="160000"/>
          </a:srgbClr>
        </a:gs>
      </a:gsLst>
      <a:lin ang="5400000" scaled="0"/>
    </a:gradFill>
    <a:ln>
      <a:noFill/>
    </a:ln>
  </c:spPr>
  <c:txPr>
    <a:bodyPr/>
    <a:lstStyle/>
    <a:p>
      <a:pPr>
        <a:defRPr sz="1075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3899366372770974"/>
          <c:y val="4.9751400972566626E-2"/>
          <c:w val="0.54738849679470314"/>
          <c:h val="0.78854378615114618"/>
        </c:manualLayout>
      </c:layout>
      <c:barChart>
        <c:barDir val="col"/>
        <c:grouping val="clustered"/>
        <c:gapWidth val="100"/>
        <c:axId val="65811584"/>
        <c:axId val="65813120"/>
      </c:barChart>
      <c:catAx>
        <c:axId val="6581158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65813120"/>
        <c:crosses val="autoZero"/>
        <c:auto val="1"/>
        <c:lblAlgn val="ctr"/>
        <c:lblOffset val="100"/>
        <c:tickLblSkip val="1"/>
        <c:tickMarkSkip val="1"/>
      </c:catAx>
      <c:valAx>
        <c:axId val="65813120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tickLblPos val="nextTo"/>
        <c:spPr>
          <a:noFill/>
          <a:ln w="9525" cap="flat" cmpd="sng" algn="ctr">
            <a:solidFill>
              <a:schemeClr val="accent2">
                <a:shade val="48000"/>
                <a:satMod val="110000"/>
              </a:schemeClr>
            </a:solidFill>
            <a:prstDash val="solid"/>
          </a:ln>
          <a:effectLst/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658115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6643787451096912"/>
          <c:y val="0.32423221312237882"/>
          <c:w val="0.22670108453424492"/>
          <c:h val="0.31969815042677074"/>
        </c:manualLayout>
      </c:layout>
      <c:spPr>
        <a:solidFill>
          <a:schemeClr val="tx1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</c:chart>
  <c:spPr>
    <a:gradFill>
      <a:gsLst>
        <a:gs pos="0">
          <a:schemeClr val="tx1">
            <a:lumMod val="95000"/>
          </a:schemeClr>
        </a:gs>
        <a:gs pos="50000">
          <a:srgbClr val="CEB966">
            <a:tint val="44500"/>
            <a:satMod val="160000"/>
          </a:srgbClr>
        </a:gs>
        <a:gs pos="100000">
          <a:srgbClr val="CEB966">
            <a:tint val="23500"/>
            <a:satMod val="160000"/>
          </a:srgbClr>
        </a:gs>
      </a:gsLst>
      <a:lin ang="5400000" scaled="0"/>
    </a:gra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 algn="ctr"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542671875595934"/>
          <c:y val="6.3025210084033639E-2"/>
          <c:w val="0.64014549792975051"/>
          <c:h val="0.86554621848739621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Повышенный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 formatCode="0.00%">
                  <c:v>7.1400000000000019E-2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 formatCode="0.00%">
                  <c:v>0.35710000000000008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Sheet1!$B$4:$C$4</c:f>
              <c:numCache>
                <c:formatCode>General</c:formatCode>
                <c:ptCount val="2"/>
                <c:pt idx="0" formatCode="0.00%">
                  <c:v>0.28570000000000001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Слабый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Sheet1!$B$5:$C$5</c:f>
              <c:numCache>
                <c:formatCode>General</c:formatCode>
                <c:ptCount val="2"/>
                <c:pt idx="0" formatCode="0.00%">
                  <c:v>0.28570000000000001</c:v>
                </c:pt>
              </c:numCache>
            </c:numRef>
          </c:val>
        </c:ser>
        <c:axId val="65855872"/>
        <c:axId val="65857408"/>
      </c:barChart>
      <c:catAx>
        <c:axId val="6585587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5857408"/>
        <c:crosses val="autoZero"/>
        <c:auto val="1"/>
        <c:lblAlgn val="ctr"/>
        <c:lblOffset val="100"/>
        <c:tickLblSkip val="1"/>
        <c:tickMarkSkip val="1"/>
      </c:catAx>
      <c:valAx>
        <c:axId val="6585740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585587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8816387731379878"/>
          <c:y val="0.30672275730047166"/>
          <c:w val="0.19423940457693803"/>
          <c:h val="0.37394957983193339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65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gradFill>
      <a:gsLst>
        <a:gs pos="0">
          <a:schemeClr val="tx1">
            <a:lumMod val="95000"/>
          </a:schemeClr>
        </a:gs>
        <a:gs pos="50000">
          <a:srgbClr val="CEB966">
            <a:tint val="44500"/>
            <a:satMod val="160000"/>
          </a:srgbClr>
        </a:gs>
        <a:gs pos="100000">
          <a:srgbClr val="CEB966">
            <a:tint val="23500"/>
            <a:satMod val="160000"/>
          </a:srgbClr>
        </a:gs>
      </a:gsLst>
      <a:lin ang="5400000" scaled="0"/>
    </a:gradFill>
    <a:ln>
      <a:noFill/>
    </a:ln>
  </c:spPr>
  <c:txPr>
    <a:bodyPr/>
    <a:lstStyle/>
    <a:p>
      <a:pPr>
        <a:defRPr sz="105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413223140495872"/>
          <c:y val="0.17746478873239513"/>
          <c:w val="0.88099173553719134"/>
          <c:h val="0.66478873239436809"/>
        </c:manualLayout>
      </c:layout>
      <c:barChart>
        <c:barDir val="col"/>
        <c:grouping val="clustered"/>
        <c:ser>
          <c:idx val="1"/>
          <c:order val="0"/>
          <c:tx>
            <c:strRef>
              <c:f>Sheet1!$A$3</c:f>
              <c:strCache>
                <c:ptCount val="1"/>
                <c:pt idx="0">
                  <c:v>Констатирующий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Повыш-ый</c:v>
                </c:pt>
                <c:pt idx="1">
                  <c:v>  Высокий</c:v>
                </c:pt>
                <c:pt idx="2">
                  <c:v>Средний</c:v>
                </c:pt>
                <c:pt idx="3">
                  <c:v>Слабый 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4"/>
                <c:pt idx="0">
                  <c:v>0.14290000000000022</c:v>
                </c:pt>
                <c:pt idx="1">
                  <c:v>0.42860000000000031</c:v>
                </c:pt>
                <c:pt idx="2">
                  <c:v>0.28570000000000001</c:v>
                </c:pt>
                <c:pt idx="3">
                  <c:v>0.14290000000000022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Контрольный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Повыш-ый</c:v>
                </c:pt>
                <c:pt idx="1">
                  <c:v>  Высокий</c:v>
                </c:pt>
                <c:pt idx="2">
                  <c:v>Средний</c:v>
                </c:pt>
                <c:pt idx="3">
                  <c:v>Слабый 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4"/>
                <c:pt idx="0">
                  <c:v>7.0999999999999994E-2</c:v>
                </c:pt>
                <c:pt idx="1">
                  <c:v>0.21430000000000018</c:v>
                </c:pt>
                <c:pt idx="2">
                  <c:v>0.5</c:v>
                </c:pt>
                <c:pt idx="3">
                  <c:v>0.21000000000000019</c:v>
                </c:pt>
              </c:numCache>
            </c:numRef>
          </c:val>
        </c:ser>
        <c:axId val="87729664"/>
        <c:axId val="87731200"/>
      </c:barChart>
      <c:catAx>
        <c:axId val="877296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87731200"/>
        <c:crosses val="autoZero"/>
        <c:auto val="1"/>
        <c:lblAlgn val="ctr"/>
        <c:lblOffset val="100"/>
        <c:tickLblSkip val="1"/>
        <c:tickMarkSkip val="1"/>
      </c:catAx>
      <c:valAx>
        <c:axId val="87731200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87729664"/>
        <c:crosses val="autoZero"/>
        <c:crossBetween val="between"/>
      </c:valAx>
      <c:spPr>
        <a:gradFill>
          <a:gsLst>
            <a:gs pos="0">
              <a:schemeClr val="tx1">
                <a:lumMod val="95000"/>
              </a:schemeClr>
            </a:gs>
            <a:gs pos="50000">
              <a:srgbClr val="CEB966">
                <a:tint val="44500"/>
                <a:satMod val="160000"/>
              </a:srgbClr>
            </a:gs>
            <a:gs pos="100000">
              <a:srgbClr val="CEB966">
                <a:tint val="23500"/>
                <a:satMod val="160000"/>
              </a:srgbClr>
            </a:gs>
          </a:gsLst>
          <a:lin ang="5400000" scaled="0"/>
        </a:gradFill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28429752066115643"/>
          <c:y val="2.2480961510290793E-2"/>
          <c:w val="0.51570247933884295"/>
          <c:h val="0.1097722186416461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gradFill>
      <a:gsLst>
        <a:gs pos="0">
          <a:prstClr val="white">
            <a:lumMod val="95000"/>
          </a:prstClr>
        </a:gs>
        <a:gs pos="50000">
          <a:srgbClr val="CEB966">
            <a:tint val="44500"/>
            <a:satMod val="160000"/>
          </a:srgbClr>
        </a:gs>
        <a:gs pos="100000">
          <a:srgbClr val="CEB966">
            <a:tint val="23500"/>
            <a:satMod val="160000"/>
          </a:srgbClr>
        </a:gs>
      </a:gsLst>
      <a:lin ang="5400000" scaled="0"/>
    </a:gradFill>
    <a:ln>
      <a:gradFill>
        <a:gsLst>
          <a:gs pos="0">
            <a:schemeClr val="tx1">
              <a:lumMod val="95000"/>
            </a:schemeClr>
          </a:gs>
          <a:gs pos="50000">
            <a:srgbClr val="CEB966">
              <a:tint val="44500"/>
              <a:satMod val="160000"/>
            </a:srgbClr>
          </a:gs>
          <a:gs pos="100000">
            <a:srgbClr val="CEB966">
              <a:tint val="23500"/>
              <a:satMod val="160000"/>
            </a:srgbClr>
          </a:gs>
        </a:gsLst>
        <a:lin ang="5400000" scaled="0"/>
      </a:gradFill>
    </a:ln>
  </c:spPr>
  <c:txPr>
    <a:bodyPr/>
    <a:lstStyle/>
    <a:p>
      <a:pPr>
        <a:defRPr sz="155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150442477876106"/>
          <c:y val="0.18678160919540268"/>
          <c:w val="0.83712890539845364"/>
          <c:h val="0.65229885057471515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Констатирующий</c:v>
                </c:pt>
              </c:strCache>
            </c:strRef>
          </c:tx>
          <c:spPr>
            <a:solidFill>
              <a:srgbClr val="993366"/>
            </a:solidFill>
            <a:ln w="12699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Повыш-ый</c:v>
                </c:pt>
                <c:pt idx="1">
                  <c:v>Высокий</c:v>
                </c:pt>
                <c:pt idx="2">
                  <c:v>Средний</c:v>
                </c:pt>
                <c:pt idx="3">
                  <c:v>Слабый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 formatCode="0%">
                  <c:v>7.1400000000000019E-2</c:v>
                </c:pt>
                <c:pt idx="1">
                  <c:v>0.35710000000000008</c:v>
                </c:pt>
                <c:pt idx="2">
                  <c:v>0.35710000000000008</c:v>
                </c:pt>
                <c:pt idx="3">
                  <c:v>0.21400000000000027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Контрольный</c:v>
                </c:pt>
              </c:strCache>
            </c:strRef>
          </c:tx>
          <c:spPr>
            <a:solidFill>
              <a:srgbClr val="FFFFCC"/>
            </a:solidFill>
            <a:ln w="12699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Повыш-ый</c:v>
                </c:pt>
                <c:pt idx="1">
                  <c:v>Высокий</c:v>
                </c:pt>
                <c:pt idx="2">
                  <c:v>Средний</c:v>
                </c:pt>
                <c:pt idx="3">
                  <c:v>Слабый</c:v>
                </c:pt>
              </c:strCache>
            </c:strRef>
          </c:cat>
          <c:val>
            <c:numRef>
              <c:f>Sheet1!$B$3:$E$3</c:f>
              <c:numCache>
                <c:formatCode>0.00%</c:formatCode>
                <c:ptCount val="4"/>
                <c:pt idx="0" formatCode="General">
                  <c:v>0</c:v>
                </c:pt>
                <c:pt idx="1">
                  <c:v>0.14280000000000001</c:v>
                </c:pt>
                <c:pt idx="2">
                  <c:v>0.42860000000000031</c:v>
                </c:pt>
                <c:pt idx="3">
                  <c:v>0.42860000000000031</c:v>
                </c:pt>
              </c:numCache>
            </c:numRef>
          </c:val>
        </c:ser>
        <c:axId val="87895424"/>
        <c:axId val="65746048"/>
      </c:barChart>
      <c:catAx>
        <c:axId val="8789542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5746048"/>
        <c:crosses val="autoZero"/>
        <c:auto val="1"/>
        <c:lblAlgn val="ctr"/>
        <c:lblOffset val="100"/>
        <c:tickLblSkip val="1"/>
        <c:tickMarkSkip val="1"/>
      </c:catAx>
      <c:valAx>
        <c:axId val="6574604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87895424"/>
        <c:crosses val="autoZero"/>
        <c:crossBetween val="between"/>
      </c:valAx>
      <c:spPr>
        <a:solidFill>
          <a:srgbClr val="C0C0C0"/>
        </a:solidFill>
        <a:ln w="12699">
          <a:solidFill>
            <a:srgbClr val="808080"/>
          </a:solidFill>
          <a:prstDash val="solid"/>
        </a:ln>
      </c:spPr>
    </c:plotArea>
    <c:legend>
      <c:legendPos val="t"/>
      <c:legendEntry>
        <c:idx val="0"/>
        <c:txPr>
          <a:bodyPr/>
          <a:lstStyle/>
          <a:p>
            <a:pPr>
              <a:defRPr sz="142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2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21280121824394588"/>
          <c:y val="3.9487066067486636E-2"/>
          <c:w val="0.60668449462685192"/>
          <c:h val="7.7991357861299362E-2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246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gradFill>
      <a:gsLst>
        <a:gs pos="0">
          <a:schemeClr val="tx1">
            <a:lumMod val="95000"/>
          </a:schemeClr>
        </a:gs>
        <a:gs pos="50000">
          <a:srgbClr val="CEB966">
            <a:tint val="44500"/>
            <a:satMod val="160000"/>
          </a:srgbClr>
        </a:gs>
        <a:gs pos="100000">
          <a:srgbClr val="CEB966">
            <a:tint val="23500"/>
            <a:satMod val="160000"/>
          </a:srgbClr>
        </a:gs>
      </a:gsLst>
      <a:lin ang="5400000" scaled="0"/>
    </a:gradFill>
    <a:ln>
      <a:noFill/>
    </a:ln>
  </c:spPr>
  <c:txPr>
    <a:bodyPr/>
    <a:lstStyle/>
    <a:p>
      <a:pPr>
        <a:defRPr sz="1525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88640"/>
            <a:ext cx="8229600" cy="1368152"/>
          </a:xfrm>
        </p:spPr>
        <p:txBody>
          <a:bodyPr>
            <a:normAutofit fontScale="90000"/>
          </a:bodyPr>
          <a:lstStyle/>
          <a:p>
            <a:pPr indent="447675" algn="ctr"/>
            <a:r>
              <a:rPr lang="ru-RU" sz="3600" cap="none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</a:rPr>
              <a:t>Муниципально</a:t>
            </a:r>
            <a:r>
              <a:rPr lang="ru-RU" sz="360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</a:rPr>
              <a:t>е дошкольное образовательное учреждение </a:t>
            </a:r>
            <a:br>
              <a:rPr lang="ru-RU" sz="360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</a:rPr>
            </a:br>
            <a:r>
              <a:rPr lang="ru-RU" sz="3600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</a:rPr>
              <a:t>Ценнтр</a:t>
            </a:r>
            <a:r>
              <a:rPr lang="ru-RU" sz="360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</a:rPr>
              <a:t> развития ребёнка –детский сад№29</a:t>
            </a:r>
            <a:endParaRPr lang="ru-RU" sz="3600" cap="none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208912" cy="4896544"/>
          </a:xfrm>
        </p:spPr>
        <p:txBody>
          <a:bodyPr>
            <a:normAutofit/>
          </a:bodyPr>
          <a:lstStyle/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dirty="0" smtClean="0"/>
              <a:t>Игра как средство снижения агрессивного поведения детей старшего дошкольного </a:t>
            </a:r>
            <a:r>
              <a:rPr lang="ru-RU" dirty="0" smtClean="0"/>
              <a:t>возраста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r>
              <a:rPr lang="ru-RU" dirty="0" smtClean="0"/>
              <a:t>Воспитатель: Рублёва О.А.</a:t>
            </a:r>
            <a:endParaRPr lang="ru-RU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2018г.</a:t>
            </a:r>
            <a:endParaRPr lang="ru-RU" sz="2000" dirty="0" smtClean="0"/>
          </a:p>
        </p:txBody>
      </p:sp>
    </p:spTree>
  </p:cSld>
  <p:clrMapOvr>
    <a:masterClrMapping/>
  </p:clrMapOvr>
  <p:transition spd="med" advTm="22153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052736"/>
            <a:ext cx="8136904" cy="4464496"/>
          </a:xfrm>
        </p:spPr>
        <p:txBody>
          <a:bodyPr>
            <a:normAutofit/>
          </a:bodyPr>
          <a:lstStyle/>
          <a:p>
            <a:pPr algn="l"/>
            <a:endParaRPr lang="ru-RU" sz="2400" b="1" i="1" dirty="0" smtClean="0">
              <a:solidFill>
                <a:srgbClr val="002060"/>
              </a:solidFill>
            </a:endParaRPr>
          </a:p>
          <a:p>
            <a:pPr algn="l"/>
            <a:endParaRPr lang="ru-RU" sz="2400" b="1" i="1" dirty="0" smtClean="0">
              <a:solidFill>
                <a:srgbClr val="002060"/>
              </a:solidFill>
            </a:endParaRPr>
          </a:p>
          <a:p>
            <a:pPr algn="l"/>
            <a:endParaRPr lang="ru-RU" sz="2400" b="1" i="1" dirty="0" smtClean="0">
              <a:solidFill>
                <a:srgbClr val="002060"/>
              </a:solidFill>
            </a:endParaRPr>
          </a:p>
          <a:p>
            <a:pPr algn="l"/>
            <a:endParaRPr lang="ru-RU" sz="2400" b="1" i="1" dirty="0" smtClean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356992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32657"/>
            <a:ext cx="80648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150" dirty="0" smtClean="0">
                <a:ln w="11430"/>
                <a:solidFill>
                  <a:srgbClr val="002060"/>
                </a:solidFill>
                <a:cs typeface="Aharoni" pitchFamily="2" charset="-79"/>
              </a:rPr>
              <a:t>Теоретической базой исследования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196752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/>
          </a:p>
          <a:p>
            <a:pPr algn="ctr">
              <a:lnSpc>
                <a:spcPct val="150000"/>
              </a:lnSpc>
            </a:pPr>
            <a:r>
              <a:rPr lang="ru-RU" sz="3200" b="1" dirty="0" smtClean="0"/>
              <a:t>Работы  </a:t>
            </a:r>
            <a:r>
              <a:rPr lang="ru-RU" sz="3200" b="1" dirty="0" err="1" smtClean="0"/>
              <a:t>С.А.Беличева</a:t>
            </a:r>
            <a:r>
              <a:rPr lang="ru-RU" sz="3200" b="1" dirty="0" smtClean="0"/>
              <a:t>, Г.Г. Бочкарев, В.И.Овчаренко, </a:t>
            </a:r>
            <a:r>
              <a:rPr lang="ru-RU" sz="3200" b="1" dirty="0" err="1" smtClean="0"/>
              <a:t>Л.М.Семенюк</a:t>
            </a:r>
            <a:r>
              <a:rPr lang="ru-RU" sz="3200" b="1" dirty="0" smtClean="0"/>
              <a:t>,                             С.Н. </a:t>
            </a:r>
            <a:r>
              <a:rPr lang="ru-RU" sz="3200" b="1" dirty="0" err="1" smtClean="0"/>
              <a:t>Ениколопов</a:t>
            </a:r>
            <a:r>
              <a:rPr lang="ru-RU" sz="3200" b="1" dirty="0" smtClean="0"/>
              <a:t> И.В. Дубровина; 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/>
              <a:t>так и зарубежных ученых: Бандура А., </a:t>
            </a:r>
            <a:r>
              <a:rPr lang="ru-RU" sz="3200" b="1" dirty="0" err="1" smtClean="0"/>
              <a:t>Доллард</a:t>
            </a:r>
            <a:r>
              <a:rPr lang="ru-RU" sz="3200" b="1" dirty="0" smtClean="0"/>
              <a:t> Дж., Лоренц К., Фрейд З.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/>
              <a:t> и других .</a:t>
            </a:r>
          </a:p>
        </p:txBody>
      </p:sp>
    </p:spTree>
  </p:cSld>
  <p:clrMapOvr>
    <a:masterClrMapping/>
  </p:clrMapOvr>
  <p:transition spd="med" advTm="33649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22030" y="260648"/>
            <a:ext cx="8470450" cy="108012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indent="447675" algn="ctr"/>
            <a:r>
              <a:rPr lang="ru-RU" sz="3200" cap="none" spc="150" dirty="0" smtClean="0">
                <a:ln w="11430"/>
                <a:solidFill>
                  <a:srgbClr val="002060"/>
                </a:solidFill>
                <a:effectLst/>
                <a:latin typeface="+mn-lt"/>
                <a:cs typeface="Aharoni" pitchFamily="2" charset="-79"/>
              </a:rPr>
              <a:t>В теоретической части представлены и проанализированы:</a:t>
            </a:r>
            <a:endParaRPr lang="ru-RU" sz="3200" cap="none" spc="150" dirty="0">
              <a:ln w="11430"/>
              <a:solidFill>
                <a:srgbClr val="002060"/>
              </a:solidFill>
              <a:effectLst/>
              <a:latin typeface="+mn-lt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700808"/>
            <a:ext cx="8136904" cy="4608512"/>
          </a:xfrm>
        </p:spPr>
        <p:txBody>
          <a:bodyPr>
            <a:normAutofit/>
          </a:bodyPr>
          <a:lstStyle/>
          <a:p>
            <a:pPr marL="95250" indent="-95250" algn="l"/>
            <a:endParaRPr lang="ru-RU" sz="1800" b="1" i="1" dirty="0" smtClean="0">
              <a:solidFill>
                <a:srgbClr val="002060"/>
              </a:solidFill>
            </a:endParaRPr>
          </a:p>
          <a:p>
            <a:pPr marL="95250" indent="-95250" algn="l">
              <a:buFont typeface="Arial" pitchFamily="34" charset="0"/>
              <a:buChar char="•"/>
            </a:pPr>
            <a:r>
              <a:rPr lang="ru-RU" sz="2400" b="1" dirty="0" smtClean="0"/>
              <a:t>Теоретические</a:t>
            </a:r>
            <a:r>
              <a:rPr lang="ru-RU" b="1" dirty="0" smtClean="0"/>
              <a:t>  аспекты профилактики агрессивности  детей дошкольного возраста;</a:t>
            </a:r>
          </a:p>
          <a:p>
            <a:pPr marL="95250" indent="-95250" algn="l"/>
            <a:endParaRPr lang="ru-RU" b="1" dirty="0" smtClean="0"/>
          </a:p>
          <a:p>
            <a:pPr marL="95250" indent="-95250" algn="l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b="1" dirty="0" smtClean="0"/>
              <a:t>Определения содержания понятий «агрессивность», «агрессия», «агрессивное поведение»;</a:t>
            </a:r>
          </a:p>
          <a:p>
            <a:pPr marL="95250" indent="-95250" algn="l">
              <a:buFont typeface="Arial" pitchFamily="34" charset="0"/>
              <a:buChar char="•"/>
            </a:pPr>
            <a:endParaRPr lang="ru-RU" b="1" dirty="0" smtClean="0"/>
          </a:p>
          <a:p>
            <a:pPr marL="95250" indent="-95250" algn="l">
              <a:buFont typeface="Arial" pitchFamily="34" charset="0"/>
              <a:buChar char="•"/>
            </a:pPr>
            <a:r>
              <a:rPr lang="ru-RU" b="1" dirty="0" smtClean="0"/>
              <a:t> Дана общая характеристика игры детей старшего дошкольного возраста</a:t>
            </a:r>
          </a:p>
          <a:p>
            <a:pPr marL="95250" indent="-95250" algn="l">
              <a:buFont typeface="Arial" pitchFamily="34" charset="0"/>
              <a:buChar char="•"/>
            </a:pPr>
            <a:endParaRPr lang="ru-RU" sz="24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356992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  <p:transition spd="med" advTm="2065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8864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/>
                <a:latin typeface="+mn-lt"/>
              </a:rPr>
              <a:t>Выводы по главе 1</a:t>
            </a:r>
            <a:endParaRPr lang="ru-RU" sz="3200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8352928" cy="4896544"/>
          </a:xfrm>
        </p:spPr>
        <p:txBody>
          <a:bodyPr>
            <a:normAutofit fontScale="92500" lnSpcReduction="10000"/>
          </a:bodyPr>
          <a:lstStyle/>
          <a:p>
            <a:pPr marL="177800" indent="-177800" algn="l"/>
            <a:r>
              <a:rPr lang="ru-RU" b="1" dirty="0" smtClean="0"/>
              <a:t>- в основе детской агрессивности может лежать различная мотивационная направленность;</a:t>
            </a:r>
          </a:p>
          <a:p>
            <a:pPr marL="177800" indent="-177800" algn="l"/>
            <a:r>
              <a:rPr lang="ru-RU" b="1" dirty="0" smtClean="0"/>
              <a:t>-  предпочтение ребёнком, как агрессивных, так и неагрессивных моделей поведения является непосредственным отражением процесса социализации. </a:t>
            </a:r>
          </a:p>
          <a:p>
            <a:pPr marL="177800" indent="-177800" algn="l"/>
            <a:r>
              <a:rPr lang="ru-RU" b="1" dirty="0" smtClean="0"/>
              <a:t>- существуют и развиваются разнообразные методы снижения агрессивного поведения у детей дошкольного возраста. Среди них особое место занимает игровая деятельность.  Игра для ребёнка – это одна из форм «</a:t>
            </a:r>
            <a:r>
              <a:rPr lang="ru-RU" b="1" dirty="0" err="1" smtClean="0"/>
              <a:t>самотерапии</a:t>
            </a:r>
            <a:r>
              <a:rPr lang="ru-RU" b="1" dirty="0" smtClean="0"/>
              <a:t>», благодаря которой могут быть </a:t>
            </a:r>
            <a:r>
              <a:rPr lang="ru-RU" b="1" dirty="0" err="1" smtClean="0"/>
              <a:t>отреагированы</a:t>
            </a:r>
            <a:r>
              <a:rPr lang="ru-RU" b="1" dirty="0" smtClean="0"/>
              <a:t> различные конфликты и проблемы.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22030" y="260648"/>
            <a:ext cx="8398442" cy="72008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indent="447675" algn="ctr"/>
            <a:r>
              <a:rPr lang="ru-RU" sz="3600" cap="none" spc="150" dirty="0" smtClean="0">
                <a:ln w="11430"/>
                <a:solidFill>
                  <a:srgbClr val="002060"/>
                </a:solidFill>
                <a:effectLst/>
                <a:latin typeface="+mn-lt"/>
                <a:cs typeface="Aharoni" pitchFamily="2" charset="-79"/>
              </a:rPr>
              <a:t>Глава 2</a:t>
            </a:r>
            <a:endParaRPr lang="ru-RU" sz="3600" cap="none" spc="150" dirty="0">
              <a:ln w="11430"/>
              <a:solidFill>
                <a:srgbClr val="002060"/>
              </a:solidFill>
              <a:effectLst/>
              <a:latin typeface="+mn-lt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204864"/>
            <a:ext cx="8136904" cy="3312368"/>
          </a:xfrm>
        </p:spPr>
        <p:txBody>
          <a:bodyPr>
            <a:normAutofit/>
          </a:bodyPr>
          <a:lstStyle/>
          <a:p>
            <a:pPr algn="l"/>
            <a:endParaRPr lang="ru-RU" sz="1800" b="1" i="1" dirty="0" smtClean="0"/>
          </a:p>
          <a:p>
            <a:pPr algn="l"/>
            <a:endParaRPr lang="ru-RU" sz="1800" b="1" i="1" dirty="0" smtClean="0">
              <a:solidFill>
                <a:srgbClr val="002060"/>
              </a:solidFill>
            </a:endParaRPr>
          </a:p>
          <a:p>
            <a:pPr algn="l"/>
            <a:endParaRPr lang="ru-RU" sz="2400" b="1" i="1" dirty="0" smtClean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356992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268760"/>
            <a:ext cx="842493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Экспериментальное исследования проводилось </a:t>
            </a:r>
            <a:r>
              <a:rPr lang="ru-RU" sz="2800" b="1" dirty="0" smtClean="0"/>
              <a:t>на базе  МДОУ «Детский сад № 29» с октября 2011 по апрель 2012 года. В исследовании приняло участие 14 детей (9 мальчиков и 5 девочек) в возрасте 5-6 лет. 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Экспериментальное исследование включало три этапа: 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констатирующий,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 формирующий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 контрольный эксперимент.</a:t>
            </a:r>
            <a:endParaRPr lang="ru-RU" sz="2800" b="1" dirty="0"/>
          </a:p>
        </p:txBody>
      </p:sp>
    </p:spTree>
  </p:cSld>
  <p:clrMapOvr>
    <a:masterClrMapping/>
  </p:clrMapOvr>
  <p:transition spd="med" advTm="28455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Старшая группа</a:t>
            </a:r>
            <a:endParaRPr lang="ru-RU" dirty="0"/>
          </a:p>
        </p:txBody>
      </p:sp>
      <p:pic>
        <p:nvPicPr>
          <p:cNvPr id="4" name="Содержимое 3" descr="0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7000" y="1935163"/>
            <a:ext cx="5850000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4244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88640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/>
                <a:latin typeface="+mn-lt"/>
              </a:rPr>
              <a:t>Констатирующий эксперимент </a:t>
            </a:r>
            <a:endParaRPr lang="ru-RU" sz="2800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568952" cy="5616624"/>
          </a:xfrm>
        </p:spPr>
        <p:txBody>
          <a:bodyPr>
            <a:noAutofit/>
          </a:bodyPr>
          <a:lstStyle/>
          <a:p>
            <a:pPr algn="l"/>
            <a:r>
              <a:rPr lang="ru-RU" sz="2400" b="1" u="sng" dirty="0" smtClean="0"/>
              <a:t>Цель</a:t>
            </a:r>
            <a:r>
              <a:rPr lang="ru-RU" sz="2400" b="1" i="1" u="sng" dirty="0" smtClean="0"/>
              <a:t> </a:t>
            </a:r>
            <a:r>
              <a:rPr lang="ru-RU" sz="2400" b="1" u="sng" dirty="0" smtClean="0"/>
              <a:t>констатирующего этапа эксперимента: </a:t>
            </a:r>
            <a:r>
              <a:rPr lang="ru-RU" b="1" dirty="0" smtClean="0"/>
              <a:t>выявление уровня агрессивности дошкольников старшей группы</a:t>
            </a:r>
            <a:r>
              <a:rPr lang="ru-RU" dirty="0" smtClean="0"/>
              <a:t>.</a:t>
            </a:r>
            <a:endParaRPr lang="ru-RU" b="1" dirty="0" smtClean="0"/>
          </a:p>
          <a:p>
            <a:pPr algn="l"/>
            <a:r>
              <a:rPr lang="ru-RU" sz="2400" b="1" u="sng" dirty="0" smtClean="0"/>
              <a:t>Методы диагностики:</a:t>
            </a:r>
          </a:p>
          <a:p>
            <a:pPr marL="273050" indent="-273050" algn="l">
              <a:buFont typeface="Arial" pitchFamily="34" charset="0"/>
              <a:buChar char="•"/>
            </a:pPr>
            <a:r>
              <a:rPr lang="ru-RU" b="1" dirty="0" smtClean="0"/>
              <a:t>Анкета для родителей </a:t>
            </a:r>
            <a:r>
              <a:rPr lang="ru-RU" sz="2400" b="1" dirty="0" smtClean="0"/>
              <a:t>(Лаврентьевой Г.П.Титаренко) </a:t>
            </a:r>
            <a:endParaRPr lang="ru-RU" b="1" dirty="0" smtClean="0"/>
          </a:p>
          <a:p>
            <a:pPr marL="273050" indent="-273050" algn="l">
              <a:buFont typeface="Arial" pitchFamily="34" charset="0"/>
              <a:buChar char="•"/>
            </a:pPr>
            <a:r>
              <a:rPr lang="ru-RU" b="1" dirty="0" smtClean="0"/>
              <a:t>Проективная методика «Кактус» </a:t>
            </a:r>
            <a:r>
              <a:rPr lang="ru-RU" sz="2400" b="1" dirty="0" smtClean="0"/>
              <a:t>(автор Панфилова) </a:t>
            </a:r>
            <a:endParaRPr lang="ru-RU" b="1" dirty="0" smtClean="0"/>
          </a:p>
          <a:p>
            <a:pPr marL="177800" indent="-177800" algn="l">
              <a:buFont typeface="Arial" pitchFamily="34" charset="0"/>
              <a:buChar char="•"/>
            </a:pPr>
            <a:r>
              <a:rPr lang="ru-RU" b="1" dirty="0" smtClean="0"/>
              <a:t> Наблюдение, проводимое воспитателем </a:t>
            </a:r>
            <a:r>
              <a:rPr lang="ru-RU" sz="2400" b="1" dirty="0" smtClean="0"/>
              <a:t>(методика  диагностики агрессивного поведения детей, Лаврентьевой Г.П.) </a:t>
            </a:r>
            <a:endParaRPr lang="ru-RU" b="1" dirty="0" smtClean="0"/>
          </a:p>
          <a:p>
            <a:pPr marL="177800" indent="-177800" algn="l">
              <a:buFont typeface="Arial" pitchFamily="34" charset="0"/>
              <a:buChar char="•"/>
            </a:pPr>
            <a:r>
              <a:rPr lang="ru-RU" b="1" dirty="0" smtClean="0"/>
              <a:t>Проективная методика “Рисунок несуществующего  животного” </a:t>
            </a:r>
            <a:r>
              <a:rPr lang="ru-RU" sz="2400" b="1" dirty="0" smtClean="0"/>
              <a:t>(автор Колосова С.Л.)</a:t>
            </a:r>
            <a:endParaRPr lang="ru-RU" u="sng" dirty="0" smtClean="0"/>
          </a:p>
        </p:txBody>
      </p:sp>
    </p:spTree>
  </p:cSld>
  <p:clrMapOvr>
    <a:masterClrMapping/>
  </p:clrMapOvr>
  <p:transition spd="med" advTm="34803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Оценка уровня агрессивности детей-дошкольников по методике Лаврентьевой Г.П. и Титаренко Т.М.</a:t>
            </a:r>
            <a:endParaRPr lang="ru-RU" sz="2400" dirty="0">
              <a:effectLst/>
            </a:endParaRPr>
          </a:p>
        </p:txBody>
      </p:sp>
      <p:graphicFrame>
        <p:nvGraphicFramePr>
          <p:cNvPr id="7" name="Объект 1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40283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4048" y="1600200"/>
            <a:ext cx="3682752" cy="456510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400" dirty="0" smtClean="0"/>
              <a:t>14% детей имеют слабый уровень агрессивности </a:t>
            </a:r>
          </a:p>
          <a:p>
            <a:pPr algn="ctr">
              <a:buNone/>
            </a:pPr>
            <a:r>
              <a:rPr lang="ru-RU" sz="2400" dirty="0" smtClean="0"/>
              <a:t> 29% средний, </a:t>
            </a:r>
          </a:p>
          <a:p>
            <a:pPr algn="ctr">
              <a:buNone/>
            </a:pPr>
            <a:r>
              <a:rPr lang="ru-RU" sz="2400" dirty="0" smtClean="0"/>
              <a:t>43% высокий </a:t>
            </a:r>
          </a:p>
          <a:p>
            <a:pPr algn="ctr">
              <a:buNone/>
            </a:pPr>
            <a:r>
              <a:rPr lang="ru-RU" sz="2400" dirty="0" smtClean="0"/>
              <a:t> 14% повышенный уровень агрессивности </a:t>
            </a:r>
            <a:endParaRPr lang="ru-RU" sz="2400" dirty="0"/>
          </a:p>
        </p:txBody>
      </p:sp>
    </p:spTree>
  </p:cSld>
  <p:clrMapOvr>
    <a:masterClrMapping/>
  </p:clrMapOvr>
  <p:transition spd="med" advTm="19048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Оценка уровня агрессивности детей по методике «Кактус» (М. Панфилова) </a:t>
            </a:r>
            <a:endParaRPr lang="ru-RU" sz="2400" dirty="0">
              <a:effectLst/>
            </a:endParaRPr>
          </a:p>
        </p:txBody>
      </p:sp>
      <p:graphicFrame>
        <p:nvGraphicFramePr>
          <p:cNvPr id="5" name="Объект 2"/>
          <p:cNvGraphicFramePr>
            <a:graphicFrameLocks noGrp="1"/>
          </p:cNvGraphicFramePr>
          <p:nvPr>
            <p:ph sz="half" idx="1"/>
          </p:nvPr>
        </p:nvGraphicFramePr>
        <p:xfrm>
          <a:off x="683568" y="1556792"/>
          <a:ext cx="439248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2080" y="1600200"/>
            <a:ext cx="3394720" cy="456510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21% детей имеют слабый уровень агрессивности, </a:t>
            </a:r>
          </a:p>
          <a:p>
            <a:pPr algn="ctr">
              <a:buNone/>
            </a:pPr>
            <a:r>
              <a:rPr lang="ru-RU" dirty="0" smtClean="0"/>
              <a:t>36% средний, </a:t>
            </a:r>
          </a:p>
          <a:p>
            <a:pPr algn="ctr">
              <a:buNone/>
            </a:pPr>
            <a:r>
              <a:rPr lang="ru-RU" dirty="0" smtClean="0"/>
              <a:t>36% высокий </a:t>
            </a:r>
          </a:p>
          <a:p>
            <a:pPr algn="ctr">
              <a:buNone/>
            </a:pPr>
            <a:r>
              <a:rPr lang="ru-RU" dirty="0" smtClean="0"/>
              <a:t> 7% повышенный уровень </a:t>
            </a:r>
          </a:p>
        </p:txBody>
      </p:sp>
      <p:graphicFrame>
        <p:nvGraphicFramePr>
          <p:cNvPr id="6" name="Объект 1"/>
          <p:cNvGraphicFramePr/>
          <p:nvPr/>
        </p:nvGraphicFramePr>
        <p:xfrm>
          <a:off x="395536" y="1556792"/>
          <a:ext cx="475252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 advTm="16568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Рисунки детей</a:t>
            </a:r>
            <a:endParaRPr lang="ru-RU" dirty="0"/>
          </a:p>
        </p:txBody>
      </p:sp>
      <p:pic>
        <p:nvPicPr>
          <p:cNvPr id="5" name="Содержимое 4" descr="06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07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5101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Оценка уровня агрессивности детей по методике Лаврентьевой Г.П. (</a:t>
            </a:r>
            <a:r>
              <a:rPr lang="ru-RU" sz="2400" dirty="0" err="1" smtClean="0"/>
              <a:t>структурализированное</a:t>
            </a:r>
            <a:r>
              <a:rPr lang="ru-RU" sz="2400" dirty="0" smtClean="0"/>
              <a:t> наблюдение, проводимое воспитателем)</a:t>
            </a:r>
            <a:endParaRPr lang="ru-RU" sz="2400" dirty="0">
              <a:effectLst/>
            </a:endParaRPr>
          </a:p>
        </p:txBody>
      </p:sp>
      <p:graphicFrame>
        <p:nvGraphicFramePr>
          <p:cNvPr id="5" name="Объект 2"/>
          <p:cNvGraphicFramePr>
            <a:graphicFrameLocks noGrp="1"/>
          </p:cNvGraphicFramePr>
          <p:nvPr>
            <p:ph sz="half" idx="1"/>
          </p:nvPr>
        </p:nvGraphicFramePr>
        <p:xfrm>
          <a:off x="683568" y="1556792"/>
          <a:ext cx="439248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8104" y="1600200"/>
            <a:ext cx="3178696" cy="456510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28,57% детей имеют слабый уровень агрессивности, 42,86% средний, 21,43% высокий</a:t>
            </a:r>
          </a:p>
          <a:p>
            <a:pPr algn="ctr">
              <a:buNone/>
            </a:pPr>
            <a:r>
              <a:rPr lang="ru-RU" sz="2400" dirty="0" smtClean="0"/>
              <a:t>7,14% повышенный уровень агрессивности</a:t>
            </a:r>
          </a:p>
        </p:txBody>
      </p:sp>
      <p:graphicFrame>
        <p:nvGraphicFramePr>
          <p:cNvPr id="7" name="Объект 1"/>
          <p:cNvGraphicFramePr/>
          <p:nvPr/>
        </p:nvGraphicFramePr>
        <p:xfrm>
          <a:off x="611561" y="1556792"/>
          <a:ext cx="460851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 advTm="21419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88640"/>
            <a:ext cx="8229600" cy="648072"/>
          </a:xfrm>
        </p:spPr>
        <p:txBody>
          <a:bodyPr>
            <a:normAutofit/>
          </a:bodyPr>
          <a:lstStyle/>
          <a:p>
            <a:pPr indent="447675" algn="ctr"/>
            <a:r>
              <a:rPr lang="ru-RU" sz="3600" cap="none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Актуальность исследования</a:t>
            </a:r>
            <a:endParaRPr lang="ru-RU" sz="6000" cap="none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640960" cy="5616624"/>
          </a:xfrm>
        </p:spPr>
        <p:txBody>
          <a:bodyPr>
            <a:normAutofit fontScale="92500" lnSpcReduction="20000"/>
          </a:bodyPr>
          <a:lstStyle/>
          <a:p>
            <a:pPr lvl="0" algn="l">
              <a:buFont typeface="Arial" pitchFamily="34" charset="0"/>
              <a:buChar char="•"/>
            </a:pPr>
            <a:r>
              <a:rPr lang="ru-RU" sz="2400" dirty="0" smtClean="0"/>
              <a:t>  В соответствии с введением в действие </a:t>
            </a:r>
            <a:r>
              <a:rPr lang="ru-RU" sz="2400" dirty="0" smtClean="0"/>
              <a:t>ФГОС </a:t>
            </a:r>
            <a:r>
              <a:rPr lang="ru-RU" sz="2400" dirty="0" smtClean="0"/>
              <a:t>к структуре основной общеобразовательной программы дошкольного образования одно из интегративных качеств ребенка, которое он может приобрести в результате освоения Программы, - «способность решать интеллектуальные и личностные проблемы, адекватные возрасту».</a:t>
            </a:r>
          </a:p>
          <a:p>
            <a:pPr algn="l">
              <a:buFont typeface="Arial" pitchFamily="34" charset="0"/>
              <a:buChar char="•"/>
            </a:pPr>
            <a:endParaRPr lang="ru-RU" sz="2400" dirty="0" smtClean="0"/>
          </a:p>
          <a:p>
            <a:pPr algn="l">
              <a:buFont typeface="Arial" pitchFamily="34" charset="0"/>
              <a:buChar char="•"/>
            </a:pPr>
            <a:r>
              <a:rPr lang="ru-RU" sz="2400" dirty="0" smtClean="0"/>
              <a:t> Повышенная агрессивность детей является одной из наиболее острых проблем не только для педагогов и психологов, но и для общества в целом. </a:t>
            </a:r>
          </a:p>
          <a:p>
            <a:pPr algn="l"/>
            <a:r>
              <a:rPr lang="ru-RU" sz="2400" dirty="0" smtClean="0"/>
              <a:t>Агрессивный ребенок приносит массу проблем не только окружающим, но и</a:t>
            </a:r>
            <a:r>
              <a:rPr lang="ru-RU" sz="2400" i="1" dirty="0" smtClean="0"/>
              <a:t> </a:t>
            </a:r>
            <a:r>
              <a:rPr lang="ru-RU" sz="2400" dirty="0" smtClean="0"/>
              <a:t>самому себе. Вот почему вполне понятен научный интерес к этой проблеме.</a:t>
            </a:r>
          </a:p>
          <a:p>
            <a:pPr algn="l">
              <a:buFont typeface="Arial" pitchFamily="34" charset="0"/>
              <a:buChar char="•"/>
            </a:pPr>
            <a:endParaRPr lang="ru-RU" sz="2400" dirty="0" smtClean="0"/>
          </a:p>
          <a:p>
            <a:pPr algn="l">
              <a:buFont typeface="Arial" pitchFamily="34" charset="0"/>
              <a:buChar char="•"/>
            </a:pPr>
            <a:r>
              <a:rPr lang="ru-RU" sz="2400" dirty="0" smtClean="0"/>
              <a:t>  Известно, что ведущая деятельность дошкольника – игровая. Именно это может служить не только целями снижения агрессивного поведения, но и дать ценный диагностический материал, позволяющий увидеть проблему глазами ребенка.</a:t>
            </a:r>
          </a:p>
          <a:p>
            <a:pPr algn="l">
              <a:buFont typeface="Arial" pitchFamily="34" charset="0"/>
              <a:buChar char="•"/>
            </a:pP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ransition spd="med" advTm="50716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effectLst/>
              </a:rPr>
              <a:t>Наблюдая за детьми</a:t>
            </a:r>
            <a:endParaRPr lang="ru-RU" sz="3600" dirty="0">
              <a:effectLst/>
            </a:endParaRPr>
          </a:p>
        </p:txBody>
      </p:sp>
      <p:pic>
        <p:nvPicPr>
          <p:cNvPr id="8" name="Содержимое 7" descr="P10103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4038600" cy="3028950"/>
          </a:xfrm>
        </p:spPr>
      </p:pic>
      <p:pic>
        <p:nvPicPr>
          <p:cNvPr id="6" name="Содержимое 5" descr="P101033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ransition spd="slow" advTm="8221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Оценка уровня агрессивности детей-дошкольников по методике «Несуществующее животное» (автор С.Л. Колосова)</a:t>
            </a:r>
            <a:endParaRPr lang="ru-RU" sz="2400" dirty="0">
              <a:effectLst/>
            </a:endParaRPr>
          </a:p>
        </p:txBody>
      </p:sp>
      <p:graphicFrame>
        <p:nvGraphicFramePr>
          <p:cNvPr id="5" name="Объект 2"/>
          <p:cNvGraphicFramePr>
            <a:graphicFrameLocks noGrp="1"/>
          </p:cNvGraphicFramePr>
          <p:nvPr>
            <p:ph sz="half" idx="1"/>
          </p:nvPr>
        </p:nvGraphicFramePr>
        <p:xfrm>
          <a:off x="683568" y="1484784"/>
          <a:ext cx="439248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2080" y="1600200"/>
            <a:ext cx="3394720" cy="456510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28% детей имеют слабый уровень агрессивности,</a:t>
            </a:r>
          </a:p>
          <a:p>
            <a:pPr algn="ctr">
              <a:buNone/>
            </a:pPr>
            <a:r>
              <a:rPr lang="ru-RU" sz="2400" dirty="0" smtClean="0"/>
              <a:t> 28% средний, </a:t>
            </a:r>
          </a:p>
          <a:p>
            <a:pPr algn="ctr">
              <a:buNone/>
            </a:pPr>
            <a:r>
              <a:rPr lang="ru-RU" sz="2400" dirty="0" smtClean="0"/>
              <a:t>35% высокий </a:t>
            </a:r>
          </a:p>
          <a:p>
            <a:pPr algn="ctr">
              <a:buNone/>
            </a:pPr>
            <a:r>
              <a:rPr lang="ru-RU" sz="2400" dirty="0" smtClean="0"/>
              <a:t> 9% повышенный уровень агрессивности</a:t>
            </a:r>
          </a:p>
        </p:txBody>
      </p:sp>
      <p:graphicFrame>
        <p:nvGraphicFramePr>
          <p:cNvPr id="7" name="Объект 1"/>
          <p:cNvGraphicFramePr/>
          <p:nvPr/>
        </p:nvGraphicFramePr>
        <p:xfrm>
          <a:off x="611560" y="1412776"/>
          <a:ext cx="482453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Tm="24742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effectLst/>
              </a:rPr>
              <a:t>Работы детей</a:t>
            </a:r>
            <a:endParaRPr lang="ru-RU" sz="3200" dirty="0">
              <a:effectLst/>
            </a:endParaRPr>
          </a:p>
        </p:txBody>
      </p:sp>
      <p:pic>
        <p:nvPicPr>
          <p:cNvPr id="5" name="Содержимое 4" descr="07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7281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07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06896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1685\Pictures\2012-05-11\0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988840" y="-12700792"/>
            <a:ext cx="2400000" cy="180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924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548680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n w="6350"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+mn-lt"/>
              </a:rPr>
              <a:t>Формирующий</a:t>
            </a:r>
            <a:r>
              <a:rPr lang="ru-RU" sz="3200" dirty="0" smtClean="0">
                <a:solidFill>
                  <a:srgbClr val="0070C0"/>
                </a:solidFill>
                <a:effectLst/>
                <a:latin typeface="+mn-lt"/>
              </a:rPr>
              <a:t> </a:t>
            </a:r>
            <a:r>
              <a:rPr lang="ru-RU" sz="3200" dirty="0" smtClean="0">
                <a:ln w="6350"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+mn-lt"/>
              </a:rPr>
              <a:t>эксперимент</a:t>
            </a:r>
            <a:r>
              <a:rPr lang="ru-RU" sz="3200" dirty="0" smtClean="0">
                <a:solidFill>
                  <a:srgbClr val="0070C0"/>
                </a:solidFill>
                <a:effectLst/>
                <a:latin typeface="+mn-lt"/>
              </a:rPr>
              <a:t>  </a:t>
            </a:r>
            <a:endParaRPr lang="ru-RU" sz="3200" dirty="0">
              <a:solidFill>
                <a:srgbClr val="0070C0"/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988840"/>
            <a:ext cx="7560840" cy="3672408"/>
          </a:xfrm>
        </p:spPr>
        <p:txBody>
          <a:bodyPr/>
          <a:lstStyle/>
          <a:p>
            <a:pPr algn="l"/>
            <a:r>
              <a:rPr lang="ru-RU" sz="3200" u="sng" dirty="0" smtClean="0"/>
              <a:t>Цель формирующего этапа эксперимента</a:t>
            </a:r>
          </a:p>
          <a:p>
            <a:pPr algn="l"/>
            <a:r>
              <a:rPr lang="ru-RU" sz="3200" dirty="0" smtClean="0"/>
              <a:t>подобрать и провести игровые упражнения с целью снижения агрессивного поведения детей старшего дошкольного возраста.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14711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88640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n w="6350"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Игровые  упражнения</a:t>
            </a:r>
            <a:r>
              <a:rPr lang="ru-RU" sz="32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  </a:t>
            </a:r>
            <a:endParaRPr lang="ru-RU" sz="3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08720"/>
            <a:ext cx="8352928" cy="5688632"/>
          </a:xfrm>
        </p:spPr>
        <p:txBody>
          <a:bodyPr>
            <a:normAutofit fontScale="47500" lnSpcReduction="20000"/>
          </a:bodyPr>
          <a:lstStyle/>
          <a:p>
            <a:pPr marL="95250" indent="-95250" algn="l">
              <a:lnSpc>
                <a:spcPct val="120000"/>
              </a:lnSpc>
              <a:buFont typeface="Arial" pitchFamily="34" charset="0"/>
              <a:buChar char="•"/>
            </a:pPr>
            <a:r>
              <a:rPr lang="ru-RU" sz="4400" dirty="0" smtClean="0"/>
              <a:t> </a:t>
            </a:r>
            <a:r>
              <a:rPr lang="ru-RU" sz="5500" dirty="0" smtClean="0"/>
              <a:t>Игры проводились как с группой детей, так и индивидуально (в них принимали участие только те дети, у которых по результатам констатирующего эксперимента и наблюдения был выявлен высокий уровень тревожности). </a:t>
            </a:r>
          </a:p>
          <a:p>
            <a:pPr algn="l">
              <a:lnSpc>
                <a:spcPct val="120000"/>
              </a:lnSpc>
            </a:pPr>
            <a:endParaRPr lang="ru-RU" sz="5500" dirty="0" smtClean="0"/>
          </a:p>
          <a:p>
            <a:pPr marL="95250" indent="-95250" algn="l">
              <a:lnSpc>
                <a:spcPct val="120000"/>
              </a:lnSpc>
              <a:buFont typeface="Arial" pitchFamily="34" charset="0"/>
              <a:buChar char="•"/>
            </a:pPr>
            <a:r>
              <a:rPr lang="ru-RU" sz="5500" dirty="0" smtClean="0"/>
              <a:t> Игры с группой детей проводились ежедневно в течение 25-30 минут.</a:t>
            </a:r>
          </a:p>
          <a:p>
            <a:pPr marL="95250" indent="-95250" algn="l">
              <a:lnSpc>
                <a:spcPct val="120000"/>
              </a:lnSpc>
            </a:pPr>
            <a:endParaRPr lang="ru-RU" sz="5500" dirty="0" smtClean="0"/>
          </a:p>
          <a:p>
            <a:pPr marL="95250" indent="-95250" algn="l">
              <a:lnSpc>
                <a:spcPct val="120000"/>
              </a:lnSpc>
              <a:buFont typeface="Arial" pitchFamily="34" charset="0"/>
              <a:buChar char="•"/>
            </a:pPr>
            <a:r>
              <a:rPr lang="ru-RU" sz="5500" dirty="0" smtClean="0"/>
              <a:t>Для проведения формирующего этапа исследования мы подобрали игровые упражнения, предлагаемые следующими авторами Е.К. Лютова, Г.Б. Монина, Н.Л. </a:t>
            </a:r>
            <a:r>
              <a:rPr lang="ru-RU" sz="5500" dirty="0" err="1" smtClean="0"/>
              <a:t>Кряжева</a:t>
            </a:r>
            <a:r>
              <a:rPr lang="ru-RU" sz="5500" dirty="0" smtClean="0"/>
              <a:t>, К. </a:t>
            </a:r>
            <a:r>
              <a:rPr lang="ru-RU" sz="5500" dirty="0" err="1" smtClean="0"/>
              <a:t>Фопель</a:t>
            </a:r>
            <a:r>
              <a:rPr lang="ru-RU" sz="5500" dirty="0" smtClean="0"/>
              <a:t>, И.В. Шевцова, Е.В. Карпова…</a:t>
            </a:r>
          </a:p>
        </p:txBody>
      </p:sp>
    </p:spTree>
  </p:cSld>
  <p:clrMapOvr>
    <a:masterClrMapping/>
  </p:clrMapOvr>
  <p:transition spd="med" advTm="35662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+mn-lt"/>
              </a:rPr>
              <a:t>Игры, с помощью которых ребенок мог бы выплеснуть свой гнев («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+mn-lt"/>
              </a:rPr>
              <a:t>Обзывалки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+mn-lt"/>
              </a:rPr>
              <a:t>»,  «Два барана», «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+mn-lt"/>
              </a:rPr>
              <a:t>Жужа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+mn-lt"/>
              </a:rPr>
              <a:t>», «Рубка дров», «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+mn-lt"/>
              </a:rPr>
              <a:t>Тух-тиби-дух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+mn-lt"/>
              </a:rPr>
              <a:t>»…)</a:t>
            </a:r>
            <a:endParaRPr lang="ru-RU" sz="2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945231"/>
          </a:xfrm>
        </p:spPr>
        <p:txBody>
          <a:bodyPr>
            <a:normAutofit fontScale="70000" lnSpcReduction="20000"/>
          </a:bodyPr>
          <a:lstStyle/>
          <a:p>
            <a:r>
              <a:rPr lang="ru-RU" sz="2600" dirty="0" smtClean="0"/>
              <a:t>Цель: снять вербальную агрессию, помочь детям выплеснуть гнев в приемлемой форме.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56792"/>
            <a:ext cx="4041775" cy="144016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Цель: выплеснуть гнев, снять излишнее эмоциональное и мышечное напряжение направить энергию детей в нужное русло.</a:t>
            </a:r>
          </a:p>
          <a:p>
            <a:endParaRPr lang="ru-RU" dirty="0"/>
          </a:p>
        </p:txBody>
      </p:sp>
      <p:pic>
        <p:nvPicPr>
          <p:cNvPr id="7" name="Содержимое 6" descr="03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2348880"/>
            <a:ext cx="4040188" cy="3030141"/>
          </a:xfrm>
        </p:spPr>
      </p:pic>
      <p:pic>
        <p:nvPicPr>
          <p:cNvPr id="8" name="Содержимое 7" descr="04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920" y="2922862"/>
            <a:ext cx="4039985" cy="3029989"/>
          </a:xfrm>
        </p:spPr>
      </p:pic>
    </p:spTree>
  </p:cSld>
  <p:clrMapOvr>
    <a:masterClrMapping/>
  </p:clrMapOvr>
  <p:transition spd="slow" advTm="55162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99571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+mn-lt"/>
              </a:rPr>
              <a:t>Игры, направленные на поиск способа выхода из сложной ситуации, эффективным способам общения («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+mn-lt"/>
              </a:rPr>
              <a:t>Головомяч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+mn-lt"/>
              </a:rPr>
              <a:t>», «Камушек в ботинке», «Попроси игрушки», «Сороконожка», «Дракон»…) </a:t>
            </a:r>
            <a:endParaRPr lang="ru-RU" sz="2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1008112"/>
          </a:xfrm>
        </p:spPr>
        <p:txBody>
          <a:bodyPr>
            <a:normAutofit fontScale="62500" lnSpcReduction="20000"/>
          </a:bodyPr>
          <a:lstStyle/>
          <a:p>
            <a:endParaRPr lang="ru-RU" sz="2800" dirty="0" smtClean="0"/>
          </a:p>
          <a:p>
            <a:r>
              <a:rPr lang="ru-RU" sz="2800" dirty="0" smtClean="0"/>
              <a:t>Цель:</a:t>
            </a:r>
            <a:r>
              <a:rPr lang="ru-RU" sz="2800" b="1" dirty="0" smtClean="0"/>
              <a:t> </a:t>
            </a:r>
            <a:r>
              <a:rPr lang="ru-RU" sz="2800" dirty="0" smtClean="0"/>
              <a:t>развивать навыки сотрудничества в парах и тройках, научить детей доверять друг другу.</a:t>
            </a:r>
          </a:p>
          <a:p>
            <a:endParaRPr lang="ru-RU" sz="2600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628800"/>
            <a:ext cx="4041775" cy="1368152"/>
          </a:xfrm>
        </p:spPr>
        <p:txBody>
          <a:bodyPr>
            <a:normAutofit fontScale="70000" lnSpcReduction="20000"/>
          </a:bodyPr>
          <a:lstStyle/>
          <a:p>
            <a:endParaRPr lang="ru-RU" sz="2300" dirty="0" smtClean="0"/>
          </a:p>
          <a:p>
            <a:endParaRPr lang="ru-RU" sz="2300" dirty="0" smtClean="0"/>
          </a:p>
          <a:p>
            <a:r>
              <a:rPr lang="ru-RU" sz="2300" dirty="0" smtClean="0"/>
              <a:t>Цель:</a:t>
            </a:r>
            <a:r>
              <a:rPr lang="ru-RU" sz="2300" b="1" dirty="0" smtClean="0"/>
              <a:t> </a:t>
            </a:r>
            <a:r>
              <a:rPr lang="ru-RU" sz="2300" dirty="0" smtClean="0"/>
              <a:t>научить детей взаимодействию со сверстниками, способствовать сплочению детского коллекти</a:t>
            </a:r>
            <a:r>
              <a:rPr lang="ru-RU" dirty="0" smtClean="0"/>
              <a:t>ва.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3" name="Содержимое 12" descr="05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2708920"/>
            <a:ext cx="4040188" cy="3030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Содержимое 14" descr="05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3284984"/>
            <a:ext cx="4041775" cy="303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4705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n w="6350"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</a:rPr>
              <a:t>Игровые упражнения для снятия излишнего мышечного напряжения 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</a:rPr>
              <a:t>(«Прогулка на теплоходе», «Прогулка в горах», «Летнее поле», «Горы», «Подъем на гору»,  «Бумажные мячики»…)</a:t>
            </a:r>
            <a:endParaRPr lang="ru-RU" sz="2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87322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Инструкция: сядь удобно, выпрямись, закрыть глаза, Медленно сделайте глубокий вдох и выдох…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8024" y="1556792"/>
            <a:ext cx="3960440" cy="1440160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Цель:</a:t>
            </a:r>
            <a:r>
              <a:rPr lang="ru-RU" b="1" dirty="0" smtClean="0"/>
              <a:t> </a:t>
            </a:r>
            <a:r>
              <a:rPr lang="ru-RU" dirty="0" smtClean="0"/>
              <a:t>дать детям возможность вернуть бодрость и активность после того, как они чем-то долго занимались сидя, снизить беспокойство и напряжение, войти в новый жизненный ритм.</a:t>
            </a:r>
          </a:p>
          <a:p>
            <a:endParaRPr lang="ru-RU" dirty="0"/>
          </a:p>
        </p:txBody>
      </p:sp>
      <p:pic>
        <p:nvPicPr>
          <p:cNvPr id="7" name="Содержимое 6" descr="04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81888" y="2775730"/>
            <a:ext cx="4040188" cy="3030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11" descr="06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140968"/>
            <a:ext cx="4039985" cy="3029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43634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8864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/>
                <a:latin typeface="+mn-lt"/>
              </a:rPr>
              <a:t>Контрольный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+mn-lt"/>
              </a:rPr>
              <a:t>эсперимент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+mn-lt"/>
              </a:rPr>
              <a:t> </a:t>
            </a:r>
            <a:endParaRPr lang="ru-RU" sz="2800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8424936" cy="5472608"/>
          </a:xfrm>
        </p:spPr>
        <p:txBody>
          <a:bodyPr>
            <a:normAutofit fontScale="92500"/>
          </a:bodyPr>
          <a:lstStyle/>
          <a:p>
            <a:pPr algn="l"/>
            <a:r>
              <a:rPr lang="ru-RU" u="sng" dirty="0" smtClean="0"/>
              <a:t>Цель:</a:t>
            </a:r>
            <a:r>
              <a:rPr lang="ru-RU" dirty="0" smtClean="0"/>
              <a:t> определить эффективность подобранных и проведенных игровых упражнений в снижении агрессивного поведения детей старшего дошкольного  возраста.</a:t>
            </a:r>
          </a:p>
          <a:p>
            <a:pPr algn="l"/>
            <a:endParaRPr lang="ru-RU" dirty="0" smtClean="0"/>
          </a:p>
          <a:p>
            <a:pPr algn="l"/>
            <a:r>
              <a:rPr lang="ru-RU" u="sng" dirty="0" smtClean="0"/>
              <a:t>Методы диагностики:</a:t>
            </a:r>
          </a:p>
          <a:p>
            <a:pPr marL="177800" indent="-177800" algn="l">
              <a:buFont typeface="Arial" pitchFamily="34" charset="0"/>
              <a:buChar char="•"/>
            </a:pPr>
            <a:r>
              <a:rPr lang="ru-RU" dirty="0" smtClean="0"/>
              <a:t> Анкета для родителей (Лаврентьевой Г.П.Титаренко Т.М. 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  Проективная методика «Кактус» (автор М. Панфилова) </a:t>
            </a:r>
          </a:p>
          <a:p>
            <a:pPr marL="177800" indent="-177800" algn="l">
              <a:buFont typeface="Arial" pitchFamily="34" charset="0"/>
              <a:buChar char="•"/>
            </a:pPr>
            <a:r>
              <a:rPr lang="ru-RU" dirty="0" smtClean="0"/>
              <a:t>Наблюдение, проводимое воспитателем (методика диагностики агрессивного поведения детей, Лаврентьевой Г.П.) </a:t>
            </a:r>
          </a:p>
          <a:p>
            <a:pPr marL="177800" indent="-177800" algn="l">
              <a:buFont typeface="Arial" pitchFamily="34" charset="0"/>
              <a:buChar char="•"/>
            </a:pPr>
            <a:r>
              <a:rPr lang="ru-RU" dirty="0" smtClean="0"/>
              <a:t>Проективная методика “Рисунок несуществующего  животного” (автор Колосова С.Л.)</a:t>
            </a:r>
            <a:endParaRPr lang="ru-RU" u="sng" dirty="0" smtClean="0"/>
          </a:p>
          <a:p>
            <a:pPr algn="l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 advTm="32604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effectLst/>
              </a:rPr>
              <a:t>Сравнение уровня результатов агрессивности детей-дошкольников по методике Лаврентьевой Г.П. и Титаренко Т.М.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effectLst/>
            </a:endParaRPr>
          </a:p>
        </p:txBody>
      </p:sp>
      <p:graphicFrame>
        <p:nvGraphicFramePr>
          <p:cNvPr id="5" name="Объект 1"/>
          <p:cNvGraphicFramePr>
            <a:graphicFrameLocks noGrp="1"/>
          </p:cNvGraphicFramePr>
          <p:nvPr>
            <p:ph sz="half" idx="1"/>
          </p:nvPr>
        </p:nvGraphicFramePr>
        <p:xfrm>
          <a:off x="457200" y="1628799"/>
          <a:ext cx="4114800" cy="4680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1600200"/>
            <a:ext cx="3754760" cy="4525963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Из сравнения диаграмм видно, что результаты детей, с которыми проводились коррекционные занятия, намного лучше. </a:t>
            </a:r>
          </a:p>
        </p:txBody>
      </p:sp>
    </p:spTree>
  </p:cSld>
  <p:clrMapOvr>
    <a:masterClrMapping/>
  </p:clrMapOvr>
  <p:transition spd="med" advTm="15225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620688"/>
            <a:ext cx="8229600" cy="792088"/>
          </a:xfrm>
        </p:spPr>
        <p:txBody>
          <a:bodyPr>
            <a:normAutofit/>
          </a:bodyPr>
          <a:lstStyle/>
          <a:p>
            <a:pPr indent="447675" algn="ctr"/>
            <a:r>
              <a:rPr lang="ru-RU" sz="3600" cap="none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Цель исследования</a:t>
            </a:r>
            <a:endParaRPr lang="ru-RU" sz="6000" cap="none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988840"/>
            <a:ext cx="7848872" cy="396044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подобрать комплекс игр, способствующих снижению агрессивного поведения у детей дошкольного возраста.</a:t>
            </a:r>
          </a:p>
          <a:p>
            <a:r>
              <a:rPr lang="ru-RU" sz="3200" b="1" dirty="0" smtClean="0"/>
              <a:t> С</a:t>
            </a:r>
            <a:r>
              <a:rPr lang="ru-RU" sz="3200" dirty="0" smtClean="0"/>
              <a:t>оставить методические рекомендации по снижению агрессивного поведения у дошкольников средствами игры.</a:t>
            </a:r>
          </a:p>
          <a:p>
            <a:pPr algn="l">
              <a:buFont typeface="Arial" pitchFamily="34" charset="0"/>
              <a:buChar char="•"/>
            </a:pP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ransition spd="med" advTm="20654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Сравнение результатов уровня агрессивности детей – дошкольников по методике «Кактус» на этапах  констатирующего и контрольного  эксперимент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effectLst/>
              <a:latin typeface="+mn-lt"/>
            </a:endParaRPr>
          </a:p>
        </p:txBody>
      </p:sp>
      <p:graphicFrame>
        <p:nvGraphicFramePr>
          <p:cNvPr id="5" name="Объект 1"/>
          <p:cNvGraphicFramePr>
            <a:graphicFrameLocks noGrp="1"/>
          </p:cNvGraphicFramePr>
          <p:nvPr>
            <p:ph sz="half" idx="1"/>
          </p:nvPr>
        </p:nvGraphicFramePr>
        <p:xfrm>
          <a:off x="457200" y="1484784"/>
          <a:ext cx="440283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2080" y="1600200"/>
            <a:ext cx="3394720" cy="4525963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Сравнение диаграмм показывает то, что проведение занятий с использованием методов игровой терапии показало свою эффективность.  </a:t>
            </a:r>
            <a:endParaRPr lang="ru-RU" sz="2400" dirty="0"/>
          </a:p>
        </p:txBody>
      </p:sp>
    </p:spTree>
  </p:cSld>
  <p:clrMapOvr>
    <a:masterClrMapping/>
  </p:clrMapOvr>
  <p:transition spd="med" advTm="19703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effectLst/>
              </a:rPr>
              <a:t>Сравнение результатов уровня агрессивности детей – дошкольников по методике Лаврентьевой Г.П.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effectLst/>
            </a:endParaRPr>
          </a:p>
        </p:txBody>
      </p:sp>
      <p:graphicFrame>
        <p:nvGraphicFramePr>
          <p:cNvPr id="5" name="Объект 1"/>
          <p:cNvGraphicFramePr>
            <a:graphicFrameLocks noGrp="1"/>
          </p:cNvGraphicFramePr>
          <p:nvPr>
            <p:ph sz="half" idx="1"/>
          </p:nvPr>
        </p:nvGraphicFramePr>
        <p:xfrm>
          <a:off x="457200" y="1340768"/>
          <a:ext cx="4402832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2080" y="1600200"/>
            <a:ext cx="3394720" cy="4525963"/>
          </a:xfrm>
        </p:spPr>
        <p:txBody>
          <a:bodyPr/>
          <a:lstStyle/>
          <a:p>
            <a:endParaRPr lang="ru-RU" sz="2400" dirty="0" smtClean="0"/>
          </a:p>
          <a:p>
            <a:r>
              <a:rPr lang="ru-RU" sz="2400" dirty="0" smtClean="0"/>
              <a:t>Результаты контрольного эксперимента показали, что проведенные нами игры и игровые упражнения оказались эффективными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 advTm="15194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Сравнение</a:t>
            </a:r>
            <a:r>
              <a:rPr lang="ru-RU" sz="24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результатов уровня агрессивности старших дошкольников по 4 методикам </a:t>
            </a:r>
            <a:endParaRPr lang="ru-RU" sz="2400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1"/>
          <p:cNvGraphicFramePr>
            <a:graphicFrameLocks noGrp="1"/>
          </p:cNvGraphicFramePr>
          <p:nvPr>
            <p:ph sz="half" idx="1"/>
          </p:nvPr>
        </p:nvGraphicFramePr>
        <p:xfrm>
          <a:off x="251520" y="1700808"/>
          <a:ext cx="468052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6056" y="1052736"/>
            <a:ext cx="3888432" cy="5544616"/>
          </a:xfrm>
        </p:spPr>
        <p:txBody>
          <a:bodyPr>
            <a:noAutofit/>
          </a:bodyPr>
          <a:lstStyle/>
          <a:p>
            <a:pPr marL="95250" indent="0">
              <a:buNone/>
            </a:pPr>
            <a:r>
              <a:rPr lang="ru-RU" sz="2200" dirty="0" smtClean="0"/>
              <a:t>По результатам 4 методик на контрольном этапе эксперимента получены следующие данные:                              5детей имеют слабый уровень агрессивности, 9 детей - средний, высокий и повышенный уровень агрессивности не выявлены.</a:t>
            </a:r>
          </a:p>
          <a:p>
            <a:pPr marL="82550" indent="53975">
              <a:buNone/>
            </a:pPr>
            <a:r>
              <a:rPr lang="ru-RU" sz="2200" dirty="0" smtClean="0"/>
              <a:t>Дети показавшие на констатирующем эксперименте повышенный и высокий уровень агрессивности  на контрольном этапе показали средний уровень.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  <p:transition spd="med" advTm="47034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88640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6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08720"/>
            <a:ext cx="8352928" cy="568863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4600" dirty="0" smtClean="0">
                <a:latin typeface="+mj-lt"/>
              </a:rPr>
              <a:t>На основании изучения теоретического материала и проведения экспериментальной работы мы пришли к следующим выводам:</a:t>
            </a:r>
          </a:p>
          <a:p>
            <a:pPr algn="l"/>
            <a:r>
              <a:rPr lang="ru-RU" sz="4600" dirty="0" smtClean="0">
                <a:latin typeface="+mj-lt"/>
              </a:rPr>
              <a:t> Агрессивность – это способ поведения человека, через которое он выражает свое отношение </a:t>
            </a:r>
            <a:r>
              <a:rPr lang="ru-RU" sz="4600" smtClean="0">
                <a:latin typeface="+mj-lt"/>
              </a:rPr>
              <a:t>к окружающим.</a:t>
            </a:r>
            <a:endParaRPr lang="ru-RU" sz="4600" dirty="0" smtClean="0">
              <a:latin typeface="+mj-lt"/>
            </a:endParaRPr>
          </a:p>
          <a:p>
            <a:pPr algn="l"/>
            <a:r>
              <a:rPr lang="ru-RU" sz="4600" dirty="0" smtClean="0">
                <a:latin typeface="+mj-lt"/>
                <a:cs typeface="Times New Roman" pitchFamily="18" charset="0"/>
              </a:rPr>
              <a:t>В ходе написания работы, была достигнута цель и подтверждена выдвинутая гипотеза: использование специально подобранного комплекса игр способствует снижению агрессивного поведения детей старшего дошкольного возраста. </a:t>
            </a:r>
            <a:endParaRPr lang="ru-RU" sz="4000" dirty="0" smtClean="0">
              <a:latin typeface="+mj-lt"/>
              <a:cs typeface="Times New Roman" pitchFamily="18" charset="0"/>
            </a:endParaRPr>
          </a:p>
          <a:p>
            <a:endParaRPr lang="ru-RU" sz="3200" dirty="0"/>
          </a:p>
        </p:txBody>
      </p:sp>
    </p:spTree>
  </p:cSld>
  <p:clrMapOvr>
    <a:masterClrMapping/>
  </p:clrMapOvr>
  <p:transition spd="med" advTm="20982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60648"/>
            <a:ext cx="8229600" cy="504056"/>
          </a:xfrm>
        </p:spPr>
        <p:txBody>
          <a:bodyPr>
            <a:normAutofit/>
          </a:bodyPr>
          <a:lstStyle/>
          <a:p>
            <a:pPr algn="ctr" defTabSz="900113"/>
            <a:r>
              <a:rPr lang="ru-RU" sz="2800" dirty="0" smtClean="0">
                <a:solidFill>
                  <a:srgbClr val="002060"/>
                </a:solidFill>
                <a:effectLst/>
              </a:rPr>
              <a:t>Рекомендации воспитателям:</a:t>
            </a:r>
            <a:endParaRPr lang="ru-RU" sz="2800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836712"/>
            <a:ext cx="8712968" cy="5832648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 </a:t>
            </a:r>
            <a:r>
              <a:rPr lang="ru-RU" sz="2200" dirty="0" smtClean="0">
                <a:latin typeface="+mj-lt"/>
              </a:rPr>
              <a:t>1. Не проявляйте грубости в присутствии детей.</a:t>
            </a:r>
          </a:p>
          <a:p>
            <a:pPr algn="l"/>
            <a:r>
              <a:rPr lang="ru-RU" sz="2200" dirty="0" smtClean="0">
                <a:latin typeface="+mj-lt"/>
              </a:rPr>
              <a:t>2. Старайтесь поощрять миролюбивые поступки детей в присутствии группы. Объясняйте и совместно с детьми обсуждайте эти поступки.</a:t>
            </a:r>
          </a:p>
          <a:p>
            <a:pPr algn="l"/>
            <a:r>
              <a:rPr lang="ru-RU" sz="2200" dirty="0" smtClean="0">
                <a:latin typeface="+mj-lt"/>
              </a:rPr>
              <a:t>3. Вовлекайте ребенка в общую игру, сначала на второстепенные роли. </a:t>
            </a:r>
          </a:p>
          <a:p>
            <a:pPr algn="l"/>
            <a:r>
              <a:rPr lang="ru-RU" sz="2200" dirty="0" smtClean="0">
                <a:latin typeface="+mj-lt"/>
              </a:rPr>
              <a:t>4. Участвуйте в игре вместе с детьми. </a:t>
            </a:r>
          </a:p>
          <a:p>
            <a:pPr algn="l"/>
            <a:r>
              <a:rPr lang="ru-RU" sz="2200" dirty="0" smtClean="0">
                <a:latin typeface="+mj-lt"/>
              </a:rPr>
              <a:t>5. В ходе игр по возможности избегайте нравоучений; не делите детей на плохих и хороших. </a:t>
            </a:r>
          </a:p>
          <a:p>
            <a:pPr algn="l"/>
            <a:r>
              <a:rPr lang="ru-RU" sz="2200" dirty="0" smtClean="0">
                <a:latin typeface="+mj-lt"/>
              </a:rPr>
              <a:t>6. Препятствуйте появлению в группе игрушек  по сюжетам «боевиков».</a:t>
            </a:r>
          </a:p>
          <a:p>
            <a:pPr algn="l"/>
            <a:r>
              <a:rPr lang="ru-RU" sz="2200" dirty="0" smtClean="0">
                <a:latin typeface="+mj-lt"/>
              </a:rPr>
              <a:t>7. Организуйте общение между детьми без привлечения предметов. </a:t>
            </a:r>
          </a:p>
          <a:p>
            <a:pPr algn="l"/>
            <a:r>
              <a:rPr lang="ru-RU" sz="2200" dirty="0" smtClean="0">
                <a:latin typeface="+mj-lt"/>
              </a:rPr>
              <a:t>8. Показывайте мультфильмы, организуйте их обсуждение, проигрывайте с детьми отдельные эпизоды. </a:t>
            </a:r>
          </a:p>
          <a:p>
            <a:pPr algn="l"/>
            <a:r>
              <a:rPr lang="ru-RU" sz="2200" dirty="0" smtClean="0">
                <a:latin typeface="+mj-lt"/>
              </a:rPr>
              <a:t>9. Обеспечьте условия для выплеска агрессивных стремлений детей в социально приемлемой форме.</a:t>
            </a:r>
          </a:p>
          <a:p>
            <a:pPr algn="l"/>
            <a:r>
              <a:rPr lang="ru-RU" sz="2200" dirty="0" smtClean="0">
                <a:latin typeface="+mj-lt"/>
              </a:rPr>
              <a:t>10. Совместно с детьми изготовляйте близким людям поделки на различные праздники.</a:t>
            </a:r>
          </a:p>
          <a:p>
            <a:pPr algn="l"/>
            <a:r>
              <a:rPr lang="ru-RU" sz="2000" dirty="0" smtClean="0"/>
              <a:t> </a:t>
            </a:r>
          </a:p>
          <a:p>
            <a:pPr algn="l"/>
            <a:endParaRPr lang="ru-RU" sz="2000" dirty="0"/>
          </a:p>
        </p:txBody>
      </p:sp>
    </p:spTree>
  </p:cSld>
  <p:clrMapOvr>
    <a:masterClrMapping/>
  </p:clrMapOvr>
  <p:transition spd="med" advTm="110792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54868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/>
              </a:rPr>
              <a:t>Рекомендации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effectLst/>
              </a:rPr>
              <a:t>родителям</a:t>
            </a:r>
            <a:r>
              <a:rPr lang="ru-RU" sz="2800" dirty="0" smtClean="0">
                <a:solidFill>
                  <a:srgbClr val="002060"/>
                </a:solidFill>
              </a:rPr>
              <a:t>: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92696"/>
            <a:ext cx="8964488" cy="5904656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1</a:t>
            </a:r>
            <a:r>
              <a:rPr lang="ru-RU" sz="2100" dirty="0" smtClean="0">
                <a:latin typeface="+mj-lt"/>
              </a:rPr>
              <a:t>. Первым делом выяснить причину агрессивного поведения.</a:t>
            </a:r>
          </a:p>
          <a:p>
            <a:pPr algn="l"/>
            <a:r>
              <a:rPr lang="ru-RU" sz="2100" dirty="0" smtClean="0">
                <a:latin typeface="+mj-lt"/>
              </a:rPr>
              <a:t>2. Помнить, что ребёнок не может  управлять своим поведением, поэтому словесные убеждения неэффективны.</a:t>
            </a:r>
          </a:p>
          <a:p>
            <a:pPr algn="l"/>
            <a:r>
              <a:rPr lang="ru-RU" sz="2100" dirty="0" smtClean="0">
                <a:latin typeface="+mj-lt"/>
              </a:rPr>
              <a:t>3. Не запугивать ребёнка  даже тогда, когда опасаетесь за его безопасность</a:t>
            </a:r>
          </a:p>
          <a:p>
            <a:pPr algn="l"/>
            <a:r>
              <a:rPr lang="ru-RU" sz="2100" dirty="0" smtClean="0">
                <a:latin typeface="+mj-lt"/>
              </a:rPr>
              <a:t>4. Ежедневно играть с ребенком в игры или  в «ролевые беседы».</a:t>
            </a:r>
          </a:p>
          <a:p>
            <a:pPr algn="l"/>
            <a:r>
              <a:rPr lang="ru-RU" sz="2100" dirty="0" smtClean="0">
                <a:latin typeface="+mj-lt"/>
              </a:rPr>
              <a:t>5. Когда ребенок приходит из  </a:t>
            </a:r>
            <a:r>
              <a:rPr lang="ru-RU" sz="2100" dirty="0" err="1" smtClean="0">
                <a:latin typeface="+mj-lt"/>
              </a:rPr>
              <a:t>д</a:t>
            </a:r>
            <a:r>
              <a:rPr lang="ru-RU" sz="2100" dirty="0" smtClean="0">
                <a:latin typeface="+mj-lt"/>
              </a:rPr>
              <a:t>/с интересуйтесь во что играли другие дети, побуждая его приглядываться к </a:t>
            </a:r>
            <a:r>
              <a:rPr lang="ru-RU" sz="2100" dirty="0" err="1" smtClean="0">
                <a:latin typeface="+mj-lt"/>
              </a:rPr>
              <a:t>ним,пробовать</a:t>
            </a:r>
            <a:r>
              <a:rPr lang="ru-RU" sz="2100" dirty="0" smtClean="0">
                <a:latin typeface="+mj-lt"/>
              </a:rPr>
              <a:t> играть в похожие игры дома.</a:t>
            </a:r>
          </a:p>
          <a:p>
            <a:pPr marL="457200" indent="-457200" algn="l"/>
            <a:r>
              <a:rPr lang="ru-RU" sz="2100" dirty="0" smtClean="0">
                <a:latin typeface="+mj-lt"/>
              </a:rPr>
              <a:t>6.Ограждать ребенка от просмотра мультфильмов агрессивного содержания.</a:t>
            </a:r>
          </a:p>
          <a:p>
            <a:pPr algn="l"/>
            <a:r>
              <a:rPr lang="ru-RU" sz="2100" dirty="0" smtClean="0">
                <a:latin typeface="+mj-lt"/>
              </a:rPr>
              <a:t>7. Обсуждать с ребенком происходящее на экране, давать свои оценки.</a:t>
            </a:r>
          </a:p>
          <a:p>
            <a:pPr algn="l"/>
            <a:r>
              <a:rPr lang="ru-RU" sz="2100" dirty="0" smtClean="0">
                <a:latin typeface="+mj-lt"/>
              </a:rPr>
              <a:t>8. Не проявляйте на глазах у ребенка повышенной эмоциональности.</a:t>
            </a:r>
          </a:p>
          <a:p>
            <a:pPr algn="l"/>
            <a:r>
              <a:rPr lang="ru-RU" sz="2100" dirty="0" smtClean="0">
                <a:latin typeface="+mj-lt"/>
              </a:rPr>
              <a:t>9. Не применяйте в отношении ребенка слишком строгих мер, в том числе физические наказания, унижение его не глазах других людей и др.</a:t>
            </a:r>
          </a:p>
          <a:p>
            <a:pPr algn="l"/>
            <a:r>
              <a:rPr lang="ru-RU" sz="2100" dirty="0" smtClean="0">
                <a:latin typeface="+mj-lt"/>
              </a:rPr>
              <a:t>10. Не показывайте ребенку унижение друг друга, конфликтные ситуации. </a:t>
            </a:r>
          </a:p>
          <a:p>
            <a:pPr algn="l"/>
            <a:r>
              <a:rPr lang="ru-RU" sz="2100" dirty="0" smtClean="0">
                <a:latin typeface="+mj-lt"/>
              </a:rPr>
              <a:t>11. Проявляйте в отношении к ребенку теплые чувства, формируйте у него чувство защищенности.</a:t>
            </a:r>
          </a:p>
          <a:p>
            <a:pPr algn="l"/>
            <a:r>
              <a:rPr lang="ru-RU" sz="2100" dirty="0" smtClean="0">
                <a:latin typeface="+mj-lt"/>
              </a:rPr>
              <a:t>12. Попытайтесь исключить ответную реакцию на агрессивное поведение ребенка.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3456384"/>
          </a:xfrm>
          <a:scene3d>
            <a:camera prst="orthographicFront"/>
            <a:lightRig rig="soft" dir="t">
              <a:rot lat="0" lon="0" rev="16800000"/>
            </a:lightRig>
          </a:scene3d>
          <a:sp3d>
            <a:bevelT w="6350"/>
            <a:bevelB w="12700" h="69850"/>
          </a:sp3d>
        </p:spPr>
        <p:txBody>
          <a:bodyPr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5601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620688"/>
            <a:ext cx="8229600" cy="792088"/>
          </a:xfrm>
        </p:spPr>
        <p:txBody>
          <a:bodyPr>
            <a:normAutofit/>
          </a:bodyPr>
          <a:lstStyle/>
          <a:p>
            <a:pPr indent="447675" algn="ctr"/>
            <a:r>
              <a:rPr lang="ru-RU" sz="3600" cap="none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Объект исследования</a:t>
            </a:r>
            <a:endParaRPr lang="ru-RU" sz="6000" cap="none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988840"/>
            <a:ext cx="7848872" cy="2808312"/>
          </a:xfrm>
        </p:spPr>
        <p:txBody>
          <a:bodyPr>
            <a:normAutofit/>
          </a:bodyPr>
          <a:lstStyle/>
          <a:p>
            <a:endParaRPr lang="ru-RU" sz="3600" dirty="0" smtClean="0"/>
          </a:p>
          <a:p>
            <a:pPr algn="ctr"/>
            <a:r>
              <a:rPr lang="ru-RU" sz="3600" dirty="0" smtClean="0"/>
              <a:t>образовательно-воспитательный процесс в ДОУ.	</a:t>
            </a:r>
          </a:p>
          <a:p>
            <a:endParaRPr lang="ru-RU" sz="2000" dirty="0"/>
          </a:p>
        </p:txBody>
      </p:sp>
    </p:spTree>
  </p:cSld>
  <p:clrMapOvr>
    <a:masterClrMapping/>
  </p:clrMapOvr>
  <p:transition spd="med" advTm="5694"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620688"/>
            <a:ext cx="8229600" cy="792088"/>
          </a:xfrm>
        </p:spPr>
        <p:txBody>
          <a:bodyPr>
            <a:normAutofit/>
          </a:bodyPr>
          <a:lstStyle/>
          <a:p>
            <a:pPr indent="447675" algn="ctr"/>
            <a:r>
              <a:rPr lang="ru-RU" sz="3600" cap="none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Предмет исследования</a:t>
            </a:r>
            <a:endParaRPr lang="ru-RU" sz="6000" cap="none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204864"/>
            <a:ext cx="7848872" cy="2736304"/>
          </a:xfrm>
        </p:spPr>
        <p:txBody>
          <a:bodyPr>
            <a:normAutofit/>
          </a:bodyPr>
          <a:lstStyle/>
          <a:p>
            <a:endParaRPr lang="ru-RU" sz="3600" dirty="0" smtClean="0"/>
          </a:p>
          <a:p>
            <a:pPr algn="ctr"/>
            <a:r>
              <a:rPr lang="ru-RU" sz="3600" dirty="0" smtClean="0"/>
              <a:t> Агрессивное поведение у детей старшего дошкольного возраста и его снижение средствами игры.</a:t>
            </a:r>
          </a:p>
          <a:p>
            <a:endParaRPr lang="ru-RU" sz="2000" dirty="0"/>
          </a:p>
        </p:txBody>
      </p:sp>
    </p:spTree>
  </p:cSld>
  <p:clrMapOvr>
    <a:masterClrMapping/>
  </p:clrMapOvr>
  <p:transition spd="med" advTm="12246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620688"/>
            <a:ext cx="8229600" cy="792088"/>
          </a:xfrm>
        </p:spPr>
        <p:txBody>
          <a:bodyPr>
            <a:normAutofit/>
          </a:bodyPr>
          <a:lstStyle/>
          <a:p>
            <a:pPr indent="447675" algn="ctr"/>
            <a:r>
              <a:rPr lang="ru-RU" sz="3600" cap="none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latin typeface="+mn-lt"/>
              </a:rPr>
              <a:t>Гипотеза  исследования</a:t>
            </a:r>
            <a:endParaRPr lang="ru-RU" sz="6000" cap="none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204864"/>
            <a:ext cx="7848872" cy="3456384"/>
          </a:xfrm>
        </p:spPr>
        <p:txBody>
          <a:bodyPr>
            <a:normAutofit/>
          </a:bodyPr>
          <a:lstStyle/>
          <a:p>
            <a:pPr algn="ctr"/>
            <a:r>
              <a:rPr lang="ru-RU" sz="3500" dirty="0" smtClean="0"/>
              <a:t>заключается в том, что если использовать специально подобранный комплекс игр, то это будет способствовать снижению агрессивного поведения у детей старшего дошкольного возраста.</a:t>
            </a:r>
          </a:p>
          <a:p>
            <a:endParaRPr lang="ru-RU" sz="3500" dirty="0"/>
          </a:p>
        </p:txBody>
      </p:sp>
    </p:spTree>
  </p:cSld>
  <p:clrMapOvr>
    <a:masterClrMapping/>
  </p:clrMapOvr>
  <p:transition advTm="1588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88640"/>
            <a:ext cx="8229600" cy="648072"/>
          </a:xfrm>
        </p:spPr>
        <p:txBody>
          <a:bodyPr>
            <a:normAutofit/>
          </a:bodyPr>
          <a:lstStyle/>
          <a:p>
            <a:pPr indent="447675" algn="ctr"/>
            <a:r>
              <a:rPr lang="ru-RU" sz="3600" cap="none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Задачи  исследования</a:t>
            </a:r>
            <a:endParaRPr lang="ru-RU" sz="6000" cap="none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204864"/>
            <a:ext cx="7848872" cy="3744416"/>
          </a:xfrm>
        </p:spPr>
        <p:txBody>
          <a:bodyPr>
            <a:normAutofit/>
          </a:bodyPr>
          <a:lstStyle/>
          <a:p>
            <a:endParaRPr lang="ru-RU" sz="3600" dirty="0" smtClean="0"/>
          </a:p>
          <a:p>
            <a:endParaRPr lang="ru-RU" sz="3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52736"/>
            <a:ext cx="84249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200" dirty="0" smtClean="0"/>
              <a:t>Раскрыть научные предпосылки изучения агрессивности как </a:t>
            </a:r>
            <a:r>
              <a:rPr lang="ru-RU" sz="2200" dirty="0" err="1" smtClean="0"/>
              <a:t>социокультурного</a:t>
            </a:r>
            <a:r>
              <a:rPr lang="ru-RU" sz="2200" dirty="0" smtClean="0"/>
              <a:t> явления.</a:t>
            </a:r>
          </a:p>
          <a:p>
            <a:pPr marL="457200" indent="-457200"/>
            <a:endParaRPr lang="ru-RU" sz="2200" dirty="0" smtClean="0"/>
          </a:p>
          <a:p>
            <a:r>
              <a:rPr lang="ru-RU" sz="2200" dirty="0" smtClean="0"/>
              <a:t>2. Дать психолого-педагогическую характеристику проявления агрессивности детей дошкольного возраста.</a:t>
            </a:r>
          </a:p>
          <a:p>
            <a:endParaRPr lang="ru-RU" sz="2200" dirty="0" smtClean="0"/>
          </a:p>
          <a:p>
            <a:r>
              <a:rPr lang="ru-RU" sz="2200" dirty="0" smtClean="0"/>
              <a:t>3. Раскрыть возможности выявления и изучения агрессивности детей дошкольного возраста.</a:t>
            </a:r>
          </a:p>
          <a:p>
            <a:endParaRPr lang="ru-RU" sz="2200" dirty="0" smtClean="0"/>
          </a:p>
          <a:p>
            <a:r>
              <a:rPr lang="ru-RU" sz="2200" dirty="0" smtClean="0"/>
              <a:t>4. Подобрать и использовать комплекс игр, направленных на снижение агрессивного поведения у детей старшего дошкольного возраста.</a:t>
            </a:r>
          </a:p>
          <a:p>
            <a:endParaRPr lang="ru-RU" sz="2200" dirty="0" smtClean="0"/>
          </a:p>
          <a:p>
            <a:r>
              <a:rPr lang="ru-RU" sz="2200" dirty="0" smtClean="0"/>
              <a:t>5. Изучить эффективность подобранного комплекса игр по снижению агрессивного поведения у детей старшего дошкольного возраста.</a:t>
            </a:r>
            <a:endParaRPr lang="ru-RU" dirty="0" smtClean="0"/>
          </a:p>
        </p:txBody>
      </p:sp>
    </p:spTree>
  </p:cSld>
  <p:clrMapOvr>
    <a:masterClrMapping/>
  </p:clrMapOvr>
  <p:transition advTm="45038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88640"/>
            <a:ext cx="8229600" cy="720080"/>
          </a:xfrm>
        </p:spPr>
        <p:txBody>
          <a:bodyPr>
            <a:normAutofit/>
          </a:bodyPr>
          <a:lstStyle/>
          <a:p>
            <a:pPr indent="447675" algn="ctr"/>
            <a:r>
              <a:rPr lang="ru-RU" sz="3600" cap="none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Методы  исследования</a:t>
            </a:r>
            <a:endParaRPr lang="ru-RU" sz="6000" cap="none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204864"/>
            <a:ext cx="7848872" cy="3744416"/>
          </a:xfrm>
        </p:spPr>
        <p:txBody>
          <a:bodyPr>
            <a:normAutofit/>
          </a:bodyPr>
          <a:lstStyle/>
          <a:p>
            <a:endParaRPr lang="ru-RU" sz="3600" dirty="0" smtClean="0"/>
          </a:p>
          <a:p>
            <a:endParaRPr lang="ru-RU" sz="3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96752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- </a:t>
            </a:r>
            <a:r>
              <a:rPr lang="ru-RU" sz="3200" dirty="0" smtClean="0"/>
              <a:t>анализ </a:t>
            </a:r>
            <a:r>
              <a:rPr lang="ru-RU" sz="3200" dirty="0" err="1" smtClean="0"/>
              <a:t>психолого</a:t>
            </a:r>
            <a:r>
              <a:rPr lang="ru-RU" sz="3200" dirty="0" smtClean="0"/>
              <a:t> – педагогической литературы по изучаемой теме;</a:t>
            </a:r>
          </a:p>
          <a:p>
            <a:endParaRPr lang="ru-RU" sz="3200" dirty="0" smtClean="0"/>
          </a:p>
          <a:p>
            <a:r>
              <a:rPr lang="ru-RU" sz="3200" dirty="0" smtClean="0"/>
              <a:t>- педагогический эксперимент: констатирующий, формирующий и контрольный;</a:t>
            </a:r>
          </a:p>
          <a:p>
            <a:endParaRPr lang="ru-RU" sz="3200" dirty="0" smtClean="0"/>
          </a:p>
          <a:p>
            <a:r>
              <a:rPr lang="ru-RU" sz="3200" dirty="0" smtClean="0"/>
              <a:t>- сравнительный анализ полученных данных в ходе экспериментального исследования;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3200" dirty="0" smtClean="0"/>
              <a:t>методы статистической обработки данных.</a:t>
            </a:r>
            <a:r>
              <a:rPr lang="ru-RU" sz="2800" dirty="0" smtClean="0"/>
              <a:t>	</a:t>
            </a:r>
            <a:endParaRPr lang="ru-RU" sz="2800" dirty="0"/>
          </a:p>
        </p:txBody>
      </p:sp>
    </p:spTree>
  </p:cSld>
  <p:clrMapOvr>
    <a:masterClrMapping/>
  </p:clrMapOvr>
  <p:transition advTm="25460"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04664"/>
            <a:ext cx="8229600" cy="1008112"/>
          </a:xfrm>
        </p:spPr>
        <p:txBody>
          <a:bodyPr>
            <a:normAutofit fontScale="90000"/>
          </a:bodyPr>
          <a:lstStyle/>
          <a:p>
            <a:pPr indent="447675" algn="ctr"/>
            <a:r>
              <a:rPr lang="ru-RU" sz="3600" cap="none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Выпускная квалификационная работа состоит из:</a:t>
            </a:r>
            <a:endParaRPr lang="ru-RU" sz="6000" cap="none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204864"/>
            <a:ext cx="7848872" cy="3744416"/>
          </a:xfrm>
        </p:spPr>
        <p:txBody>
          <a:bodyPr>
            <a:normAutofit/>
          </a:bodyPr>
          <a:lstStyle/>
          <a:p>
            <a:endParaRPr lang="ru-RU" sz="3600" dirty="0" smtClean="0"/>
          </a:p>
          <a:p>
            <a:endParaRPr lang="ru-RU" sz="3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132856"/>
            <a:ext cx="784887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3600" dirty="0" smtClean="0"/>
              <a:t>Введения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Теоретической части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Практической части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Заключения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Списка литературы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Приложения</a:t>
            </a:r>
            <a:r>
              <a:rPr lang="ru-RU" sz="2800" dirty="0" smtClean="0"/>
              <a:t>	</a:t>
            </a:r>
          </a:p>
          <a:p>
            <a:endParaRPr lang="ru-RU" sz="2800" dirty="0"/>
          </a:p>
        </p:txBody>
      </p:sp>
    </p:spTree>
  </p:cSld>
  <p:clrMapOvr>
    <a:masterClrMapping/>
  </p:clrMapOvr>
  <p:transition spd="med" advTm="14009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750</TotalTime>
  <Words>1634</Words>
  <Application>Microsoft Office PowerPoint</Application>
  <PresentationFormat>Экран (4:3)</PresentationFormat>
  <Paragraphs>185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Поток</vt:lpstr>
      <vt:lpstr>Муниципальное дошкольное образовательное учреждение  Ценнтр развития ребёнка –детский сад№29</vt:lpstr>
      <vt:lpstr>Актуальность исследования</vt:lpstr>
      <vt:lpstr>Цель исследования</vt:lpstr>
      <vt:lpstr>Объект исследования</vt:lpstr>
      <vt:lpstr>Предмет исследования</vt:lpstr>
      <vt:lpstr>Гипотеза  исследования</vt:lpstr>
      <vt:lpstr>Задачи  исследования</vt:lpstr>
      <vt:lpstr>Методы  исследования</vt:lpstr>
      <vt:lpstr>Выпускная квалификационная работа состоит из:</vt:lpstr>
      <vt:lpstr>Слайд 10</vt:lpstr>
      <vt:lpstr>В теоретической части представлены и проанализированы:</vt:lpstr>
      <vt:lpstr>Выводы по главе 1</vt:lpstr>
      <vt:lpstr>Глава 2</vt:lpstr>
      <vt:lpstr>Старшая группа</vt:lpstr>
      <vt:lpstr>Констатирующий эксперимент </vt:lpstr>
      <vt:lpstr>Оценка уровня агрессивности детей-дошкольников по методике Лаврентьевой Г.П. и Титаренко Т.М.</vt:lpstr>
      <vt:lpstr>Оценка уровня агрессивности детей по методике «Кактус» (М. Панфилова) </vt:lpstr>
      <vt:lpstr>Рисунки детей</vt:lpstr>
      <vt:lpstr>Оценка уровня агрессивности детей по методике Лаврентьевой Г.П. (структурализированное наблюдение, проводимое воспитателем)</vt:lpstr>
      <vt:lpstr>Наблюдая за детьми</vt:lpstr>
      <vt:lpstr> Оценка уровня агрессивности детей-дошкольников по методике «Несуществующее животное» (автор С.Л. Колосова)</vt:lpstr>
      <vt:lpstr>Работы детей</vt:lpstr>
      <vt:lpstr>Формирующий эксперимент  </vt:lpstr>
      <vt:lpstr>Игровые  упражнения  </vt:lpstr>
      <vt:lpstr> Игры, с помощью которых ребенок мог бы выплеснуть свой гнев («Обзывалки»,  «Два барана», «Жужа», «Рубка дров», «Тух-тиби-дух»…)</vt:lpstr>
      <vt:lpstr>Игры, направленные на поиск способа выхода из сложной ситуации, эффективным способам общения («Головомяч», «Камушек в ботинке», «Попроси игрушки», «Сороконожка», «Дракон»…) </vt:lpstr>
      <vt:lpstr>Игровые упражнения для снятия излишнего мышечного напряжения («Прогулка на теплоходе», «Прогулка в горах», «Летнее поле», «Горы», «Подъем на гору»,  «Бумажные мячики»…)</vt:lpstr>
      <vt:lpstr>Контрольный эсперимент </vt:lpstr>
      <vt:lpstr>Сравнение уровня результатов агрессивности детей-дошкольников по методике Лаврентьевой Г.П. и Титаренко Т.М. </vt:lpstr>
      <vt:lpstr>Сравнение результатов уровня агрессивности детей – дошкольников по методике «Кактус» на этапах  констатирующего и контрольного  эксперимента. </vt:lpstr>
      <vt:lpstr>Сравнение результатов уровня агрессивности детей – дошкольников по методике Лаврентьевой Г.П. </vt:lpstr>
      <vt:lpstr>Сравнение результатов уровня агрессивности старших дошкольников по 4 методикам </vt:lpstr>
      <vt:lpstr>Заключение</vt:lpstr>
      <vt:lpstr>Рекомендации воспитателям:</vt:lpstr>
      <vt:lpstr>Рекомендации родителям: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города Москвы  Государственное бюджетное образовательное учреждение  среднего профессионального образования Педагогический колледж № 10 </dc:title>
  <dc:creator>1685</dc:creator>
  <cp:lastModifiedBy>1685</cp:lastModifiedBy>
  <cp:revision>83</cp:revision>
  <dcterms:created xsi:type="dcterms:W3CDTF">2012-05-11T17:08:29Z</dcterms:created>
  <dcterms:modified xsi:type="dcterms:W3CDTF">2018-10-24T07:10:55Z</dcterms:modified>
</cp:coreProperties>
</file>