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5" r:id="rId9"/>
    <p:sldId id="267" r:id="rId10"/>
    <p:sldId id="270" r:id="rId11"/>
    <p:sldId id="271" r:id="rId12"/>
    <p:sldId id="272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C2393-8ECF-40D4-8734-D4CB9111594B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1DD80-F440-458F-B931-E2A6B191C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313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1DD80-F440-458F-B931-E2A6B191CCF2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2484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1DD80-F440-458F-B931-E2A6B191CCF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896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9FB4661C-0FB5-490A-9BE8-90F5F39C15A8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7EFE0DF7-EAD7-4679-9A5D-346684B8EFF1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4661C-0FB5-490A-9BE8-90F5F39C15A8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FE0DF7-EAD7-4679-9A5D-346684B8EFF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4661C-0FB5-490A-9BE8-90F5F39C15A8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FE0DF7-EAD7-4679-9A5D-346684B8EFF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4661C-0FB5-490A-9BE8-90F5F39C15A8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FE0DF7-EAD7-4679-9A5D-346684B8EFF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9FB4661C-0FB5-490A-9BE8-90F5F39C15A8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7EFE0DF7-EAD7-4679-9A5D-346684B8EFF1}" type="slidenum">
              <a:rPr lang="ru-RU" smtClean="0"/>
              <a:t>‹#›</a:t>
            </a:fld>
            <a:endParaRPr lang="ru-RU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ru-RU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FB4661C-0FB5-490A-9BE8-90F5F39C15A8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EFE0DF7-EAD7-4679-9A5D-346684B8EFF1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9FB4661C-0FB5-490A-9BE8-90F5F39C15A8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EFE0DF7-EAD7-4679-9A5D-346684B8EFF1}" type="slidenum">
              <a:rPr lang="ru-RU" smtClean="0"/>
              <a:t>‹#›</a:t>
            </a:fld>
            <a:endParaRPr lang="ru-RU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4661C-0FB5-490A-9BE8-90F5F39C15A8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FE0DF7-EAD7-4679-9A5D-346684B8EFF1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4661C-0FB5-490A-9BE8-90F5F39C15A8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FE0DF7-EAD7-4679-9A5D-346684B8EFF1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FB4661C-0FB5-490A-9BE8-90F5F39C15A8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EFE0DF7-EAD7-4679-9A5D-346684B8EFF1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4661C-0FB5-490A-9BE8-90F5F39C15A8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0DF7-EAD7-4679-9A5D-346684B8EFF1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9FB4661C-0FB5-490A-9BE8-90F5F39C15A8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7EFE0DF7-EAD7-4679-9A5D-346684B8EF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3857600"/>
          </a:xfrm>
        </p:spPr>
        <p:txBody>
          <a:bodyPr/>
          <a:lstStyle/>
          <a:p>
            <a:r>
              <a:rPr lang="ru-RU" sz="4800" b="1" i="1" dirty="0" smtClean="0">
                <a:solidFill>
                  <a:schemeClr val="tx1"/>
                </a:solidFill>
              </a:rPr>
              <a:t>Употребление и правописание производных предлогов</a:t>
            </a:r>
            <a:br>
              <a:rPr lang="ru-RU" sz="4800" b="1" i="1" dirty="0" smtClean="0">
                <a:solidFill>
                  <a:schemeClr val="tx1"/>
                </a:solidFill>
              </a:rPr>
            </a:br>
            <a:r>
              <a:rPr lang="ru-RU" sz="4800" b="1" i="1" dirty="0">
                <a:solidFill>
                  <a:schemeClr val="tx1"/>
                </a:solidFill>
              </a:rPr>
              <a:t/>
            </a:r>
            <a:br>
              <a:rPr lang="ru-RU" sz="4800" b="1" i="1" dirty="0">
                <a:solidFill>
                  <a:schemeClr val="tx1"/>
                </a:solidFill>
              </a:rPr>
            </a:br>
            <a:r>
              <a:rPr lang="ru-RU" sz="4800" b="1" i="1" dirty="0">
                <a:solidFill>
                  <a:schemeClr val="tx1"/>
                </a:solidFill>
              </a:rPr>
              <a:t> </a:t>
            </a:r>
            <a:r>
              <a:rPr lang="ru-RU" sz="4800" b="1" i="1" dirty="0" smtClean="0">
                <a:solidFill>
                  <a:schemeClr val="tx1"/>
                </a:solidFill>
              </a:rPr>
              <a:t>           </a:t>
            </a:r>
            <a:r>
              <a:rPr lang="ru-RU" sz="6000" b="1" i="1" dirty="0" smtClean="0">
                <a:solidFill>
                  <a:srgbClr val="FF0000"/>
                </a:solidFill>
              </a:rPr>
              <a:t>8 февраля 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44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9144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Тестовое задание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1"/>
            <a:ext cx="8568952" cy="115212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1) Производные предлоги, образованные на основе наречий, пишутся: а) слитно  б) раздельно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9512" y="2573289"/>
            <a:ext cx="8568952" cy="11521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dirty="0" smtClean="0"/>
              <a:t> </a:t>
            </a:r>
            <a:r>
              <a:rPr lang="ru-RU" sz="2800" b="1" dirty="0">
                <a:solidFill>
                  <a:schemeClr val="tx1"/>
                </a:solidFill>
              </a:rPr>
              <a:t>2</a:t>
            </a:r>
            <a:r>
              <a:rPr lang="ru-RU" sz="2800" b="1" dirty="0" smtClean="0">
                <a:solidFill>
                  <a:schemeClr val="tx1"/>
                </a:solidFill>
              </a:rPr>
              <a:t>) Какой производный предлог пишется слитно:              а) (на) счёт  б) (в) целях  в) (по)мере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79512" y="4005064"/>
            <a:ext cx="8568952" cy="11521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dirty="0" smtClean="0"/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3) Какой производный предлог пишется раздельно:              а) (в) роде  б) (в) место  в) (в)целях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96536" y="5301208"/>
            <a:ext cx="8568952" cy="11521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dirty="0" smtClean="0"/>
              <a:t> </a:t>
            </a:r>
            <a:r>
              <a:rPr lang="ru-RU" sz="2800" b="1" dirty="0">
                <a:solidFill>
                  <a:schemeClr val="tx1"/>
                </a:solidFill>
              </a:rPr>
              <a:t>4</a:t>
            </a:r>
            <a:r>
              <a:rPr lang="ru-RU" sz="2800" b="1" dirty="0" smtClean="0">
                <a:solidFill>
                  <a:schemeClr val="tx1"/>
                </a:solidFill>
              </a:rPr>
              <a:t>) Предлог </a:t>
            </a:r>
            <a:r>
              <a:rPr lang="ru-RU" sz="2800" b="1" dirty="0" smtClean="0">
                <a:solidFill>
                  <a:schemeClr val="accent1"/>
                </a:solidFill>
              </a:rPr>
              <a:t>(не) смотря на</a:t>
            </a:r>
            <a:r>
              <a:rPr lang="ru-RU" sz="2800" b="1" dirty="0" smtClean="0">
                <a:solidFill>
                  <a:schemeClr val="tx1"/>
                </a:solidFill>
              </a:rPr>
              <a:t> пишется:                                            а) слитно  б) раздельно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14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7" grpId="0" build="p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9144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Тестовое задание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1"/>
            <a:ext cx="8568952" cy="115212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800" b="1" dirty="0">
                <a:solidFill>
                  <a:schemeClr val="tx1"/>
                </a:solidFill>
              </a:rPr>
              <a:t>5</a:t>
            </a:r>
            <a:r>
              <a:rPr lang="ru-RU" sz="2800" b="1" dirty="0" smtClean="0">
                <a:solidFill>
                  <a:schemeClr val="tx1"/>
                </a:solidFill>
              </a:rPr>
              <a:t>) Предлог </a:t>
            </a:r>
            <a:r>
              <a:rPr lang="ru-RU" sz="2800" b="1" dirty="0" smtClean="0">
                <a:solidFill>
                  <a:schemeClr val="accent1"/>
                </a:solidFill>
              </a:rPr>
              <a:t>(в)следствие  </a:t>
            </a:r>
            <a:r>
              <a:rPr lang="ru-RU" sz="2800" b="1" dirty="0" smtClean="0">
                <a:solidFill>
                  <a:schemeClr val="tx1"/>
                </a:solidFill>
              </a:rPr>
              <a:t>пишется:                                                а) слитно  б) раздельно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9512" y="2573289"/>
            <a:ext cx="8568952" cy="9277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dirty="0" smtClean="0"/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6) В предлоге </a:t>
            </a:r>
            <a:r>
              <a:rPr lang="ru-RU" sz="2800" b="1" dirty="0" smtClean="0">
                <a:solidFill>
                  <a:schemeClr val="accent1"/>
                </a:solidFill>
              </a:rPr>
              <a:t>в </a:t>
            </a:r>
            <a:r>
              <a:rPr lang="ru-RU" sz="2800" b="1" dirty="0" err="1" smtClean="0">
                <a:solidFill>
                  <a:schemeClr val="accent1"/>
                </a:solidFill>
              </a:rPr>
              <a:t>течени</a:t>
            </a:r>
            <a:r>
              <a:rPr lang="ru-RU" sz="2800" b="1" dirty="0" smtClean="0">
                <a:solidFill>
                  <a:schemeClr val="accent1"/>
                </a:solidFill>
              </a:rPr>
              <a:t>.. </a:t>
            </a:r>
            <a:r>
              <a:rPr lang="ru-RU" sz="2800" b="1" dirty="0">
                <a:solidFill>
                  <a:schemeClr val="tx1"/>
                </a:solidFill>
              </a:rPr>
              <a:t>н</a:t>
            </a:r>
            <a:r>
              <a:rPr lang="ru-RU" sz="2800" b="1" dirty="0" smtClean="0">
                <a:solidFill>
                  <a:schemeClr val="tx1"/>
                </a:solidFill>
              </a:rPr>
              <a:t>а конце :    а) Е   б) 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03557" y="3429000"/>
            <a:ext cx="8568952" cy="158417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dirty="0" smtClean="0"/>
              <a:t> </a:t>
            </a:r>
            <a:r>
              <a:rPr lang="ru-RU" sz="2800" b="1" dirty="0">
                <a:solidFill>
                  <a:schemeClr val="tx1"/>
                </a:solidFill>
              </a:rPr>
              <a:t>7</a:t>
            </a:r>
            <a:r>
              <a:rPr lang="ru-RU" sz="2800" b="1" dirty="0" smtClean="0">
                <a:solidFill>
                  <a:schemeClr val="tx1"/>
                </a:solidFill>
              </a:rPr>
              <a:t>) В  каком слове на месте пропуска пишется И:                              а) В </a:t>
            </a:r>
            <a:r>
              <a:rPr lang="ru-RU" sz="2800" b="1" dirty="0" err="1" smtClean="0">
                <a:solidFill>
                  <a:schemeClr val="tx1"/>
                </a:solidFill>
              </a:rPr>
              <a:t>заключени</a:t>
            </a:r>
            <a:r>
              <a:rPr lang="ru-RU" sz="2800" b="1" dirty="0" smtClean="0">
                <a:solidFill>
                  <a:schemeClr val="tx1"/>
                </a:solidFill>
              </a:rPr>
              <a:t>.. вечера состоится концерт.                             б) </a:t>
            </a:r>
            <a:r>
              <a:rPr lang="ru-RU" sz="2800" b="1" dirty="0" err="1" smtClean="0">
                <a:solidFill>
                  <a:schemeClr val="tx1"/>
                </a:solidFill>
              </a:rPr>
              <a:t>Впоследстви</a:t>
            </a:r>
            <a:r>
              <a:rPr lang="ru-RU" sz="2800" b="1" dirty="0" smtClean="0">
                <a:solidFill>
                  <a:schemeClr val="tx1"/>
                </a:solidFill>
              </a:rPr>
              <a:t>.. он вернулся в родные места.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96536" y="5005404"/>
            <a:ext cx="8568952" cy="173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dirty="0" smtClean="0"/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8) В каком случае слово со скобками пишется слитно:              а) Мы спорили (на) счёт его поступка.                                                         б) Деньги переведены (на) счёт в банке.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57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7" grpId="0" build="p"/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  Ответы: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72136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1)а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2)а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3)в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4)а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5)а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6)а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7)б</a:t>
            </a:r>
          </a:p>
          <a:p>
            <a:r>
              <a:rPr lang="ru-RU" sz="2800" b="1" smtClean="0">
                <a:solidFill>
                  <a:schemeClr val="tx1"/>
                </a:solidFill>
              </a:rPr>
              <a:t>8)а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75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Домашнее задание: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Параграф </a:t>
            </a:r>
            <a:r>
              <a:rPr lang="ru-RU" sz="3200" b="1" dirty="0" smtClean="0">
                <a:solidFill>
                  <a:schemeClr val="tx1"/>
                </a:solidFill>
              </a:rPr>
              <a:t>147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Упражнение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17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9144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r>
              <a:rPr lang="ru-RU" sz="4000" b="1" dirty="0" smtClean="0">
                <a:solidFill>
                  <a:schemeClr val="accent1"/>
                </a:solidFill>
              </a:rPr>
              <a:t>«Четвёртый лишний»</a:t>
            </a:r>
            <a:endParaRPr lang="ru-RU" sz="40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7"/>
            <a:ext cx="8640960" cy="136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</a:t>
            </a:r>
            <a:r>
              <a:rPr lang="ru-RU" sz="3200" b="1" dirty="0">
                <a:solidFill>
                  <a:schemeClr val="tx1"/>
                </a:solidFill>
              </a:rPr>
              <a:t>П</a:t>
            </a:r>
            <a:r>
              <a:rPr lang="ru-RU" sz="3200" b="1" dirty="0" smtClean="0">
                <a:solidFill>
                  <a:schemeClr val="tx1"/>
                </a:solidFill>
              </a:rPr>
              <a:t>ростоял с год, говорил с 10 часов утра, проснулся в 7 часов, порошок для стирки.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81334" y="2996952"/>
            <a:ext cx="8640960" cy="136815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Прошёл мимо, вследствие болезни, шёл впереди, благодаря его.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03949" y="4725144"/>
            <a:ext cx="8640960" cy="1368152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Строился около дома, сидел перед сценой, ориентировались благодаря компасу, пришёл с багажом.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35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144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   Повторение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132856"/>
            <a:ext cx="8712968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   </a:t>
            </a:r>
            <a:r>
              <a:rPr lang="ru-RU" sz="2800" b="1" dirty="0" smtClean="0">
                <a:solidFill>
                  <a:schemeClr val="accent1"/>
                </a:solidFill>
              </a:rPr>
              <a:t>Зависимость одного слова от другого.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9512" y="1412776"/>
            <a:ext cx="8712968" cy="7200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sz="2800" b="1" dirty="0" smtClean="0"/>
              <a:t>  1) Что выражает предлог как часть речи?</a:t>
            </a:r>
            <a:endParaRPr lang="ru-RU" sz="2800" b="1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67811" y="3933056"/>
            <a:ext cx="8712968" cy="7200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sz="2800" b="1" dirty="0" smtClean="0"/>
              <a:t>  3) Какими могут быть предлоги по происхождению?</a:t>
            </a:r>
            <a:endParaRPr lang="ru-RU" sz="2800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79512" y="3431829"/>
            <a:ext cx="8712968" cy="7200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sz="2800" b="1" dirty="0" smtClean="0"/>
              <a:t>   </a:t>
            </a:r>
            <a:r>
              <a:rPr lang="ru-RU" sz="2800" b="1" dirty="0" smtClean="0">
                <a:solidFill>
                  <a:schemeClr val="accent1"/>
                </a:solidFill>
              </a:rPr>
              <a:t>Простые и составные.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31912" y="2861320"/>
            <a:ext cx="8712968" cy="7200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sz="2800" b="1" dirty="0" smtClean="0"/>
              <a:t>  2) Какие предлоги выделяются по строению?</a:t>
            </a:r>
            <a:endParaRPr lang="ru-RU" sz="2800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13166" y="4644752"/>
            <a:ext cx="8712968" cy="7200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sz="2800" b="1" dirty="0" smtClean="0"/>
              <a:t>   </a:t>
            </a:r>
            <a:r>
              <a:rPr lang="ru-RU" sz="2800" b="1" dirty="0" smtClean="0">
                <a:solidFill>
                  <a:schemeClr val="accent1"/>
                </a:solidFill>
              </a:rPr>
              <a:t>Производные и непроизводные.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67811" y="5157192"/>
            <a:ext cx="8712968" cy="7200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sz="2800" b="1" dirty="0" smtClean="0"/>
              <a:t>  4) На какие группы делятся производные предлоги?</a:t>
            </a:r>
            <a:endParaRPr lang="ru-RU" sz="2800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13166" y="5733256"/>
            <a:ext cx="8712968" cy="7200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sz="2800" b="1" dirty="0" smtClean="0"/>
              <a:t>   </a:t>
            </a:r>
            <a:r>
              <a:rPr lang="ru-RU" sz="2800" b="1" dirty="0" smtClean="0">
                <a:solidFill>
                  <a:schemeClr val="accent1"/>
                </a:solidFill>
              </a:rPr>
              <a:t>Наречные, отыменные, глагольные.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060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build="p"/>
      <p:bldP spid="7" grpId="0"/>
      <p:bldP spid="8" grpId="0" build="p"/>
      <p:bldP spid="9" grpId="0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Когда производные предлоги пишутся слитно, когда – раздельно?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844824"/>
            <a:ext cx="7643192" cy="655711"/>
          </a:xfrm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</a:t>
            </a:r>
            <a:r>
              <a:rPr lang="ru-RU" sz="2800" b="1" dirty="0" smtClean="0">
                <a:solidFill>
                  <a:schemeClr val="accent1"/>
                </a:solidFill>
              </a:rPr>
              <a:t>От какой части речи образован предлог?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7544" y="3140968"/>
            <a:ext cx="3528392" cy="108012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0" tIns="45720" rIns="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dirty="0" smtClean="0"/>
              <a:t>                  </a:t>
            </a:r>
            <a:r>
              <a:rPr lang="ru-RU" sz="2800" b="1" dirty="0" smtClean="0">
                <a:solidFill>
                  <a:schemeClr val="accent1"/>
                </a:solidFill>
              </a:rPr>
              <a:t>От </a:t>
            </a:r>
            <a:r>
              <a:rPr lang="ru-RU" sz="2800" b="1" dirty="0" smtClean="0">
                <a:solidFill>
                  <a:schemeClr val="tx1"/>
                </a:solidFill>
              </a:rPr>
              <a:t>наречия</a:t>
            </a:r>
            <a:r>
              <a:rPr lang="ru-RU" sz="2800" b="1" dirty="0" smtClean="0">
                <a:solidFill>
                  <a:schemeClr val="accent1"/>
                </a:solidFill>
              </a:rPr>
              <a:t> –</a:t>
            </a:r>
          </a:p>
          <a:p>
            <a:pPr marL="0" indent="0">
              <a:buFont typeface="Wingdings" pitchFamily="2" charset="2"/>
              <a:buNone/>
            </a:pPr>
            <a:r>
              <a:rPr lang="ru-RU" sz="2800" b="1" dirty="0">
                <a:solidFill>
                  <a:schemeClr val="accent1"/>
                </a:solidFill>
              </a:rPr>
              <a:t> </a:t>
            </a:r>
            <a:r>
              <a:rPr lang="ru-RU" sz="2800" b="1" dirty="0" smtClean="0">
                <a:solidFill>
                  <a:schemeClr val="accent1"/>
                </a:solidFill>
              </a:rPr>
              <a:t>      пиши СЛИТНО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932040" y="2996952"/>
            <a:ext cx="3960440" cy="108012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0" tIns="45720" rIns="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dirty="0" smtClean="0"/>
              <a:t>     </a:t>
            </a:r>
            <a:r>
              <a:rPr lang="ru-RU" sz="2800" b="1" dirty="0" smtClean="0">
                <a:solidFill>
                  <a:schemeClr val="accent1"/>
                </a:solidFill>
              </a:rPr>
              <a:t>От </a:t>
            </a:r>
            <a:r>
              <a:rPr lang="ru-RU" sz="2800" b="1" dirty="0" smtClean="0">
                <a:solidFill>
                  <a:schemeClr val="tx1"/>
                </a:solidFill>
              </a:rPr>
              <a:t>существительного</a:t>
            </a:r>
            <a:r>
              <a:rPr lang="ru-RU" sz="2800" b="1" dirty="0" smtClean="0">
                <a:solidFill>
                  <a:schemeClr val="accent1"/>
                </a:solidFill>
              </a:rPr>
              <a:t> –</a:t>
            </a:r>
          </a:p>
          <a:p>
            <a:pPr marL="0" indent="0">
              <a:buFont typeface="Wingdings" pitchFamily="2" charset="2"/>
              <a:buNone/>
            </a:pPr>
            <a:r>
              <a:rPr lang="ru-RU" sz="2800" b="1" dirty="0">
                <a:solidFill>
                  <a:schemeClr val="accent1"/>
                </a:solidFill>
              </a:rPr>
              <a:t> </a:t>
            </a:r>
            <a:r>
              <a:rPr lang="ru-RU" sz="2800" b="1" dirty="0" smtClean="0">
                <a:solidFill>
                  <a:schemeClr val="accent1"/>
                </a:solidFill>
              </a:rPr>
              <a:t>    СЛИТНО и РАЗДЕЛЬНО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49091" y="4725144"/>
            <a:ext cx="3528392" cy="108012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0" tIns="45720" rIns="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sz="2800" b="1" dirty="0" smtClean="0">
                <a:solidFill>
                  <a:schemeClr val="accent1"/>
                </a:solidFill>
              </a:rPr>
              <a:t>         ВПЕРЕДИ</a:t>
            </a:r>
          </a:p>
          <a:p>
            <a:pPr marL="0" indent="0">
              <a:buFont typeface="Wingdings" pitchFamily="2" charset="2"/>
              <a:buNone/>
            </a:pPr>
            <a:r>
              <a:rPr lang="ru-RU" sz="2800" b="1" dirty="0">
                <a:solidFill>
                  <a:schemeClr val="accent1"/>
                </a:solidFill>
              </a:rPr>
              <a:t> </a:t>
            </a:r>
            <a:r>
              <a:rPr lang="ru-RU" sz="2800" b="1" dirty="0" smtClean="0">
                <a:solidFill>
                  <a:schemeClr val="accent1"/>
                </a:solidFill>
              </a:rPr>
              <a:t>        НАВСТРЕЧУ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355976" y="4696515"/>
            <a:ext cx="1980220" cy="108012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0" tIns="45720" rIns="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dirty="0" smtClean="0"/>
              <a:t>     </a:t>
            </a:r>
            <a:r>
              <a:rPr lang="ru-RU" sz="2800" b="1" dirty="0" smtClean="0">
                <a:solidFill>
                  <a:schemeClr val="accent1"/>
                </a:solidFill>
              </a:rPr>
              <a:t>ВВИДУ </a:t>
            </a:r>
          </a:p>
          <a:p>
            <a:pPr marL="0" indent="0">
              <a:buFont typeface="Wingdings" pitchFamily="2" charset="2"/>
              <a:buNone/>
            </a:pPr>
            <a:r>
              <a:rPr lang="ru-RU" sz="2800" b="1" dirty="0">
                <a:solidFill>
                  <a:schemeClr val="accent1"/>
                </a:solidFill>
              </a:rPr>
              <a:t> </a:t>
            </a:r>
            <a:r>
              <a:rPr lang="ru-RU" sz="2800" b="1" dirty="0" smtClean="0">
                <a:solidFill>
                  <a:schemeClr val="accent1"/>
                </a:solidFill>
              </a:rPr>
              <a:t>  НАСЧЁТ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6660232" y="4676460"/>
            <a:ext cx="1980220" cy="108012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0" tIns="45720" rIns="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dirty="0" smtClean="0"/>
              <a:t>     </a:t>
            </a:r>
            <a:r>
              <a:rPr lang="ru-RU" sz="2800" b="1" dirty="0" smtClean="0">
                <a:solidFill>
                  <a:schemeClr val="accent1"/>
                </a:solidFill>
              </a:rPr>
              <a:t>ПО МЕРЕ</a:t>
            </a:r>
          </a:p>
          <a:p>
            <a:pPr marL="0" indent="0">
              <a:buFont typeface="Wingdings" pitchFamily="2" charset="2"/>
              <a:buNone/>
            </a:pPr>
            <a:r>
              <a:rPr lang="ru-RU" sz="2800" b="1" dirty="0">
                <a:solidFill>
                  <a:schemeClr val="accent1"/>
                </a:solidFill>
              </a:rPr>
              <a:t> </a:t>
            </a:r>
            <a:r>
              <a:rPr lang="ru-RU" sz="2800" b="1" dirty="0" smtClean="0">
                <a:solidFill>
                  <a:schemeClr val="accent1"/>
                </a:solidFill>
              </a:rPr>
              <a:t>  В ВИДЕ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555776" y="2564904"/>
            <a:ext cx="648072" cy="43204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316145" y="2519542"/>
            <a:ext cx="768023" cy="333394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1583668" y="4244412"/>
            <a:ext cx="648072" cy="43204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5052084" y="4206500"/>
            <a:ext cx="648072" cy="43204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7452320" y="4077072"/>
            <a:ext cx="419995" cy="550986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91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424936" cy="914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800" b="1" dirty="0" smtClean="0">
                <a:solidFill>
                  <a:schemeClr val="tx1"/>
                </a:solidFill>
              </a:rPr>
              <a:t>Отличие предлогов от существительных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532812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chemeClr val="hlink"/>
                </a:solidFill>
              </a:rPr>
              <a:t>             </a:t>
            </a:r>
            <a:r>
              <a:rPr lang="ru-RU" altLang="ru-RU" sz="2400" b="1" u="sng" dirty="0" smtClean="0">
                <a:solidFill>
                  <a:schemeClr val="accent1"/>
                </a:solidFill>
              </a:rPr>
              <a:t>ПРЕДЛОГИ</a:t>
            </a:r>
            <a:r>
              <a:rPr lang="ru-RU" altLang="ru-RU" sz="2400" b="1" dirty="0" smtClean="0">
                <a:solidFill>
                  <a:schemeClr val="accent1"/>
                </a:solidFill>
              </a:rPr>
              <a:t> </a:t>
            </a:r>
            <a:r>
              <a:rPr lang="ru-RU" altLang="ru-RU" sz="2400" b="1" dirty="0" smtClean="0">
                <a:solidFill>
                  <a:schemeClr val="hlink"/>
                </a:solidFill>
              </a:rPr>
              <a:t>                           </a:t>
            </a:r>
            <a:r>
              <a:rPr lang="ru-RU" altLang="ru-RU" sz="2400" b="1" u="sng" dirty="0" smtClean="0">
                <a:solidFill>
                  <a:schemeClr val="accent1"/>
                </a:solidFill>
              </a:rPr>
              <a:t>СУЩЕСТВИТЕЛЬНЫЕ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chemeClr val="hlink"/>
                </a:solidFill>
              </a:rPr>
              <a:t>        </a:t>
            </a:r>
            <a:r>
              <a:rPr lang="ru-RU" altLang="ru-RU" sz="2400" b="1" dirty="0" smtClean="0"/>
              <a:t>(</a:t>
            </a:r>
            <a:r>
              <a:rPr lang="ru-RU" altLang="ru-RU" sz="2400" b="1" dirty="0" smtClean="0">
                <a:solidFill>
                  <a:schemeClr val="accent2"/>
                </a:solidFill>
                <a:latin typeface="Elephant" pitchFamily="18" charset="0"/>
              </a:rPr>
              <a:t>есть синонимы</a:t>
            </a:r>
            <a:r>
              <a:rPr lang="ru-RU" altLang="ru-RU" sz="2400" b="1" dirty="0" smtClean="0"/>
              <a:t>)                          (</a:t>
            </a:r>
            <a:r>
              <a:rPr lang="ru-RU" altLang="ru-RU" sz="2400" b="1" dirty="0" smtClean="0">
                <a:solidFill>
                  <a:schemeClr val="accent2"/>
                </a:solidFill>
                <a:latin typeface="Algerian" pitchFamily="82" charset="0"/>
              </a:rPr>
              <a:t>прямое значение</a:t>
            </a:r>
            <a:r>
              <a:rPr lang="ru-RU" altLang="ru-RU" sz="2400" b="1" dirty="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dirty="0" smtClean="0"/>
              <a:t>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вследствие </a:t>
            </a:r>
            <a:r>
              <a:rPr lang="ru-RU" altLang="ru-RU" sz="2400" b="1" i="1" dirty="0" smtClean="0"/>
              <a:t>(=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из-за</a:t>
            </a:r>
            <a:r>
              <a:rPr lang="ru-RU" altLang="ru-RU" sz="2400" b="1" i="1" dirty="0" smtClean="0"/>
              <a:t>)             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в следствии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 dirty="0" smtClean="0"/>
              <a:t>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в заключение </a:t>
            </a:r>
            <a:r>
              <a:rPr lang="ru-RU" altLang="ru-RU" sz="2400" b="1" i="1" dirty="0" smtClean="0"/>
              <a:t>(=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в конце</a:t>
            </a:r>
            <a:r>
              <a:rPr lang="ru-RU" altLang="ru-RU" sz="2400" b="1" i="1" dirty="0" smtClean="0"/>
              <a:t>)          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в заключении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 dirty="0" smtClean="0">
                <a:solidFill>
                  <a:schemeClr val="tx1"/>
                </a:solidFill>
              </a:rPr>
              <a:t>в течение </a:t>
            </a:r>
            <a:r>
              <a:rPr lang="ru-RU" altLang="ru-RU" sz="2400" b="1" i="1" dirty="0" smtClean="0"/>
              <a:t>(=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в продолжение</a:t>
            </a:r>
            <a:r>
              <a:rPr lang="ru-RU" altLang="ru-RU" sz="2400" b="1" i="1" dirty="0" smtClean="0"/>
              <a:t>)        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в течении,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 dirty="0" smtClean="0">
                <a:solidFill>
                  <a:schemeClr val="accent1"/>
                </a:solidFill>
              </a:rPr>
              <a:t>                                                   </a:t>
            </a:r>
            <a:r>
              <a:rPr lang="ru-RU" altLang="ru-RU" sz="2400" b="1" i="1" dirty="0" smtClean="0"/>
              <a:t>        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в продолжении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 dirty="0" smtClean="0"/>
              <a:t>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 наподобие </a:t>
            </a:r>
            <a:r>
              <a:rPr lang="ru-RU" altLang="ru-RU" sz="2400" b="1" i="1" dirty="0" smtClean="0"/>
              <a:t>(=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вроде</a:t>
            </a:r>
            <a:r>
              <a:rPr lang="ru-RU" altLang="ru-RU" sz="2400" b="1" i="1" dirty="0" smtClean="0"/>
              <a:t>)          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на подобие (на сходство)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 dirty="0" smtClean="0"/>
              <a:t>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навстречу</a:t>
            </a:r>
            <a:r>
              <a:rPr lang="ru-RU" altLang="ru-RU" sz="2400" b="1" i="1" dirty="0" smtClean="0"/>
              <a:t> (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с </a:t>
            </a:r>
            <a:r>
              <a:rPr lang="ru-RU" altLang="ru-RU" sz="2400" b="1" i="1" dirty="0" err="1" smtClean="0">
                <a:solidFill>
                  <a:schemeClr val="accent2"/>
                </a:solidFill>
              </a:rPr>
              <a:t>Д.п</a:t>
            </a:r>
            <a:r>
              <a:rPr lang="ru-RU" altLang="ru-RU" sz="2400" b="1" i="1" dirty="0" smtClean="0"/>
              <a:t>.)                 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на встречу (с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 Т.п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.)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 dirty="0" smtClean="0"/>
              <a:t> 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насчёт</a:t>
            </a:r>
            <a:r>
              <a:rPr lang="ru-RU" altLang="ru-RU" sz="2400" b="1" i="1" dirty="0" smtClean="0"/>
              <a:t> (=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о, об</a:t>
            </a:r>
            <a:r>
              <a:rPr lang="ru-RU" altLang="ru-RU" sz="2400" b="1" i="1" dirty="0" smtClean="0"/>
              <a:t>)                           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на счёт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 dirty="0" smtClean="0"/>
              <a:t>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 ввиду </a:t>
            </a:r>
            <a:r>
              <a:rPr lang="ru-RU" altLang="ru-RU" sz="2400" b="1" i="1" dirty="0" smtClean="0"/>
              <a:t>(=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из-за</a:t>
            </a:r>
            <a:r>
              <a:rPr lang="ru-RU" altLang="ru-RU" sz="2400" b="1" i="1" dirty="0" smtClean="0"/>
              <a:t>)                        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иметь в виду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 dirty="0" smtClean="0"/>
              <a:t> 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вместо</a:t>
            </a:r>
            <a:r>
              <a:rPr lang="ru-RU" altLang="ru-RU" sz="2400" b="1" i="1" dirty="0" smtClean="0"/>
              <a:t> (=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за</a:t>
            </a:r>
            <a:r>
              <a:rPr lang="ru-RU" altLang="ru-RU" sz="2400" b="1" i="1" dirty="0" smtClean="0"/>
              <a:t>)                               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в место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 dirty="0" smtClean="0"/>
              <a:t>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вроде</a:t>
            </a:r>
            <a:r>
              <a:rPr lang="ru-RU" altLang="ru-RU" sz="2400" b="1" i="1" dirty="0" smtClean="0"/>
              <a:t> (=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наподобие</a:t>
            </a:r>
            <a:r>
              <a:rPr lang="ru-RU" altLang="ru-RU" sz="2400" b="1" i="1" dirty="0" smtClean="0"/>
              <a:t>)                               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в роде</a:t>
            </a:r>
          </a:p>
        </p:txBody>
      </p:sp>
    </p:spTree>
    <p:extLst>
      <p:ext uri="{BB962C8B-B14F-4D97-AF65-F5344CB8AC3E}">
        <p14:creationId xmlns:p14="http://schemas.microsoft.com/office/powerpoint/2010/main" val="208050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70" decel="100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770" decel="100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endParaRPr lang="ru-RU" altLang="ru-RU" dirty="0" smtClean="0">
              <a:solidFill>
                <a:schemeClr val="hlink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3200" b="1" i="1" dirty="0" smtClean="0">
                <a:solidFill>
                  <a:schemeClr val="tx1"/>
                </a:solidFill>
                <a:latin typeface="Arial Black" pitchFamily="34" charset="0"/>
              </a:rPr>
              <a:t>В</a:t>
            </a:r>
            <a:r>
              <a:rPr lang="ru-RU" altLang="ru-RU" sz="3200" b="1" i="1" dirty="0" smtClean="0">
                <a:latin typeface="Arial Black" pitchFamily="34" charset="0"/>
              </a:rPr>
              <a:t>  </a:t>
            </a:r>
            <a:r>
              <a:rPr lang="ru-RU" altLang="ru-RU" sz="3200" b="1" i="1" dirty="0" smtClean="0">
                <a:solidFill>
                  <a:schemeClr val="tx1"/>
                </a:solidFill>
                <a:latin typeface="Arial Black" pitchFamily="34" charset="0"/>
              </a:rPr>
              <a:t>ТЕЧЕНИ</a:t>
            </a:r>
            <a:r>
              <a:rPr lang="ru-RU" altLang="ru-RU" sz="3200" b="1" i="1" u="sng" dirty="0" smtClean="0">
                <a:solidFill>
                  <a:schemeClr val="accent2"/>
                </a:solidFill>
                <a:latin typeface="Arial Black" pitchFamily="34" charset="0"/>
              </a:rPr>
              <a:t>Е</a:t>
            </a:r>
            <a:endParaRPr lang="ru-RU" altLang="ru-RU" sz="3200" b="1" i="1" dirty="0" smtClean="0">
              <a:latin typeface="Arial Black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3200" b="1" i="1" dirty="0" smtClean="0">
                <a:solidFill>
                  <a:schemeClr val="tx1"/>
                </a:solidFill>
                <a:latin typeface="Arial Black" pitchFamily="34" charset="0"/>
              </a:rPr>
              <a:t>В</a:t>
            </a:r>
            <a:r>
              <a:rPr lang="ru-RU" altLang="ru-RU" sz="3200" b="1" i="1" dirty="0" smtClean="0">
                <a:latin typeface="Arial Black" pitchFamily="34" charset="0"/>
              </a:rPr>
              <a:t>  </a:t>
            </a:r>
            <a:r>
              <a:rPr lang="ru-RU" altLang="ru-RU" sz="3200" b="1" i="1" dirty="0" smtClean="0">
                <a:solidFill>
                  <a:schemeClr val="tx1"/>
                </a:solidFill>
                <a:latin typeface="Arial Black" pitchFamily="34" charset="0"/>
              </a:rPr>
              <a:t>ПРОДОЛЖЕНИ</a:t>
            </a:r>
            <a:r>
              <a:rPr lang="ru-RU" altLang="ru-RU" sz="3200" b="1" i="1" u="sng" dirty="0" smtClean="0">
                <a:solidFill>
                  <a:schemeClr val="accent2"/>
                </a:solidFill>
                <a:latin typeface="Arial Black" pitchFamily="34" charset="0"/>
              </a:rPr>
              <a:t>Е</a:t>
            </a:r>
            <a:endParaRPr lang="ru-RU" altLang="ru-RU" sz="3200" b="1" i="1" dirty="0" smtClean="0">
              <a:latin typeface="Arial Black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3200" b="1" i="1" dirty="0" smtClean="0">
                <a:solidFill>
                  <a:schemeClr val="tx1"/>
                </a:solidFill>
                <a:latin typeface="Arial Black" pitchFamily="34" charset="0"/>
              </a:rPr>
              <a:t>ВСЛЕДСТВИ</a:t>
            </a:r>
            <a:r>
              <a:rPr lang="ru-RU" altLang="ru-RU" sz="3200" b="1" i="1" u="sng" dirty="0" smtClean="0">
                <a:solidFill>
                  <a:schemeClr val="accent2"/>
                </a:solidFill>
                <a:latin typeface="Arial Black" pitchFamily="34" charset="0"/>
              </a:rPr>
              <a:t>Е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3200" b="1" i="1" u="sng" dirty="0" smtClean="0">
                <a:solidFill>
                  <a:schemeClr val="accent2"/>
                </a:solidFill>
                <a:latin typeface="Arial Black" pitchFamily="34" charset="0"/>
              </a:rPr>
              <a:t>В</a:t>
            </a:r>
            <a:r>
              <a:rPr lang="ru-RU" altLang="ru-RU" sz="3200" b="1" i="1" dirty="0" smtClean="0">
                <a:solidFill>
                  <a:schemeClr val="tx1"/>
                </a:solidFill>
                <a:latin typeface="Arial Black" pitchFamily="34" charset="0"/>
              </a:rPr>
              <a:t>ПОСЛЕДСТВИ</a:t>
            </a:r>
            <a:r>
              <a:rPr lang="ru-RU" altLang="ru-RU" sz="3200" b="1" i="1" u="sng" dirty="0" smtClean="0">
                <a:solidFill>
                  <a:schemeClr val="accent2"/>
                </a:solidFill>
                <a:latin typeface="Arial Black" pitchFamily="34" charset="0"/>
              </a:rPr>
              <a:t>И </a:t>
            </a:r>
            <a:r>
              <a:rPr lang="ru-RU" altLang="ru-RU" sz="3200" b="1" i="1" dirty="0" smtClean="0">
                <a:solidFill>
                  <a:schemeClr val="accent2"/>
                </a:solidFill>
                <a:latin typeface="Arial Black" pitchFamily="34" charset="0"/>
              </a:rPr>
              <a:t>(наречие= потом)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4400" b="1" dirty="0" smtClean="0">
                <a:solidFill>
                  <a:schemeClr val="accent1"/>
                </a:solidFill>
              </a:rPr>
              <a:t>Запомни!</a:t>
            </a:r>
          </a:p>
        </p:txBody>
      </p:sp>
    </p:spTree>
    <p:extLst>
      <p:ext uri="{BB962C8B-B14F-4D97-AF65-F5344CB8AC3E}">
        <p14:creationId xmlns:p14="http://schemas.microsoft.com/office/powerpoint/2010/main" val="368543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800" b="1" smtClean="0"/>
              <a:t>ОТЛИЧИЕ ПРЕДЛОГОВ ОТ ДЕЕПРИЧАСТИЙ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532812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chemeClr val="hlink"/>
                </a:solidFill>
              </a:rPr>
              <a:t>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chemeClr val="hlink"/>
                </a:solidFill>
              </a:rPr>
              <a:t>      </a:t>
            </a:r>
            <a:r>
              <a:rPr lang="ru-RU" altLang="ru-RU" sz="2400" b="1" u="sng" dirty="0" smtClean="0">
                <a:solidFill>
                  <a:schemeClr val="hlink"/>
                </a:solidFill>
              </a:rPr>
              <a:t>ПРЕДЛОГИ</a:t>
            </a:r>
            <a:r>
              <a:rPr lang="ru-RU" altLang="ru-RU" sz="2400" b="1" dirty="0" smtClean="0">
                <a:solidFill>
                  <a:schemeClr val="hlink"/>
                </a:solidFill>
              </a:rPr>
              <a:t>                                   </a:t>
            </a:r>
            <a:r>
              <a:rPr lang="ru-RU" altLang="ru-RU" sz="2400" b="1" u="sng" dirty="0" smtClean="0">
                <a:solidFill>
                  <a:schemeClr val="hlink"/>
                </a:solidFill>
              </a:rPr>
              <a:t>ДЕЕПРИЧАСТИЯ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400" b="1" dirty="0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b="1" i="1" dirty="0" smtClean="0"/>
              <a:t>благодаря (</a:t>
            </a:r>
            <a:r>
              <a:rPr lang="ru-RU" altLang="ru-RU" sz="2800" b="1" i="1" dirty="0" smtClean="0">
                <a:solidFill>
                  <a:schemeClr val="accent2"/>
                </a:solidFill>
              </a:rPr>
              <a:t>с </a:t>
            </a:r>
            <a:r>
              <a:rPr lang="ru-RU" altLang="ru-RU" sz="2800" b="1" i="1" dirty="0" err="1" smtClean="0">
                <a:solidFill>
                  <a:schemeClr val="accent2"/>
                </a:solidFill>
              </a:rPr>
              <a:t>Д.п</a:t>
            </a:r>
            <a:r>
              <a:rPr lang="ru-RU" altLang="ru-RU" sz="2800" b="1" i="1" dirty="0" smtClean="0"/>
              <a:t>.)                                 благодаря (с </a:t>
            </a:r>
            <a:r>
              <a:rPr lang="ru-RU" altLang="ru-RU" sz="2800" b="1" i="1" dirty="0" err="1" smtClean="0"/>
              <a:t>В.п</a:t>
            </a:r>
            <a:r>
              <a:rPr lang="ru-RU" altLang="ru-RU" sz="2800" b="1" i="1" dirty="0" smtClean="0"/>
              <a:t>.)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b="1" i="1" dirty="0" smtClean="0"/>
              <a:t>несмотря на (= </a:t>
            </a:r>
            <a:r>
              <a:rPr lang="ru-RU" altLang="ru-RU" sz="2800" b="1" i="1" dirty="0" smtClean="0">
                <a:solidFill>
                  <a:schemeClr val="accent2"/>
                </a:solidFill>
              </a:rPr>
              <a:t>вопреки</a:t>
            </a:r>
            <a:r>
              <a:rPr lang="ru-RU" altLang="ru-RU" sz="2800" b="1" i="1" dirty="0" smtClean="0"/>
              <a:t>)      не смотря на (= не глядя)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79201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568952" cy="914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</a:t>
            </a:r>
            <a:r>
              <a:rPr lang="ru-RU" b="1" u="sng" dirty="0" smtClean="0">
                <a:solidFill>
                  <a:schemeClr val="accent1"/>
                </a:solidFill>
              </a:rPr>
              <a:t>Объяснительный диктант</a:t>
            </a:r>
            <a:r>
              <a:rPr lang="ru-RU" b="1" dirty="0" smtClean="0">
                <a:solidFill>
                  <a:schemeClr val="accent1"/>
                </a:solidFill>
              </a:rPr>
              <a:t>: </a:t>
            </a:r>
            <a:r>
              <a:rPr lang="ru-RU" sz="3100" b="1" dirty="0" smtClean="0">
                <a:solidFill>
                  <a:schemeClr val="accent1"/>
                </a:solidFill>
              </a:rPr>
              <a:t>раскройте скобки, вставьте буквы</a:t>
            </a:r>
            <a:endParaRPr lang="ru-RU" sz="31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7"/>
            <a:ext cx="8928992" cy="115212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sz="2800" b="1" dirty="0" smtClean="0">
                <a:solidFill>
                  <a:schemeClr val="tx1"/>
                </a:solidFill>
              </a:rPr>
              <a:t>1) Мы бежали (на)встречу брызгам волн.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 2) Они отправились (на)встречу с любимым артистом.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07504" y="2852936"/>
            <a:ext cx="8928992" cy="1872208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dirty="0" smtClean="0"/>
              <a:t>  </a:t>
            </a:r>
            <a:r>
              <a:rPr lang="ru-RU" sz="2800" b="1" dirty="0" smtClean="0">
                <a:solidFill>
                  <a:schemeClr val="tx1"/>
                </a:solidFill>
              </a:rPr>
              <a:t>1) У многих русских рек, (на)</a:t>
            </a:r>
            <a:r>
              <a:rPr lang="ru-RU" sz="2800" b="1" dirty="0" err="1" smtClean="0">
                <a:solidFill>
                  <a:schemeClr val="tx1"/>
                </a:solidFill>
              </a:rPr>
              <a:t>подоби</a:t>
            </a:r>
            <a:r>
              <a:rPr lang="ru-RU" sz="2800" b="1" dirty="0" smtClean="0">
                <a:solidFill>
                  <a:schemeClr val="tx1"/>
                </a:solidFill>
              </a:rPr>
              <a:t>.. Волги, один берег горный, а другой – луговой. </a:t>
            </a:r>
          </a:p>
          <a:p>
            <a:pPr marL="0" indent="0">
              <a:buFont typeface="Wingdings" pitchFamily="2" charset="2"/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2) Профессор обратил их внимание (на)подобие этих  физических явлений.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95769" y="5157192"/>
            <a:ext cx="8928992" cy="11521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ru-RU" dirty="0" smtClean="0"/>
              <a:t>  </a:t>
            </a:r>
            <a:r>
              <a:rPr lang="ru-RU" sz="2800" b="1" dirty="0" smtClean="0">
                <a:solidFill>
                  <a:schemeClr val="tx1"/>
                </a:solidFill>
              </a:rPr>
              <a:t>1</a:t>
            </a:r>
            <a:r>
              <a:rPr lang="ru-RU" sz="2800" b="1" dirty="0" smtClean="0">
                <a:solidFill>
                  <a:schemeClr val="tx1"/>
                </a:solidFill>
              </a:rPr>
              <a:t>) </a:t>
            </a:r>
            <a:r>
              <a:rPr lang="ru-RU" sz="2800" b="1" dirty="0" smtClean="0">
                <a:solidFill>
                  <a:schemeClr val="tx1"/>
                </a:solidFill>
              </a:rPr>
              <a:t>(В) </a:t>
            </a:r>
            <a:r>
              <a:rPr lang="ru-RU" sz="2800" b="1" dirty="0" err="1" smtClean="0">
                <a:solidFill>
                  <a:schemeClr val="tx1"/>
                </a:solidFill>
              </a:rPr>
              <a:t>течени</a:t>
            </a:r>
            <a:r>
              <a:rPr lang="ru-RU" sz="2800" b="1" dirty="0" smtClean="0">
                <a:solidFill>
                  <a:schemeClr val="tx1"/>
                </a:solidFill>
              </a:rPr>
              <a:t>.. </a:t>
            </a:r>
            <a:r>
              <a:rPr lang="ru-RU" sz="2800" b="1" dirty="0">
                <a:solidFill>
                  <a:schemeClr val="tx1"/>
                </a:solidFill>
              </a:rPr>
              <a:t>м</a:t>
            </a:r>
            <a:r>
              <a:rPr lang="ru-RU" sz="2800" b="1" dirty="0" smtClean="0">
                <a:solidFill>
                  <a:schemeClr val="tx1"/>
                </a:solidFill>
              </a:rPr>
              <a:t>есяца она молчала.</a:t>
            </a:r>
          </a:p>
          <a:p>
            <a:pPr marL="0" indent="0">
              <a:buFont typeface="Wingdings" pitchFamily="2" charset="2"/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 2) (В) </a:t>
            </a:r>
            <a:r>
              <a:rPr lang="ru-RU" sz="2800" b="1" dirty="0" err="1" smtClean="0">
                <a:solidFill>
                  <a:schemeClr val="tx1"/>
                </a:solidFill>
              </a:rPr>
              <a:t>течени</a:t>
            </a:r>
            <a:r>
              <a:rPr lang="ru-RU" sz="2800" b="1" dirty="0" smtClean="0">
                <a:solidFill>
                  <a:schemeClr val="tx1"/>
                </a:solidFill>
              </a:rPr>
              <a:t>.. реки много поворотов.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95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856984" cy="12024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000" b="1" u="sng" dirty="0" smtClean="0">
                <a:solidFill>
                  <a:schemeClr val="accent1"/>
                </a:solidFill>
              </a:rPr>
              <a:t>Конструирование предложений </a:t>
            </a:r>
            <a:r>
              <a:rPr lang="ru-RU" sz="4000" b="1" dirty="0" smtClean="0">
                <a:solidFill>
                  <a:schemeClr val="accent1"/>
                </a:solidFill>
              </a:rPr>
              <a:t>с </a:t>
            </a:r>
            <a:r>
              <a:rPr lang="ru-RU" sz="3100" b="1" dirty="0" smtClean="0">
                <a:solidFill>
                  <a:schemeClr val="accent1"/>
                </a:solidFill>
              </a:rPr>
              <a:t>производными предлогами: подберите подходящие по смыслу предлоги.</a:t>
            </a:r>
            <a:endParaRPr lang="ru-RU" sz="31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601" y="1809005"/>
            <a:ext cx="8712968" cy="454414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sz="2800" b="1" dirty="0" smtClean="0">
                <a:solidFill>
                  <a:schemeClr val="tx1"/>
                </a:solidFill>
              </a:rPr>
              <a:t>1)   ___целой недели шло данное письмо ___снежных заносов.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2) ___ ускоренной ликвидации последствий пожара необходимо создать аварийную группу для работы ___ трёх дней.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3) ___ с переездом на новое место жительства прошу разрешить переадресовку газет и журналов.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4) Прошу соблюдать тишину___ получаса __ с выходом в эфир.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5877272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/>
                </a:solidFill>
              </a:rPr>
              <a:t>Со стороны, в течение, в продолжение, в целях, в связи с, </a:t>
            </a:r>
          </a:p>
          <a:p>
            <a:r>
              <a:rPr lang="ru-RU" sz="2400" b="1" dirty="0">
                <a:solidFill>
                  <a:schemeClr val="accent1"/>
                </a:solidFill>
              </a:rPr>
              <a:t> </a:t>
            </a:r>
            <a:r>
              <a:rPr lang="ru-RU" sz="2400" b="1" dirty="0" smtClean="0">
                <a:solidFill>
                  <a:schemeClr val="accent1"/>
                </a:solidFill>
              </a:rPr>
              <a:t> по причине</a:t>
            </a:r>
            <a:r>
              <a:rPr lang="ru-RU" sz="2400" dirty="0" smtClean="0">
                <a:solidFill>
                  <a:schemeClr val="accent1"/>
                </a:solidFill>
              </a:rPr>
              <a:t>.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72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Макрос</Template>
  <TotalTime>535</TotalTime>
  <Words>705</Words>
  <Application>Microsoft Office PowerPoint</Application>
  <PresentationFormat>Экран (4:3)</PresentationFormat>
  <Paragraphs>89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Употребление и правописание производных предлогов              8 февраля </vt:lpstr>
      <vt:lpstr> «Четвёртый лишний»</vt:lpstr>
      <vt:lpstr>   Повторение</vt:lpstr>
      <vt:lpstr> Когда производные предлоги пишутся слитно, когда – раздельно?</vt:lpstr>
      <vt:lpstr>Отличие предлогов от существительных</vt:lpstr>
      <vt:lpstr>Запомни!</vt:lpstr>
      <vt:lpstr>ОТЛИЧИЕ ПРЕДЛОГОВ ОТ ДЕЕПРИЧАСТИЙ</vt:lpstr>
      <vt:lpstr>  Объяснительный диктант: раскройте скобки, вставьте буквы</vt:lpstr>
      <vt:lpstr> Конструирование предложений с производными предлогами: подберите подходящие по смыслу предлоги.</vt:lpstr>
      <vt:lpstr> Тестовое задание</vt:lpstr>
      <vt:lpstr> Тестовое задание</vt:lpstr>
      <vt:lpstr>  Ответы:</vt:lpstr>
      <vt:lpstr> Домашнее задание: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Слитное и раздельное написание производных предлогов</dc:title>
  <dc:creator>DNA7 X86</dc:creator>
  <cp:lastModifiedBy>EP</cp:lastModifiedBy>
  <cp:revision>15</cp:revision>
  <dcterms:created xsi:type="dcterms:W3CDTF">2015-03-09T00:38:52Z</dcterms:created>
  <dcterms:modified xsi:type="dcterms:W3CDTF">2019-02-08T11:41:40Z</dcterms:modified>
</cp:coreProperties>
</file>