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ED31A64D-D3E6-41B6-BDD8-B02A8306DF62}" type="datetimeFigureOut">
              <a:rPr lang="ru-RU" smtClean="0"/>
              <a:t>27.03.2017</a:t>
            </a:fld>
            <a:endParaRPr lang="ru-RU"/>
          </a:p>
        </p:txBody>
      </p:sp>
      <p:sp>
        <p:nvSpPr>
          <p:cNvPr id="8" name="Slide Number Placeholder 7"/>
          <p:cNvSpPr>
            <a:spLocks noGrp="1"/>
          </p:cNvSpPr>
          <p:nvPr>
            <p:ph type="sldNum" sz="quarter" idx="11"/>
          </p:nvPr>
        </p:nvSpPr>
        <p:spPr/>
        <p:txBody>
          <a:bodyPr/>
          <a:lstStyle/>
          <a:p>
            <a:fld id="{5C7AF427-CFEC-4744-9A99-121CEEC363DA}"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D31A64D-D3E6-41B6-BDD8-B02A8306DF62}"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ED31A64D-D3E6-41B6-BDD8-B02A8306DF62}"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ED31A64D-D3E6-41B6-BDD8-B02A8306DF62}"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31A64D-D3E6-41B6-BDD8-B02A8306DF62}" type="datetimeFigureOut">
              <a:rPr lang="ru-RU" smtClean="0"/>
              <a:t>27.03.2017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C7AF427-CFEC-4744-9A99-121CEEC363DA}" type="slidenum">
              <a:rPr lang="ru-RU" smtClean="0"/>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ED31A64D-D3E6-41B6-BDD8-B02A8306DF62}"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7AF427-CFEC-4744-9A99-121CEEC363DA}" type="slidenum">
              <a:rPr lang="ru-RU" smtClean="0"/>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ED31A64D-D3E6-41B6-BDD8-B02A8306DF62}" type="datetimeFigureOut">
              <a:rPr lang="ru-RU" smtClean="0"/>
              <a:t>27.03.2017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C7AF427-CFEC-4744-9A99-121CEEC363DA}" type="slidenum">
              <a:rPr lang="ru-RU" smtClean="0"/>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31A64D-D3E6-41B6-BDD8-B02A8306DF62}" type="datetimeFigureOut">
              <a:rPr lang="ru-RU" smtClean="0"/>
              <a:t>27.03.2017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31A64D-D3E6-41B6-BDD8-B02A8306DF62}" type="datetimeFigureOut">
              <a:rPr lang="ru-RU" smtClean="0"/>
              <a:t>27.03.2017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31A64D-D3E6-41B6-BDD8-B02A8306DF62}"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D31A64D-D3E6-41B6-BDD8-B02A8306DF62}" type="datetimeFigureOut">
              <a:rPr lang="ru-RU" smtClean="0"/>
              <a:t>27.03.2017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C7AF427-CFEC-4744-9A99-121CEEC363DA}"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ED31A64D-D3E6-41B6-BDD8-B02A8306DF62}" type="datetimeFigureOut">
              <a:rPr lang="ru-RU" smtClean="0"/>
              <a:t>27.03.2017</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C7AF427-CFEC-4744-9A99-121CEEC363DA}" type="slidenum">
              <a:rPr lang="ru-RU" smtClean="0"/>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2636912"/>
            <a:ext cx="7200800" cy="923330"/>
          </a:xfrm>
          <a:prstGeom prst="rect">
            <a:avLst/>
          </a:prstGeom>
          <a:noFill/>
        </p:spPr>
        <p:txBody>
          <a:bodyPr wrap="square" rtlCol="0">
            <a:spAutoFit/>
          </a:bodyPr>
          <a:lstStyle/>
          <a:p>
            <a:r>
              <a:rPr lang="la-Latn" sz="5400" dirty="0" smtClean="0">
                <a:latin typeface="Times New Roman" pitchFamily="18" charset="0"/>
                <a:cs typeface="Times New Roman" pitchFamily="18" charset="0"/>
              </a:rPr>
              <a:t>Hydrargyrum</a:t>
            </a:r>
            <a:r>
              <a:rPr lang="ru-RU" sz="5400" dirty="0" smtClean="0">
                <a:latin typeface="Times New Roman" pitchFamily="18" charset="0"/>
                <a:cs typeface="Times New Roman" pitchFamily="18" charset="0"/>
              </a:rPr>
              <a:t> или Ртуть</a:t>
            </a:r>
            <a:endParaRPr lang="ru-RU" sz="5400" dirty="0">
              <a:latin typeface="Times New Roman" pitchFamily="18" charset="0"/>
              <a:cs typeface="Times New Roman" pitchFamily="18" charset="0"/>
            </a:endParaRPr>
          </a:p>
        </p:txBody>
      </p:sp>
    </p:spTree>
    <p:extLst>
      <p:ext uri="{BB962C8B-B14F-4D97-AF65-F5344CB8AC3E}">
        <p14:creationId xmlns:p14="http://schemas.microsoft.com/office/powerpoint/2010/main" val="3209589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0346" y="548680"/>
            <a:ext cx="8064896" cy="2862322"/>
          </a:xfrm>
          <a:prstGeom prst="rect">
            <a:avLst/>
          </a:prstGeom>
        </p:spPr>
        <p:txBody>
          <a:bodyPr wrap="square">
            <a:spAutoFit/>
          </a:bodyPr>
          <a:lstStyle/>
          <a:p>
            <a:r>
              <a:rPr lang="ru-RU" sz="2000" b="1" dirty="0">
                <a:latin typeface="Times New Roman" pitchFamily="18" charset="0"/>
                <a:cs typeface="Times New Roman" pitchFamily="18" charset="0"/>
              </a:rPr>
              <a:t>Ртуть</a:t>
            </a:r>
            <a:r>
              <a:rPr lang="ru-RU" sz="2000" dirty="0">
                <a:latin typeface="Times New Roman" pitchFamily="18" charset="0"/>
                <a:cs typeface="Times New Roman" pitchFamily="18" charset="0"/>
              </a:rPr>
              <a:t> (</a:t>
            </a:r>
            <a:r>
              <a:rPr lang="ru-RU" sz="2000" b="1" dirty="0" err="1">
                <a:latin typeface="Times New Roman" pitchFamily="18" charset="0"/>
                <a:cs typeface="Times New Roman" pitchFamily="18" charset="0"/>
              </a:rPr>
              <a:t>Hg</a:t>
            </a:r>
            <a:r>
              <a:rPr lang="ru-RU" sz="2000" dirty="0">
                <a:latin typeface="Times New Roman" pitchFamily="18" charset="0"/>
                <a:cs typeface="Times New Roman" pitchFamily="18" charset="0"/>
              </a:rPr>
              <a:t>, от </a:t>
            </a:r>
            <a:r>
              <a:rPr lang="ru-RU" sz="2000" dirty="0" smtClean="0">
                <a:latin typeface="Times New Roman" pitchFamily="18" charset="0"/>
                <a:cs typeface="Times New Roman" pitchFamily="18" charset="0"/>
              </a:rPr>
              <a:t>лат.</a:t>
            </a:r>
            <a:r>
              <a:rPr lang="ru-RU" sz="2000" dirty="0">
                <a:latin typeface="Times New Roman" pitchFamily="18" charset="0"/>
                <a:cs typeface="Times New Roman" pitchFamily="18" charset="0"/>
              </a:rPr>
              <a:t> </a:t>
            </a:r>
            <a:r>
              <a:rPr lang="ru-RU" sz="2000" i="1" dirty="0" err="1">
                <a:latin typeface="Times New Roman" pitchFamily="18" charset="0"/>
                <a:cs typeface="Times New Roman" pitchFamily="18" charset="0"/>
              </a:rPr>
              <a:t>Hydrargyrum</a:t>
            </a:r>
            <a:r>
              <a:rPr lang="ru-RU" sz="2000" dirty="0">
                <a:latin typeface="Times New Roman" pitchFamily="18" charset="0"/>
                <a:cs typeface="Times New Roman" pitchFamily="18" charset="0"/>
              </a:rPr>
              <a:t>) — </a:t>
            </a:r>
            <a:r>
              <a:rPr lang="ru-RU" sz="2000" dirty="0" smtClean="0">
                <a:latin typeface="Times New Roman" pitchFamily="18" charset="0"/>
                <a:cs typeface="Times New Roman" pitchFamily="18" charset="0"/>
              </a:rPr>
              <a:t>элемент</a:t>
            </a:r>
            <a:r>
              <a:rPr lang="ru-RU" sz="2000" dirty="0">
                <a:latin typeface="Times New Roman" pitchFamily="18" charset="0"/>
                <a:cs typeface="Times New Roman" pitchFamily="18" charset="0"/>
              </a:rPr>
              <a:t> шестого периода </a:t>
            </a:r>
            <a:r>
              <a:rPr lang="ru-RU" sz="2000" dirty="0" err="1" smtClean="0">
                <a:latin typeface="Times New Roman" pitchFamily="18" charset="0"/>
                <a:cs typeface="Times New Roman" pitchFamily="18" charset="0"/>
              </a:rPr>
              <a:t>переодической</a:t>
            </a:r>
            <a:r>
              <a:rPr lang="ru-RU" sz="2000" dirty="0" smtClean="0">
                <a:latin typeface="Times New Roman" pitchFamily="18" charset="0"/>
                <a:cs typeface="Times New Roman" pitchFamily="18" charset="0"/>
              </a:rPr>
              <a:t> системы элементов Д.И. Менделеева</a:t>
            </a:r>
            <a:r>
              <a:rPr lang="ru-RU" sz="2000" dirty="0">
                <a:latin typeface="Times New Roman" pitchFamily="18" charset="0"/>
                <a:cs typeface="Times New Roman" pitchFamily="18" charset="0"/>
              </a:rPr>
              <a:t> с </a:t>
            </a:r>
            <a:r>
              <a:rPr lang="ru-RU" sz="2000" dirty="0" smtClean="0">
                <a:latin typeface="Times New Roman" pitchFamily="18" charset="0"/>
                <a:cs typeface="Times New Roman" pitchFamily="18" charset="0"/>
              </a:rPr>
              <a:t>атомным номером</a:t>
            </a:r>
            <a:r>
              <a:rPr lang="ru-RU" sz="2000" dirty="0">
                <a:latin typeface="Times New Roman" pitchFamily="18" charset="0"/>
                <a:cs typeface="Times New Roman" pitchFamily="18" charset="0"/>
              </a:rPr>
              <a:t> 80, относящийся к подгруппе цинка (побочной подгруппе II группы). Простое вещество </a:t>
            </a:r>
            <a:r>
              <a:rPr lang="ru-RU" sz="2000" b="1" dirty="0">
                <a:latin typeface="Times New Roman" pitchFamily="18" charset="0"/>
                <a:cs typeface="Times New Roman" pitchFamily="18" charset="0"/>
              </a:rPr>
              <a:t>ртуть</a:t>
            </a:r>
            <a:r>
              <a:rPr lang="ru-RU" sz="2000" dirty="0">
                <a:latin typeface="Times New Roman" pitchFamily="18" charset="0"/>
                <a:cs typeface="Times New Roman" pitchFamily="18" charset="0"/>
              </a:rPr>
              <a:t> — переходный металл, при комнатной температуре представляющий собой тяжёлую серебристо-белую жидкость, пары которой чрезвычайно ядовиты. Ртуть — один из двух химических элементов (и единственный металл), простые вещества которых при нормальных условиях находятся в жидком агрегатном состоянии (второй такой элемент — бром).</a:t>
            </a:r>
          </a:p>
        </p:txBody>
      </p:sp>
      <p:pic>
        <p:nvPicPr>
          <p:cNvPr id="1026" name="Picture 2" descr="https://im0-tub-ru.yandex.net/i?id=e9198f171570a2179f5ce2c74b5af7e1&amp;n=33&amp;h=215&amp;w=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573016"/>
            <a:ext cx="525155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97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42739" y="1052736"/>
            <a:ext cx="8515239" cy="3477875"/>
          </a:xfrm>
          <a:prstGeom prst="rect">
            <a:avLst/>
          </a:prstGeom>
        </p:spPr>
        <p:txBody>
          <a:bodyPr wrap="square">
            <a:spAutoFit/>
          </a:bodyPr>
          <a:lstStyle/>
          <a:p>
            <a:r>
              <a:rPr lang="ru-RU" sz="2000" dirty="0">
                <a:latin typeface="Times New Roman" pitchFamily="18" charset="0"/>
                <a:cs typeface="Times New Roman" pitchFamily="18" charset="0"/>
              </a:rPr>
              <a:t>Пожалуй, ртуть является одним из немногих химических элементов, обладающих массой интересных свойств, а также обширнейшей сферой применения за всю историю человечества. Вот лишь некоторые интересные факты об этом химическом элементе.</a:t>
            </a:r>
          </a:p>
          <a:p>
            <a:r>
              <a:rPr lang="ru-RU" sz="2000" dirty="0">
                <a:latin typeface="Times New Roman" pitchFamily="18" charset="0"/>
                <a:cs typeface="Times New Roman" pitchFamily="18" charset="0"/>
              </a:rPr>
              <a:t>Прежде всего, ртуть — единственный металл и второе (наряду с бромом) вещество, которое при комнатной температуре пребывает в жидком состоянии. Твердым она становится только при температуре –39 градусов. А вот повышение ее до +356 градусов заставляет ртуть закипать и превращаться в ядовитый пар. Благодаря своей плотности она имеет большой удельный вес (см. статью Самые тяжелые металлы в мире). Так, 1 литр вещества весит более 13 килограммов.</a:t>
            </a:r>
          </a:p>
        </p:txBody>
      </p:sp>
      <p:sp>
        <p:nvSpPr>
          <p:cNvPr id="5" name="TextBox 4"/>
          <p:cNvSpPr txBox="1"/>
          <p:nvPr/>
        </p:nvSpPr>
        <p:spPr>
          <a:xfrm>
            <a:off x="2164755" y="188640"/>
            <a:ext cx="4680520" cy="707886"/>
          </a:xfrm>
          <a:prstGeom prst="rect">
            <a:avLst/>
          </a:prstGeom>
          <a:noFill/>
        </p:spPr>
        <p:txBody>
          <a:bodyPr wrap="square" rtlCol="0">
            <a:spAutoFit/>
          </a:bodyPr>
          <a:lstStyle/>
          <a:p>
            <a:r>
              <a:rPr lang="ru-RU" sz="4000" dirty="0" smtClean="0">
                <a:latin typeface="Times New Roman" pitchFamily="18" charset="0"/>
                <a:cs typeface="Times New Roman" pitchFamily="18" charset="0"/>
              </a:rPr>
              <a:t>Интересные факты</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19177150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чугунный шар в ртути"/>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63687" y="1052736"/>
            <a:ext cx="5472607" cy="4104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99792" y="5467619"/>
            <a:ext cx="5328592"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Чугунное ядро плавает в ртути</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479755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97345"/>
            <a:ext cx="6030416" cy="5324535"/>
          </a:xfrm>
          <a:prstGeom prst="rect">
            <a:avLst/>
          </a:prstGeom>
        </p:spPr>
        <p:txBody>
          <a:bodyPr wrap="square">
            <a:spAutoFit/>
          </a:bodyPr>
          <a:lstStyle/>
          <a:p>
            <a:r>
              <a:rPr lang="ru-RU" sz="2000" dirty="0">
                <a:latin typeface="Times New Roman" pitchFamily="18" charset="0"/>
                <a:cs typeface="Times New Roman" pitchFamily="18" charset="0"/>
              </a:rPr>
              <a:t>В природе она может встречаться в чистом виде – вкраплениями небольших капель в других породах. Но чаще всего ртуть добывали, обжигая ртутный минерал киноварь. Также присутствие ртути можно обнаружить в сульфидных минералах, глинистых сланцах и др.</a:t>
            </a:r>
          </a:p>
          <a:p>
            <a:r>
              <a:rPr lang="ru-RU" sz="2000" dirty="0">
                <a:latin typeface="Times New Roman" pitchFamily="18" charset="0"/>
                <a:cs typeface="Times New Roman" pitchFamily="18" charset="0"/>
              </a:rPr>
              <a:t>Благодаря своему цвету в античные времена этот металл даже отождествляли с живым серебром, о чем свидетельствует одно из её латинских названий: </a:t>
            </a:r>
            <a:r>
              <a:rPr lang="ru-RU" sz="2000" dirty="0" err="1">
                <a:latin typeface="Times New Roman" pitchFamily="18" charset="0"/>
                <a:cs typeface="Times New Roman" pitchFamily="18" charset="0"/>
              </a:rPr>
              <a:t>argentumvivum</a:t>
            </a:r>
            <a:r>
              <a:rPr lang="ru-RU" sz="2000" dirty="0">
                <a:latin typeface="Times New Roman" pitchFamily="18" charset="0"/>
                <a:cs typeface="Times New Roman" pitchFamily="18" charset="0"/>
              </a:rPr>
              <a:t>. И это немудрено, ведь находясь в своем естественном состоянии – жидком, она способна «бежать» быстрее воды.</a:t>
            </a:r>
          </a:p>
          <a:p>
            <a:r>
              <a:rPr lang="ru-RU" sz="2000" dirty="0">
                <a:latin typeface="Times New Roman" pitchFamily="18" charset="0"/>
                <a:cs typeface="Times New Roman" pitchFamily="18" charset="0"/>
              </a:rPr>
              <a:t>Благодаря отличной электропроводимости ртуть широко применяется при изготовлении осветительных приборов и выключателей. А вот ртутные соли используются при изготовлении различных веществ, от антисептиков до взрывчатки.</a:t>
            </a:r>
          </a:p>
        </p:txBody>
      </p:sp>
      <p:pic>
        <p:nvPicPr>
          <p:cNvPr id="3074" name="Picture 2" descr="https://im0-tub-ru.yandex.net/i?id=57f60dd6b8ceae679216bb090562442b&amp;n=33&amp;h=215&amp;w=2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936" y="533055"/>
            <a:ext cx="2538536" cy="248084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058133" y="3140968"/>
            <a:ext cx="2664296" cy="369332"/>
          </a:xfrm>
          <a:prstGeom prst="rect">
            <a:avLst/>
          </a:prstGeom>
          <a:noFill/>
        </p:spPr>
        <p:txBody>
          <a:bodyPr wrap="square" rtlCol="0">
            <a:spAutoFit/>
          </a:bodyPr>
          <a:lstStyle/>
          <a:p>
            <a:r>
              <a:rPr lang="ru-RU" dirty="0" smtClean="0"/>
              <a:t>Киноварь</a:t>
            </a:r>
            <a:endParaRPr lang="ru-RU" dirty="0"/>
          </a:p>
        </p:txBody>
      </p:sp>
    </p:spTree>
    <p:extLst>
      <p:ext uri="{BB962C8B-B14F-4D97-AF65-F5344CB8AC3E}">
        <p14:creationId xmlns:p14="http://schemas.microsoft.com/office/powerpoint/2010/main" val="391088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052736"/>
            <a:ext cx="8028384" cy="4401205"/>
          </a:xfrm>
          <a:prstGeom prst="rect">
            <a:avLst/>
          </a:prstGeom>
        </p:spPr>
        <p:txBody>
          <a:bodyPr wrap="square">
            <a:spAutoFit/>
          </a:bodyPr>
          <a:lstStyle/>
          <a:p>
            <a:r>
              <a:rPr lang="ru-RU" sz="2000" dirty="0">
                <a:latin typeface="Times New Roman" pitchFamily="18" charset="0"/>
                <a:cs typeface="Times New Roman" pitchFamily="18" charset="0"/>
              </a:rPr>
              <a:t>Человечество использует ртуть вот уже более 3000 лет. Благодаря своей токсичности она активно применялась древними химиками для того чтобы извлечь из руды золото, серебро, платину и другие металлы. Такой способ под названием </a:t>
            </a:r>
            <a:r>
              <a:rPr lang="ru-RU" sz="2000" dirty="0" err="1">
                <a:latin typeface="Times New Roman" pitchFamily="18" charset="0"/>
                <a:cs typeface="Times New Roman" pitchFamily="18" charset="0"/>
              </a:rPr>
              <a:t>амальгация</a:t>
            </a:r>
            <a:r>
              <a:rPr lang="ru-RU" sz="2000" dirty="0">
                <a:latin typeface="Times New Roman" pitchFamily="18" charset="0"/>
                <a:cs typeface="Times New Roman" pitchFamily="18" charset="0"/>
              </a:rPr>
              <a:t> позже был забыт, к нему вернулись только в XVI столетии. Возможно, благодаря именно ему добыча золота и серебра колонизаторами Южной Америки в свое время достигла колоссальных размеров.</a:t>
            </a:r>
          </a:p>
          <a:p>
            <a:r>
              <a:rPr lang="ru-RU" sz="2000" dirty="0">
                <a:latin typeface="Times New Roman" pitchFamily="18" charset="0"/>
                <a:cs typeface="Times New Roman" pitchFamily="18" charset="0"/>
              </a:rPr>
              <a:t>Особое место в использовании ртути в средневековье является применение ее в мистических ритуалах. Распыляемый красный порошок киновари, по мнению шаманов и магов, должен был отпугивать злых духов. Также применяли «живое серебро» для добывания золота алхимическим путем.</a:t>
            </a:r>
          </a:p>
          <a:p>
            <a:r>
              <a:rPr lang="ru-RU" sz="2000" dirty="0">
                <a:latin typeface="Times New Roman" pitchFamily="18" charset="0"/>
                <a:cs typeface="Times New Roman" pitchFamily="18" charset="0"/>
              </a:rPr>
              <a:t>Но металлом ртуть стала только лишь в 1759 году, когда Михаил Ломоносов и Иосиф Браун смогли доказать этот факт</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86041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908720"/>
            <a:ext cx="8136904" cy="4708981"/>
          </a:xfrm>
          <a:prstGeom prst="rect">
            <a:avLst/>
          </a:prstGeom>
        </p:spPr>
        <p:txBody>
          <a:bodyPr wrap="square">
            <a:spAutoFit/>
          </a:bodyPr>
          <a:lstStyle/>
          <a:p>
            <a:r>
              <a:rPr lang="ru-RU" sz="2000" dirty="0">
                <a:latin typeface="Times New Roman" pitchFamily="18" charset="0"/>
                <a:cs typeface="Times New Roman" pitchFamily="18" charset="0"/>
              </a:rPr>
              <a:t>Несмотря на свою токсичность, ртуть активно применяли лекари древности при лечении всевозможных заболеваний. На ее основе изготавливали медицинские препараты и снадобья для лечения различных кожных заболеваний. Она входила в состав мочегонных и слабительных препаратов, использовалась в стоматологии. А йоги древней Индии, согласно запискам Марко Поло, употребляли напиток на основе серы и ртути, который продлевал им жизнь и давал силы. Также известны случая изготовления китайскими знахарями «пилюлю бессмертия» на основе данного металла.</a:t>
            </a:r>
          </a:p>
          <a:p>
            <a:r>
              <a:rPr lang="ru-RU" sz="2000" dirty="0">
                <a:latin typeface="Times New Roman" pitchFamily="18" charset="0"/>
                <a:cs typeface="Times New Roman" pitchFamily="18" charset="0"/>
              </a:rPr>
              <a:t>В медицинской практике известны случаи использования ртути и при лечении заворота кишок. По мнению врачей тех времен, благодаря своим физическим свойствам «жидкое серебро» должно было проходить через кишки, распрямляя их. Но указанный способ не прижился, так как он имел весьма плачевные результаты – пациенты погибали от разрыва кишечника.</a:t>
            </a:r>
          </a:p>
        </p:txBody>
      </p:sp>
    </p:spTree>
    <p:extLst>
      <p:ext uri="{BB962C8B-B14F-4D97-AF65-F5344CB8AC3E}">
        <p14:creationId xmlns:p14="http://schemas.microsoft.com/office/powerpoint/2010/main" val="199209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052736"/>
            <a:ext cx="7776864" cy="4708981"/>
          </a:xfrm>
          <a:prstGeom prst="rect">
            <a:avLst/>
          </a:prstGeom>
        </p:spPr>
        <p:txBody>
          <a:bodyPr wrap="square">
            <a:spAutoFit/>
          </a:bodyPr>
          <a:lstStyle/>
          <a:p>
            <a:r>
              <a:rPr lang="ru-RU" sz="2000" dirty="0">
                <a:latin typeface="Times New Roman" pitchFamily="18" charset="0"/>
                <a:cs typeface="Times New Roman" pitchFamily="18" charset="0"/>
              </a:rPr>
              <a:t>Сегодня в медицине ртуть можно встретить только лишь в градусниках, измеряющих температуру тела. Но и в этой нише ее постепенно вытесняет электроника.</a:t>
            </a:r>
          </a:p>
          <a:p>
            <a:r>
              <a:rPr lang="ru-RU" sz="2000" dirty="0">
                <a:latin typeface="Times New Roman" pitchFamily="18" charset="0"/>
                <a:cs typeface="Times New Roman" pitchFamily="18" charset="0"/>
              </a:rPr>
              <a:t>Но несмотря на приписываемые полезные свойства, ртуть обладает и разрушительными свойствами на человеческий организм. Так, по мнению ученых, жертвой ртутного «лечения» стал русский царь Иван Грозный. При эксгумации его останков современные специалисты установили, что государь русский умер в результате ртутной интоксикации, полученной им в ходе лечения сифилиса.</a:t>
            </a:r>
          </a:p>
          <a:p>
            <a:r>
              <a:rPr lang="ru-RU" sz="2000" dirty="0">
                <a:latin typeface="Times New Roman" pitchFamily="18" charset="0"/>
                <a:cs typeface="Times New Roman" pitchFamily="18" charset="0"/>
              </a:rPr>
              <a:t>Губительным стало применение солей ртути и для средневековых мастеров по изготовлению шляп. Постепенное отравление парами ртути становилось причиной слабоумия, получившего название болезни сумасшедшего шляпника. Этот факт нашел отражение в «Алисе в стране чудес» Льюиса Кэрролла. Автор отлично изобразил этот недуг в образе Сумасшедшего Шляпника.</a:t>
            </a:r>
          </a:p>
        </p:txBody>
      </p:sp>
    </p:spTree>
    <p:extLst>
      <p:ext uri="{BB962C8B-B14F-4D97-AF65-F5344CB8AC3E}">
        <p14:creationId xmlns:p14="http://schemas.microsoft.com/office/powerpoint/2010/main" val="3247428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1124744"/>
            <a:ext cx="7272808" cy="4708981"/>
          </a:xfrm>
          <a:prstGeom prst="rect">
            <a:avLst/>
          </a:prstGeom>
        </p:spPr>
        <p:txBody>
          <a:bodyPr wrap="square">
            <a:spAutoFit/>
          </a:bodyPr>
          <a:lstStyle/>
          <a:p>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современном мире ртуть нашла широчайшее применение в электронике, где компоненты на ее основе используются во всевозможных лампах и прочей электротехнике, ее применяют в медицине для производства некоторых лекарств и в сельском хозяйстве при обработке семян. Ртуть применяют для производства краски, которой открашивают корабли. Дело в том, что на подводной части судна могут образовываться колонии бактерий и микроорганизмов, которые разрушают обшивку. Краска на основе ртути препятствует этому разрушительному воздействию. Также этот металл используют при переработке нефти для регулирования температуры процесса.</a:t>
            </a:r>
          </a:p>
          <a:p>
            <a:r>
              <a:rPr lang="ru-RU" sz="2000" dirty="0">
                <a:latin typeface="Times New Roman" pitchFamily="18" charset="0"/>
                <a:cs typeface="Times New Roman" pitchFamily="18" charset="0"/>
              </a:rPr>
              <a:t>Но на этом ученые не останавливаются. Сегодня проводится большая работа по изучению полезных свойств данного металла с последующим его применением в механике и химической промышленности.</a:t>
            </a:r>
          </a:p>
        </p:txBody>
      </p:sp>
      <p:sp>
        <p:nvSpPr>
          <p:cNvPr id="5" name="TextBox 4"/>
          <p:cNvSpPr txBox="1"/>
          <p:nvPr/>
        </p:nvSpPr>
        <p:spPr>
          <a:xfrm>
            <a:off x="2051720" y="260648"/>
            <a:ext cx="6120680" cy="707886"/>
          </a:xfrm>
          <a:prstGeom prst="rect">
            <a:avLst/>
          </a:prstGeom>
          <a:noFill/>
        </p:spPr>
        <p:txBody>
          <a:bodyPr wrap="square" rtlCol="0">
            <a:spAutoFit/>
          </a:bodyPr>
          <a:lstStyle/>
          <a:p>
            <a:r>
              <a:rPr lang="ru-RU" sz="4000" dirty="0" smtClean="0">
                <a:latin typeface="Times New Roman" pitchFamily="18" charset="0"/>
                <a:cs typeface="Times New Roman" pitchFamily="18" charset="0"/>
              </a:rPr>
              <a:t>Применение ртути</a:t>
            </a:r>
            <a:endParaRPr lang="ru-RU" sz="4000" dirty="0">
              <a:latin typeface="Times New Roman" pitchFamily="18" charset="0"/>
              <a:cs typeface="Times New Roman" pitchFamily="18" charset="0"/>
            </a:endParaRPr>
          </a:p>
        </p:txBody>
      </p:sp>
    </p:spTree>
    <p:extLst>
      <p:ext uri="{BB962C8B-B14F-4D97-AF65-F5344CB8AC3E}">
        <p14:creationId xmlns:p14="http://schemas.microsoft.com/office/powerpoint/2010/main" val="33153254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30</TotalTime>
  <Words>475</Words>
  <Application>Microsoft Office PowerPoint</Application>
  <PresentationFormat>Экран (4:3)</PresentationFormat>
  <Paragraphs>21</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Исполнительная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ExMachine</dc:creator>
  <cp:lastModifiedBy>ExMachine</cp:lastModifiedBy>
  <cp:revision>3</cp:revision>
  <dcterms:created xsi:type="dcterms:W3CDTF">2017-03-27T13:21:25Z</dcterms:created>
  <dcterms:modified xsi:type="dcterms:W3CDTF">2017-03-27T13:51:32Z</dcterms:modified>
</cp:coreProperties>
</file>