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77" r:id="rId3"/>
    <p:sldId id="279" r:id="rId4"/>
    <p:sldId id="256"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8"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showScrollbar="0"/>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94717" autoAdjust="0"/>
  </p:normalViewPr>
  <p:slideViewPr>
    <p:cSldViewPr>
      <p:cViewPr varScale="1">
        <p:scale>
          <a:sx n="101" d="100"/>
          <a:sy n="101" d="100"/>
        </p:scale>
        <p:origin x="-27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2DE989-C6D1-465A-8926-67044A6C927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BB223A3C-1160-4DF5-8CDD-E127AF4A86FD}">
      <dgm:prSet phldrT="[Текст]">
        <dgm:style>
          <a:lnRef idx="3">
            <a:schemeClr val="lt1"/>
          </a:lnRef>
          <a:fillRef idx="1">
            <a:schemeClr val="accent4"/>
          </a:fillRef>
          <a:effectRef idx="1">
            <a:schemeClr val="accent4"/>
          </a:effectRef>
          <a:fontRef idx="minor">
            <a:schemeClr val="lt1"/>
          </a:fontRef>
        </dgm:style>
      </dgm:prSet>
      <dgm:spPr/>
      <dgm:t>
        <a:bodyPr/>
        <a:lstStyle/>
        <a:p>
          <a:r>
            <a:rPr lang="ru-RU" dirty="0" smtClean="0"/>
            <a:t>ЧТЕНИЕ ВОСПИТАТЕЛЯ</a:t>
          </a:r>
          <a:endParaRPr lang="ru-RU" dirty="0"/>
        </a:p>
      </dgm:t>
    </dgm:pt>
    <dgm:pt modelId="{F3BCEA4B-99A4-4813-980D-6EE240BF38E7}" type="parTrans" cxnId="{C6B47B72-C208-4451-B832-73860772ACA7}">
      <dgm:prSet/>
      <dgm:spPr/>
      <dgm:t>
        <a:bodyPr/>
        <a:lstStyle/>
        <a:p>
          <a:endParaRPr lang="ru-RU"/>
        </a:p>
      </dgm:t>
    </dgm:pt>
    <dgm:pt modelId="{D219786F-B189-4391-A845-D3C941DEDF49}" type="sibTrans" cxnId="{C6B47B72-C208-4451-B832-73860772ACA7}">
      <dgm:prSet/>
      <dgm:spPr/>
      <dgm:t>
        <a:bodyPr/>
        <a:lstStyle/>
        <a:p>
          <a:endParaRPr lang="ru-RU"/>
        </a:p>
      </dgm:t>
    </dgm:pt>
    <dgm:pt modelId="{43B305C0-5B75-498D-9CEE-CB1475A0A172}">
      <dgm:prSet phldrT="[Текст]">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ru-RU" dirty="0" smtClean="0"/>
            <a:t>РАССКАЗЫВАНИЕ</a:t>
          </a:r>
          <a:endParaRPr lang="ru-RU" dirty="0"/>
        </a:p>
      </dgm:t>
    </dgm:pt>
    <dgm:pt modelId="{190D4684-6574-4D75-B5C3-96CACEE26608}" type="parTrans" cxnId="{E4FB4387-D3D1-4947-A38C-947E442279D8}">
      <dgm:prSet/>
      <dgm:spPr/>
      <dgm:t>
        <a:bodyPr/>
        <a:lstStyle/>
        <a:p>
          <a:endParaRPr lang="ru-RU"/>
        </a:p>
      </dgm:t>
    </dgm:pt>
    <dgm:pt modelId="{10C1EB52-6DA1-4CA1-A8E5-ED72C9CBE8C2}" type="sibTrans" cxnId="{E4FB4387-D3D1-4947-A38C-947E442279D8}">
      <dgm:prSet/>
      <dgm:spPr/>
      <dgm:t>
        <a:bodyPr/>
        <a:lstStyle/>
        <a:p>
          <a:endParaRPr lang="ru-RU"/>
        </a:p>
      </dgm:t>
    </dgm:pt>
    <dgm:pt modelId="{364B7219-E5E4-44D3-A6B5-D7222706DB6E}">
      <dgm:prSet phldrT="[Текст]">
        <dgm:style>
          <a:lnRef idx="1">
            <a:schemeClr val="accent5"/>
          </a:lnRef>
          <a:fillRef idx="2">
            <a:schemeClr val="accent5"/>
          </a:fillRef>
          <a:effectRef idx="1">
            <a:schemeClr val="accent5"/>
          </a:effectRef>
          <a:fontRef idx="minor">
            <a:schemeClr val="dk1"/>
          </a:fontRef>
        </dgm:style>
      </dgm:prSet>
      <dgm:spPr/>
      <dgm:t>
        <a:bodyPr/>
        <a:lstStyle/>
        <a:p>
          <a:r>
            <a:rPr lang="ru-RU" dirty="0" smtClean="0"/>
            <a:t>ДИДАКТИЧЕСКИЕ ИГРЫ,</a:t>
          </a:r>
        </a:p>
        <a:p>
          <a:r>
            <a:rPr lang="ru-RU" dirty="0" smtClean="0"/>
            <a:t>ЛИТЕРАТУРНЫЕ ВИКТОРИНЫ</a:t>
          </a:r>
          <a:endParaRPr lang="ru-RU" dirty="0"/>
        </a:p>
      </dgm:t>
    </dgm:pt>
    <dgm:pt modelId="{B10F28F4-35EB-406D-8FAB-526CC3B3214E}" type="parTrans" cxnId="{5CBE442D-7C71-4252-A3D0-5D903E0CDE1B}">
      <dgm:prSet/>
      <dgm:spPr/>
      <dgm:t>
        <a:bodyPr/>
        <a:lstStyle/>
        <a:p>
          <a:endParaRPr lang="ru-RU"/>
        </a:p>
      </dgm:t>
    </dgm:pt>
    <dgm:pt modelId="{4D7D61F2-E659-4A02-8791-32F548276A37}" type="sibTrans" cxnId="{5CBE442D-7C71-4252-A3D0-5D903E0CDE1B}">
      <dgm:prSet/>
      <dgm:spPr/>
      <dgm:t>
        <a:bodyPr/>
        <a:lstStyle/>
        <a:p>
          <a:endParaRPr lang="ru-RU"/>
        </a:p>
      </dgm:t>
    </dgm:pt>
    <dgm:pt modelId="{74446BD8-D42F-4348-8AD0-3FF295FBA610}" type="pres">
      <dgm:prSet presAssocID="{F62DE989-C6D1-465A-8926-67044A6C927A}" presName="linear" presStyleCnt="0">
        <dgm:presLayoutVars>
          <dgm:dir/>
          <dgm:animLvl val="lvl"/>
          <dgm:resizeHandles val="exact"/>
        </dgm:presLayoutVars>
      </dgm:prSet>
      <dgm:spPr/>
      <dgm:t>
        <a:bodyPr/>
        <a:lstStyle/>
        <a:p>
          <a:endParaRPr lang="ru-RU"/>
        </a:p>
      </dgm:t>
    </dgm:pt>
    <dgm:pt modelId="{52340951-2E26-48B6-9BD3-5DBF52A7E37B}" type="pres">
      <dgm:prSet presAssocID="{BB223A3C-1160-4DF5-8CDD-E127AF4A86FD}" presName="parentLin" presStyleCnt="0"/>
      <dgm:spPr/>
    </dgm:pt>
    <dgm:pt modelId="{44B58C9C-ABB9-4C3A-8E7C-AF5BF3B69503}" type="pres">
      <dgm:prSet presAssocID="{BB223A3C-1160-4DF5-8CDD-E127AF4A86FD}" presName="parentLeftMargin" presStyleLbl="node1" presStyleIdx="0" presStyleCnt="3"/>
      <dgm:spPr/>
      <dgm:t>
        <a:bodyPr/>
        <a:lstStyle/>
        <a:p>
          <a:endParaRPr lang="ru-RU"/>
        </a:p>
      </dgm:t>
    </dgm:pt>
    <dgm:pt modelId="{4269ED77-6712-4947-83EB-2E244CDC980D}" type="pres">
      <dgm:prSet presAssocID="{BB223A3C-1160-4DF5-8CDD-E127AF4A86FD}" presName="parentText" presStyleLbl="node1" presStyleIdx="0" presStyleCnt="3" custScaleX="142857" custLinFactNeighborX="-9750" custLinFactNeighborY="11742">
        <dgm:presLayoutVars>
          <dgm:chMax val="0"/>
          <dgm:bulletEnabled val="1"/>
        </dgm:presLayoutVars>
      </dgm:prSet>
      <dgm:spPr/>
      <dgm:t>
        <a:bodyPr/>
        <a:lstStyle/>
        <a:p>
          <a:endParaRPr lang="ru-RU"/>
        </a:p>
      </dgm:t>
    </dgm:pt>
    <dgm:pt modelId="{369B0AC6-6BB2-4987-9D90-B1155610F671}" type="pres">
      <dgm:prSet presAssocID="{BB223A3C-1160-4DF5-8CDD-E127AF4A86FD}" presName="negativeSpace" presStyleCnt="0"/>
      <dgm:spPr/>
    </dgm:pt>
    <dgm:pt modelId="{E9E11701-99DD-4068-9B06-C8A56F59CE18}" type="pres">
      <dgm:prSet presAssocID="{BB223A3C-1160-4DF5-8CDD-E127AF4A86FD}" presName="childText" presStyleLbl="conFgAcc1" presStyleIdx="0" presStyleCnt="3">
        <dgm:presLayoutVars>
          <dgm:bulletEnabled val="1"/>
        </dgm:presLayoutVars>
      </dgm:prSet>
      <dgm:spPr/>
    </dgm:pt>
    <dgm:pt modelId="{2777A10F-27EB-4D75-86B3-B79ECF0E5270}" type="pres">
      <dgm:prSet presAssocID="{D219786F-B189-4391-A845-D3C941DEDF49}" presName="spaceBetweenRectangles" presStyleCnt="0"/>
      <dgm:spPr/>
    </dgm:pt>
    <dgm:pt modelId="{2ED3D4F7-CFFE-4638-8788-521DB7AC128B}" type="pres">
      <dgm:prSet presAssocID="{43B305C0-5B75-498D-9CEE-CB1475A0A172}" presName="parentLin" presStyleCnt="0"/>
      <dgm:spPr/>
    </dgm:pt>
    <dgm:pt modelId="{3B4F7565-9541-4E07-ADFB-1AEA6D5ED9EA}" type="pres">
      <dgm:prSet presAssocID="{43B305C0-5B75-498D-9CEE-CB1475A0A172}" presName="parentLeftMargin" presStyleLbl="node1" presStyleIdx="0" presStyleCnt="3"/>
      <dgm:spPr/>
      <dgm:t>
        <a:bodyPr/>
        <a:lstStyle/>
        <a:p>
          <a:endParaRPr lang="ru-RU"/>
        </a:p>
      </dgm:t>
    </dgm:pt>
    <dgm:pt modelId="{958A6A0A-E28A-461D-A55F-F27B85023BCC}" type="pres">
      <dgm:prSet presAssocID="{43B305C0-5B75-498D-9CEE-CB1475A0A172}" presName="parentText" presStyleLbl="node1" presStyleIdx="1" presStyleCnt="3" custScaleX="142857">
        <dgm:presLayoutVars>
          <dgm:chMax val="0"/>
          <dgm:bulletEnabled val="1"/>
        </dgm:presLayoutVars>
      </dgm:prSet>
      <dgm:spPr/>
      <dgm:t>
        <a:bodyPr/>
        <a:lstStyle/>
        <a:p>
          <a:endParaRPr lang="ru-RU"/>
        </a:p>
      </dgm:t>
    </dgm:pt>
    <dgm:pt modelId="{3647D0A6-D1F3-4D0B-90D8-E4947C0205DF}" type="pres">
      <dgm:prSet presAssocID="{43B305C0-5B75-498D-9CEE-CB1475A0A172}" presName="negativeSpace" presStyleCnt="0"/>
      <dgm:spPr/>
    </dgm:pt>
    <dgm:pt modelId="{05A0C3BF-EC8D-434A-93A2-441AAA8B909D}" type="pres">
      <dgm:prSet presAssocID="{43B305C0-5B75-498D-9CEE-CB1475A0A172}" presName="childText" presStyleLbl="conFgAcc1" presStyleIdx="1" presStyleCnt="3">
        <dgm:presLayoutVars>
          <dgm:bulletEnabled val="1"/>
        </dgm:presLayoutVars>
      </dgm:prSet>
      <dgm:spPr/>
    </dgm:pt>
    <dgm:pt modelId="{ABCB5F18-255D-416B-A3DF-952DE125933D}" type="pres">
      <dgm:prSet presAssocID="{10C1EB52-6DA1-4CA1-A8E5-ED72C9CBE8C2}" presName="spaceBetweenRectangles" presStyleCnt="0"/>
      <dgm:spPr/>
    </dgm:pt>
    <dgm:pt modelId="{E3AA4D11-4BE7-4B74-A034-7D1565D6629A}" type="pres">
      <dgm:prSet presAssocID="{364B7219-E5E4-44D3-A6B5-D7222706DB6E}" presName="parentLin" presStyleCnt="0"/>
      <dgm:spPr/>
    </dgm:pt>
    <dgm:pt modelId="{35617498-CA74-4962-94C9-EF9E6D6D3A74}" type="pres">
      <dgm:prSet presAssocID="{364B7219-E5E4-44D3-A6B5-D7222706DB6E}" presName="parentLeftMargin" presStyleLbl="node1" presStyleIdx="1" presStyleCnt="3"/>
      <dgm:spPr/>
      <dgm:t>
        <a:bodyPr/>
        <a:lstStyle/>
        <a:p>
          <a:endParaRPr lang="ru-RU"/>
        </a:p>
      </dgm:t>
    </dgm:pt>
    <dgm:pt modelId="{2E125C7B-0931-4F2C-B299-E015C3616C84}" type="pres">
      <dgm:prSet presAssocID="{364B7219-E5E4-44D3-A6B5-D7222706DB6E}" presName="parentText" presStyleLbl="node1" presStyleIdx="2" presStyleCnt="3" custScaleX="139063" custScaleY="147513">
        <dgm:presLayoutVars>
          <dgm:chMax val="0"/>
          <dgm:bulletEnabled val="1"/>
        </dgm:presLayoutVars>
      </dgm:prSet>
      <dgm:spPr/>
      <dgm:t>
        <a:bodyPr/>
        <a:lstStyle/>
        <a:p>
          <a:endParaRPr lang="ru-RU"/>
        </a:p>
      </dgm:t>
    </dgm:pt>
    <dgm:pt modelId="{90B23636-FFFC-49BE-8A6A-81AD6296D56D}" type="pres">
      <dgm:prSet presAssocID="{364B7219-E5E4-44D3-A6B5-D7222706DB6E}" presName="negativeSpace" presStyleCnt="0"/>
      <dgm:spPr/>
    </dgm:pt>
    <dgm:pt modelId="{82357F05-4342-4FA1-93DD-9C780CE14F5C}" type="pres">
      <dgm:prSet presAssocID="{364B7219-E5E4-44D3-A6B5-D7222706DB6E}" presName="childText" presStyleLbl="conFgAcc1" presStyleIdx="2" presStyleCnt="3">
        <dgm:presLayoutVars>
          <dgm:bulletEnabled val="1"/>
        </dgm:presLayoutVars>
      </dgm:prSet>
      <dgm:spPr/>
    </dgm:pt>
  </dgm:ptLst>
  <dgm:cxnLst>
    <dgm:cxn modelId="{34598E59-6580-4280-95D6-1E8709D3D1C6}" type="presOf" srcId="{43B305C0-5B75-498D-9CEE-CB1475A0A172}" destId="{958A6A0A-E28A-461D-A55F-F27B85023BCC}" srcOrd="1" destOrd="0" presId="urn:microsoft.com/office/officeart/2005/8/layout/list1"/>
    <dgm:cxn modelId="{140A2040-D2B4-4EC2-9A31-3976F0A014A0}" type="presOf" srcId="{364B7219-E5E4-44D3-A6B5-D7222706DB6E}" destId="{2E125C7B-0931-4F2C-B299-E015C3616C84}" srcOrd="1" destOrd="0" presId="urn:microsoft.com/office/officeart/2005/8/layout/list1"/>
    <dgm:cxn modelId="{45C2DAB9-9651-48A5-B40A-A7CDF4139D53}" type="presOf" srcId="{F62DE989-C6D1-465A-8926-67044A6C927A}" destId="{74446BD8-D42F-4348-8AD0-3FF295FBA610}" srcOrd="0" destOrd="0" presId="urn:microsoft.com/office/officeart/2005/8/layout/list1"/>
    <dgm:cxn modelId="{DE8DBE12-B193-4B23-ABBC-5BE2DA170B81}" type="presOf" srcId="{43B305C0-5B75-498D-9CEE-CB1475A0A172}" destId="{3B4F7565-9541-4E07-ADFB-1AEA6D5ED9EA}" srcOrd="0" destOrd="0" presId="urn:microsoft.com/office/officeart/2005/8/layout/list1"/>
    <dgm:cxn modelId="{2B457BA0-6F7E-426A-A2C6-F17AEF93848A}" type="presOf" srcId="{364B7219-E5E4-44D3-A6B5-D7222706DB6E}" destId="{35617498-CA74-4962-94C9-EF9E6D6D3A74}" srcOrd="0" destOrd="0" presId="urn:microsoft.com/office/officeart/2005/8/layout/list1"/>
    <dgm:cxn modelId="{5CBE442D-7C71-4252-A3D0-5D903E0CDE1B}" srcId="{F62DE989-C6D1-465A-8926-67044A6C927A}" destId="{364B7219-E5E4-44D3-A6B5-D7222706DB6E}" srcOrd="2" destOrd="0" parTransId="{B10F28F4-35EB-406D-8FAB-526CC3B3214E}" sibTransId="{4D7D61F2-E659-4A02-8791-32F548276A37}"/>
    <dgm:cxn modelId="{D03BEC79-D775-4A9E-BC99-C09A50E8C2F9}" type="presOf" srcId="{BB223A3C-1160-4DF5-8CDD-E127AF4A86FD}" destId="{44B58C9C-ABB9-4C3A-8E7C-AF5BF3B69503}" srcOrd="0" destOrd="0" presId="urn:microsoft.com/office/officeart/2005/8/layout/list1"/>
    <dgm:cxn modelId="{C6B47B72-C208-4451-B832-73860772ACA7}" srcId="{F62DE989-C6D1-465A-8926-67044A6C927A}" destId="{BB223A3C-1160-4DF5-8CDD-E127AF4A86FD}" srcOrd="0" destOrd="0" parTransId="{F3BCEA4B-99A4-4813-980D-6EE240BF38E7}" sibTransId="{D219786F-B189-4391-A845-D3C941DEDF49}"/>
    <dgm:cxn modelId="{E4FB4387-D3D1-4947-A38C-947E442279D8}" srcId="{F62DE989-C6D1-465A-8926-67044A6C927A}" destId="{43B305C0-5B75-498D-9CEE-CB1475A0A172}" srcOrd="1" destOrd="0" parTransId="{190D4684-6574-4D75-B5C3-96CACEE26608}" sibTransId="{10C1EB52-6DA1-4CA1-A8E5-ED72C9CBE8C2}"/>
    <dgm:cxn modelId="{1415AF26-74DA-487C-9EEE-57E9A6C25C27}" type="presOf" srcId="{BB223A3C-1160-4DF5-8CDD-E127AF4A86FD}" destId="{4269ED77-6712-4947-83EB-2E244CDC980D}" srcOrd="1" destOrd="0" presId="urn:microsoft.com/office/officeart/2005/8/layout/list1"/>
    <dgm:cxn modelId="{4CA8B21E-028B-4CC0-A87A-9426C2500185}" type="presParOf" srcId="{74446BD8-D42F-4348-8AD0-3FF295FBA610}" destId="{52340951-2E26-48B6-9BD3-5DBF52A7E37B}" srcOrd="0" destOrd="0" presId="urn:microsoft.com/office/officeart/2005/8/layout/list1"/>
    <dgm:cxn modelId="{E5D196EE-765F-45C5-8EF5-16804D29345A}" type="presParOf" srcId="{52340951-2E26-48B6-9BD3-5DBF52A7E37B}" destId="{44B58C9C-ABB9-4C3A-8E7C-AF5BF3B69503}" srcOrd="0" destOrd="0" presId="urn:microsoft.com/office/officeart/2005/8/layout/list1"/>
    <dgm:cxn modelId="{E4E3723B-44D7-4C51-8718-C8686CFB281A}" type="presParOf" srcId="{52340951-2E26-48B6-9BD3-5DBF52A7E37B}" destId="{4269ED77-6712-4947-83EB-2E244CDC980D}" srcOrd="1" destOrd="0" presId="urn:microsoft.com/office/officeart/2005/8/layout/list1"/>
    <dgm:cxn modelId="{7C2B0158-DCCF-47DD-BDA7-474885E228A0}" type="presParOf" srcId="{74446BD8-D42F-4348-8AD0-3FF295FBA610}" destId="{369B0AC6-6BB2-4987-9D90-B1155610F671}" srcOrd="1" destOrd="0" presId="urn:microsoft.com/office/officeart/2005/8/layout/list1"/>
    <dgm:cxn modelId="{1CFFC138-F774-4B9F-92F7-23AEBADA55A5}" type="presParOf" srcId="{74446BD8-D42F-4348-8AD0-3FF295FBA610}" destId="{E9E11701-99DD-4068-9B06-C8A56F59CE18}" srcOrd="2" destOrd="0" presId="urn:microsoft.com/office/officeart/2005/8/layout/list1"/>
    <dgm:cxn modelId="{88B756C4-AAF0-4CD1-B7AF-AF5E59C5EFC3}" type="presParOf" srcId="{74446BD8-D42F-4348-8AD0-3FF295FBA610}" destId="{2777A10F-27EB-4D75-86B3-B79ECF0E5270}" srcOrd="3" destOrd="0" presId="urn:microsoft.com/office/officeart/2005/8/layout/list1"/>
    <dgm:cxn modelId="{CADBCBCA-0706-4EB5-BBA6-B170AB3F1883}" type="presParOf" srcId="{74446BD8-D42F-4348-8AD0-3FF295FBA610}" destId="{2ED3D4F7-CFFE-4638-8788-521DB7AC128B}" srcOrd="4" destOrd="0" presId="urn:microsoft.com/office/officeart/2005/8/layout/list1"/>
    <dgm:cxn modelId="{4D9F0D11-2EA8-4840-8E28-ECF0E3C192DC}" type="presParOf" srcId="{2ED3D4F7-CFFE-4638-8788-521DB7AC128B}" destId="{3B4F7565-9541-4E07-ADFB-1AEA6D5ED9EA}" srcOrd="0" destOrd="0" presId="urn:microsoft.com/office/officeart/2005/8/layout/list1"/>
    <dgm:cxn modelId="{FB3F160A-0A4A-4C57-8C6C-005CCD9C170A}" type="presParOf" srcId="{2ED3D4F7-CFFE-4638-8788-521DB7AC128B}" destId="{958A6A0A-E28A-461D-A55F-F27B85023BCC}" srcOrd="1" destOrd="0" presId="urn:microsoft.com/office/officeart/2005/8/layout/list1"/>
    <dgm:cxn modelId="{8DB04E60-6CBC-4C78-A64C-1DE95D3F2B64}" type="presParOf" srcId="{74446BD8-D42F-4348-8AD0-3FF295FBA610}" destId="{3647D0A6-D1F3-4D0B-90D8-E4947C0205DF}" srcOrd="5" destOrd="0" presId="urn:microsoft.com/office/officeart/2005/8/layout/list1"/>
    <dgm:cxn modelId="{7EC7B2CF-2B60-4DF3-AA88-55D850AE0EBE}" type="presParOf" srcId="{74446BD8-D42F-4348-8AD0-3FF295FBA610}" destId="{05A0C3BF-EC8D-434A-93A2-441AAA8B909D}" srcOrd="6" destOrd="0" presId="urn:microsoft.com/office/officeart/2005/8/layout/list1"/>
    <dgm:cxn modelId="{D067C3E1-43F3-4FF2-86FC-2E210AC7D687}" type="presParOf" srcId="{74446BD8-D42F-4348-8AD0-3FF295FBA610}" destId="{ABCB5F18-255D-416B-A3DF-952DE125933D}" srcOrd="7" destOrd="0" presId="urn:microsoft.com/office/officeart/2005/8/layout/list1"/>
    <dgm:cxn modelId="{C7D07443-3B58-46AA-AC2C-82E738493ACA}" type="presParOf" srcId="{74446BD8-D42F-4348-8AD0-3FF295FBA610}" destId="{E3AA4D11-4BE7-4B74-A034-7D1565D6629A}" srcOrd="8" destOrd="0" presId="urn:microsoft.com/office/officeart/2005/8/layout/list1"/>
    <dgm:cxn modelId="{2CCA328E-B38D-4983-A247-32AF5FD03C46}" type="presParOf" srcId="{E3AA4D11-4BE7-4B74-A034-7D1565D6629A}" destId="{35617498-CA74-4962-94C9-EF9E6D6D3A74}" srcOrd="0" destOrd="0" presId="urn:microsoft.com/office/officeart/2005/8/layout/list1"/>
    <dgm:cxn modelId="{1015A169-D9F8-44D8-A69B-EBD773336EB6}" type="presParOf" srcId="{E3AA4D11-4BE7-4B74-A034-7D1565D6629A}" destId="{2E125C7B-0931-4F2C-B299-E015C3616C84}" srcOrd="1" destOrd="0" presId="urn:microsoft.com/office/officeart/2005/8/layout/list1"/>
    <dgm:cxn modelId="{C72D9BC3-4460-4889-9620-B88C2389CAFD}" type="presParOf" srcId="{74446BD8-D42F-4348-8AD0-3FF295FBA610}" destId="{90B23636-FFFC-49BE-8A6A-81AD6296D56D}" srcOrd="9" destOrd="0" presId="urn:microsoft.com/office/officeart/2005/8/layout/list1"/>
    <dgm:cxn modelId="{9E6CE0FE-7FD3-4AD2-8E5A-829A235915C8}" type="presParOf" srcId="{74446BD8-D42F-4348-8AD0-3FF295FBA610}" destId="{82357F05-4342-4FA1-93DD-9C780CE14F5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8906E-0532-44F5-976D-56F0605A8132}"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ru-RU"/>
        </a:p>
      </dgm:t>
    </dgm:pt>
    <dgm:pt modelId="{85354D50-3752-4E0E-82F1-AD9CE526D786}">
      <dgm:prSet phldrT="[Текст]" custT="1">
        <dgm:style>
          <a:lnRef idx="1">
            <a:schemeClr val="accent1"/>
          </a:lnRef>
          <a:fillRef idx="2">
            <a:schemeClr val="accent1"/>
          </a:fillRef>
          <a:effectRef idx="1">
            <a:schemeClr val="accent1"/>
          </a:effectRef>
          <a:fontRef idx="minor">
            <a:schemeClr val="dk1"/>
          </a:fontRef>
        </dgm:style>
      </dgm:prSet>
      <dgm:spPr/>
      <dgm:t>
        <a:bodyPr/>
        <a:lstStyle/>
        <a:p>
          <a:r>
            <a:rPr lang="ru-RU" sz="2400" b="1" dirty="0" smtClean="0"/>
            <a:t>Выразительность чтения</a:t>
          </a:r>
          <a:endParaRPr lang="ru-RU" sz="2400" dirty="0"/>
        </a:p>
      </dgm:t>
    </dgm:pt>
    <dgm:pt modelId="{343D3BC5-C91D-47C8-8A77-CEF3A4A09CFF}" type="parTrans" cxnId="{FA402103-D4C3-4865-AE33-42820593AF80}">
      <dgm:prSet/>
      <dgm:spPr/>
      <dgm:t>
        <a:bodyPr/>
        <a:lstStyle/>
        <a:p>
          <a:endParaRPr lang="ru-RU"/>
        </a:p>
      </dgm:t>
    </dgm:pt>
    <dgm:pt modelId="{C16F97F0-6566-4A68-9AC7-412EFC48D925}" type="sibTrans" cxnId="{FA402103-D4C3-4865-AE33-42820593AF80}">
      <dgm:prSet/>
      <dgm:spPr/>
      <dgm:t>
        <a:bodyPr/>
        <a:lstStyle/>
        <a:p>
          <a:endParaRPr lang="ru-RU"/>
        </a:p>
      </dgm:t>
    </dgm:pt>
    <dgm:pt modelId="{86A67999-C356-45A0-8159-F290B1F92FE7}">
      <dgm:prSet phldrT="[Текст]">
        <dgm:style>
          <a:lnRef idx="1">
            <a:schemeClr val="accent2"/>
          </a:lnRef>
          <a:fillRef idx="2">
            <a:schemeClr val="accent2"/>
          </a:fillRef>
          <a:effectRef idx="1">
            <a:schemeClr val="accent2"/>
          </a:effectRef>
          <a:fontRef idx="minor">
            <a:schemeClr val="dk1"/>
          </a:fontRef>
        </dgm:style>
      </dgm:prSet>
      <dgm:spPr/>
      <dgm:t>
        <a:bodyPr/>
        <a:lstStyle/>
        <a:p>
          <a:r>
            <a:rPr lang="ru-RU" b="1" dirty="0" smtClean="0"/>
            <a:t>повторность чтения</a:t>
          </a:r>
          <a:endParaRPr lang="ru-RU" dirty="0"/>
        </a:p>
      </dgm:t>
    </dgm:pt>
    <dgm:pt modelId="{20C82AA8-2F5D-4642-8156-46EF75F8C851}" type="parTrans" cxnId="{EDBE6BEC-7C83-496A-B7DF-210E9B0721B2}">
      <dgm:prSet/>
      <dgm:spPr/>
      <dgm:t>
        <a:bodyPr/>
        <a:lstStyle/>
        <a:p>
          <a:endParaRPr lang="ru-RU"/>
        </a:p>
      </dgm:t>
    </dgm:pt>
    <dgm:pt modelId="{25B9F917-6E2F-48DF-9B73-01D823C6C84A}" type="sibTrans" cxnId="{EDBE6BEC-7C83-496A-B7DF-210E9B0721B2}">
      <dgm:prSet/>
      <dgm:spPr/>
      <dgm:t>
        <a:bodyPr/>
        <a:lstStyle/>
        <a:p>
          <a:endParaRPr lang="ru-RU"/>
        </a:p>
      </dgm:t>
    </dgm:pt>
    <dgm:pt modelId="{AD96F9C2-F86E-4908-B527-BE8627024B52}">
      <dgm:prSet phldrT="[Текст]">
        <dgm:style>
          <a:lnRef idx="1">
            <a:schemeClr val="accent3"/>
          </a:lnRef>
          <a:fillRef idx="2">
            <a:schemeClr val="accent3"/>
          </a:fillRef>
          <a:effectRef idx="1">
            <a:schemeClr val="accent3"/>
          </a:effectRef>
          <a:fontRef idx="minor">
            <a:schemeClr val="dk1"/>
          </a:fontRef>
        </dgm:style>
      </dgm:prSet>
      <dgm:spPr/>
      <dgm:t>
        <a:bodyPr/>
        <a:lstStyle/>
        <a:p>
          <a:r>
            <a:rPr lang="ru-RU" b="1" u="none" dirty="0" smtClean="0"/>
            <a:t>выборочное чтение</a:t>
          </a:r>
          <a:endParaRPr lang="ru-RU" u="none" dirty="0"/>
        </a:p>
      </dgm:t>
    </dgm:pt>
    <dgm:pt modelId="{5C1C7687-DF2F-44DC-BF64-778144023DCD}" type="parTrans" cxnId="{B752BF22-9039-49C8-B41A-4BF2B3D2DE76}">
      <dgm:prSet/>
      <dgm:spPr/>
      <dgm:t>
        <a:bodyPr/>
        <a:lstStyle/>
        <a:p>
          <a:endParaRPr lang="ru-RU"/>
        </a:p>
      </dgm:t>
    </dgm:pt>
    <dgm:pt modelId="{ABE91138-B950-40B6-8EAC-A7213D4A20C0}" type="sibTrans" cxnId="{B752BF22-9039-49C8-B41A-4BF2B3D2DE76}">
      <dgm:prSet/>
      <dgm:spPr/>
      <dgm:t>
        <a:bodyPr/>
        <a:lstStyle/>
        <a:p>
          <a:endParaRPr lang="ru-RU"/>
        </a:p>
      </dgm:t>
    </dgm:pt>
    <dgm:pt modelId="{6E2A230F-C6FD-4D99-AC1F-231AC85081B8}">
      <dgm:prSet phldrT="[Текст]">
        <dgm:style>
          <a:lnRef idx="1">
            <a:schemeClr val="accent4"/>
          </a:lnRef>
          <a:fillRef idx="2">
            <a:schemeClr val="accent4"/>
          </a:fillRef>
          <a:effectRef idx="1">
            <a:schemeClr val="accent4"/>
          </a:effectRef>
          <a:fontRef idx="minor">
            <a:schemeClr val="dk1"/>
          </a:fontRef>
        </dgm:style>
      </dgm:prSet>
      <dgm:spPr/>
      <dgm:t>
        <a:bodyPr/>
        <a:lstStyle/>
        <a:p>
          <a:r>
            <a:rPr lang="ru-RU" b="1" u="none" dirty="0" smtClean="0"/>
            <a:t>Драматизация</a:t>
          </a:r>
          <a:endParaRPr lang="ru-RU" u="none" dirty="0"/>
        </a:p>
      </dgm:t>
    </dgm:pt>
    <dgm:pt modelId="{97B45943-0A19-4972-BB31-B2CF899B3EB1}" type="parTrans" cxnId="{320DBB17-DCB8-4150-9AC8-74C908FA7E23}">
      <dgm:prSet/>
      <dgm:spPr/>
      <dgm:t>
        <a:bodyPr/>
        <a:lstStyle/>
        <a:p>
          <a:endParaRPr lang="ru-RU"/>
        </a:p>
      </dgm:t>
    </dgm:pt>
    <dgm:pt modelId="{71CE3EA6-2122-4196-BDF8-B4296339F79F}" type="sibTrans" cxnId="{320DBB17-DCB8-4150-9AC8-74C908FA7E23}">
      <dgm:prSet/>
      <dgm:spPr/>
      <dgm:t>
        <a:bodyPr/>
        <a:lstStyle/>
        <a:p>
          <a:endParaRPr lang="ru-RU"/>
        </a:p>
      </dgm:t>
    </dgm:pt>
    <dgm:pt modelId="{20CF4783-9849-4C5E-A050-8747CC43CDD0}">
      <dgm:prSet phldrT="[Текст]">
        <dgm:style>
          <a:lnRef idx="1">
            <a:schemeClr val="accent3"/>
          </a:lnRef>
          <a:fillRef idx="2">
            <a:schemeClr val="accent3"/>
          </a:fillRef>
          <a:effectRef idx="1">
            <a:schemeClr val="accent3"/>
          </a:effectRef>
          <a:fontRef idx="minor">
            <a:schemeClr val="dk1"/>
          </a:fontRef>
        </dgm:style>
      </dgm:prSet>
      <dgm:spPr/>
      <dgm:t>
        <a:bodyPr/>
        <a:lstStyle/>
        <a:p>
          <a:r>
            <a:rPr lang="ru-RU" b="1" dirty="0" smtClean="0"/>
            <a:t>рассматривание иллюстраций в книге</a:t>
          </a:r>
          <a:endParaRPr lang="ru-RU" dirty="0"/>
        </a:p>
      </dgm:t>
    </dgm:pt>
    <dgm:pt modelId="{39C05B68-1F7C-481C-BC47-8152C7B1DBCE}" type="parTrans" cxnId="{2D091A92-967A-4392-A096-6C8F1DC516B2}">
      <dgm:prSet/>
      <dgm:spPr/>
      <dgm:t>
        <a:bodyPr/>
        <a:lstStyle/>
        <a:p>
          <a:endParaRPr lang="ru-RU"/>
        </a:p>
      </dgm:t>
    </dgm:pt>
    <dgm:pt modelId="{234A8EA2-C3A1-4F47-A776-471A7D550B47}" type="sibTrans" cxnId="{2D091A92-967A-4392-A096-6C8F1DC516B2}">
      <dgm:prSet/>
      <dgm:spPr/>
      <dgm:t>
        <a:bodyPr/>
        <a:lstStyle/>
        <a:p>
          <a:endParaRPr lang="ru-RU"/>
        </a:p>
      </dgm:t>
    </dgm:pt>
    <dgm:pt modelId="{A245DB3D-F294-4924-BB09-AB8A16E2731D}">
      <dgm:prSet phldrT="[Текст]">
        <dgm:style>
          <a:lnRef idx="1">
            <a:schemeClr val="accent5"/>
          </a:lnRef>
          <a:fillRef idx="2">
            <a:schemeClr val="accent5"/>
          </a:fillRef>
          <a:effectRef idx="1">
            <a:schemeClr val="accent5"/>
          </a:effectRef>
          <a:fontRef idx="minor">
            <a:schemeClr val="dk1"/>
          </a:fontRef>
        </dgm:style>
      </dgm:prSet>
      <dgm:spPr/>
      <dgm:t>
        <a:bodyPr/>
        <a:lstStyle/>
        <a:p>
          <a:r>
            <a:rPr lang="ru-RU" b="1" dirty="0" smtClean="0"/>
            <a:t>беседа по сказке</a:t>
          </a:r>
          <a:endParaRPr lang="ru-RU" dirty="0"/>
        </a:p>
      </dgm:t>
    </dgm:pt>
    <dgm:pt modelId="{BC7E28BB-E286-4669-BA5C-DFA7697FC3DA}" type="parTrans" cxnId="{0F01308F-6D1E-4456-8594-ED55F879F9CA}">
      <dgm:prSet/>
      <dgm:spPr/>
      <dgm:t>
        <a:bodyPr/>
        <a:lstStyle/>
        <a:p>
          <a:endParaRPr lang="ru-RU"/>
        </a:p>
      </dgm:t>
    </dgm:pt>
    <dgm:pt modelId="{04963B98-13D2-4359-AADF-807CB9A6D147}" type="sibTrans" cxnId="{0F01308F-6D1E-4456-8594-ED55F879F9CA}">
      <dgm:prSet/>
      <dgm:spPr/>
      <dgm:t>
        <a:bodyPr/>
        <a:lstStyle/>
        <a:p>
          <a:endParaRPr lang="ru-RU"/>
        </a:p>
      </dgm:t>
    </dgm:pt>
    <dgm:pt modelId="{580159B8-9632-44CE-8A16-EF117997ED64}" type="pres">
      <dgm:prSet presAssocID="{48E8906E-0532-44F5-976D-56F0605A8132}" presName="diagram" presStyleCnt="0">
        <dgm:presLayoutVars>
          <dgm:dir/>
          <dgm:resizeHandles val="exact"/>
        </dgm:presLayoutVars>
      </dgm:prSet>
      <dgm:spPr/>
      <dgm:t>
        <a:bodyPr/>
        <a:lstStyle/>
        <a:p>
          <a:endParaRPr lang="ru-RU"/>
        </a:p>
      </dgm:t>
    </dgm:pt>
    <dgm:pt modelId="{719F94F8-E9FC-4462-9A09-D46530DCB2A3}" type="pres">
      <dgm:prSet presAssocID="{85354D50-3752-4E0E-82F1-AD9CE526D786}" presName="node" presStyleLbl="node1" presStyleIdx="0" presStyleCnt="6">
        <dgm:presLayoutVars>
          <dgm:bulletEnabled val="1"/>
        </dgm:presLayoutVars>
      </dgm:prSet>
      <dgm:spPr/>
      <dgm:t>
        <a:bodyPr/>
        <a:lstStyle/>
        <a:p>
          <a:endParaRPr lang="ru-RU"/>
        </a:p>
      </dgm:t>
    </dgm:pt>
    <dgm:pt modelId="{EA4B7733-E9EA-42D1-B45B-4F8E0CCC084F}" type="pres">
      <dgm:prSet presAssocID="{C16F97F0-6566-4A68-9AC7-412EFC48D925}" presName="sibTrans" presStyleCnt="0"/>
      <dgm:spPr/>
    </dgm:pt>
    <dgm:pt modelId="{5C9F6AE8-0262-4ED1-B1A9-58892AA733D9}" type="pres">
      <dgm:prSet presAssocID="{86A67999-C356-45A0-8159-F290B1F92FE7}" presName="node" presStyleLbl="node1" presStyleIdx="1" presStyleCnt="6">
        <dgm:presLayoutVars>
          <dgm:bulletEnabled val="1"/>
        </dgm:presLayoutVars>
      </dgm:prSet>
      <dgm:spPr/>
      <dgm:t>
        <a:bodyPr/>
        <a:lstStyle/>
        <a:p>
          <a:endParaRPr lang="ru-RU"/>
        </a:p>
      </dgm:t>
    </dgm:pt>
    <dgm:pt modelId="{15A65847-5339-4E56-ADDD-6C334D10B0EA}" type="pres">
      <dgm:prSet presAssocID="{25B9F917-6E2F-48DF-9B73-01D823C6C84A}" presName="sibTrans" presStyleCnt="0"/>
      <dgm:spPr/>
    </dgm:pt>
    <dgm:pt modelId="{334662A7-F5D3-467F-978B-D660DE74ED8D}" type="pres">
      <dgm:prSet presAssocID="{AD96F9C2-F86E-4908-B527-BE8627024B52}" presName="node" presStyleLbl="node1" presStyleIdx="2" presStyleCnt="6">
        <dgm:presLayoutVars>
          <dgm:bulletEnabled val="1"/>
        </dgm:presLayoutVars>
      </dgm:prSet>
      <dgm:spPr/>
      <dgm:t>
        <a:bodyPr/>
        <a:lstStyle/>
        <a:p>
          <a:endParaRPr lang="ru-RU"/>
        </a:p>
      </dgm:t>
    </dgm:pt>
    <dgm:pt modelId="{1A6C6ECB-20D6-4117-BBFE-2B3AB21931C3}" type="pres">
      <dgm:prSet presAssocID="{ABE91138-B950-40B6-8EAC-A7213D4A20C0}" presName="sibTrans" presStyleCnt="0"/>
      <dgm:spPr/>
    </dgm:pt>
    <dgm:pt modelId="{314B58E7-D358-49B0-B527-D07F7AF962BB}" type="pres">
      <dgm:prSet presAssocID="{6E2A230F-C6FD-4D99-AC1F-231AC85081B8}" presName="node" presStyleLbl="node1" presStyleIdx="3" presStyleCnt="6">
        <dgm:presLayoutVars>
          <dgm:bulletEnabled val="1"/>
        </dgm:presLayoutVars>
      </dgm:prSet>
      <dgm:spPr/>
      <dgm:t>
        <a:bodyPr/>
        <a:lstStyle/>
        <a:p>
          <a:endParaRPr lang="ru-RU"/>
        </a:p>
      </dgm:t>
    </dgm:pt>
    <dgm:pt modelId="{AD4BD2E8-20AB-47BE-A0B5-F488459FD0B0}" type="pres">
      <dgm:prSet presAssocID="{71CE3EA6-2122-4196-BDF8-B4296339F79F}" presName="sibTrans" presStyleCnt="0"/>
      <dgm:spPr/>
    </dgm:pt>
    <dgm:pt modelId="{0A59B2C4-CA95-4EA3-BBC2-7ED1910CFCCC}" type="pres">
      <dgm:prSet presAssocID="{20CF4783-9849-4C5E-A050-8747CC43CDD0}" presName="node" presStyleLbl="node1" presStyleIdx="4" presStyleCnt="6">
        <dgm:presLayoutVars>
          <dgm:bulletEnabled val="1"/>
        </dgm:presLayoutVars>
      </dgm:prSet>
      <dgm:spPr/>
      <dgm:t>
        <a:bodyPr/>
        <a:lstStyle/>
        <a:p>
          <a:endParaRPr lang="ru-RU"/>
        </a:p>
      </dgm:t>
    </dgm:pt>
    <dgm:pt modelId="{CF9CC102-7117-4518-842D-EEB90E1D91E0}" type="pres">
      <dgm:prSet presAssocID="{234A8EA2-C3A1-4F47-A776-471A7D550B47}" presName="sibTrans" presStyleCnt="0"/>
      <dgm:spPr/>
    </dgm:pt>
    <dgm:pt modelId="{B95883B7-733F-4AAC-B5B2-B09BDCFCCAE1}" type="pres">
      <dgm:prSet presAssocID="{A245DB3D-F294-4924-BB09-AB8A16E2731D}" presName="node" presStyleLbl="node1" presStyleIdx="5" presStyleCnt="6">
        <dgm:presLayoutVars>
          <dgm:bulletEnabled val="1"/>
        </dgm:presLayoutVars>
      </dgm:prSet>
      <dgm:spPr/>
      <dgm:t>
        <a:bodyPr/>
        <a:lstStyle/>
        <a:p>
          <a:endParaRPr lang="ru-RU"/>
        </a:p>
      </dgm:t>
    </dgm:pt>
  </dgm:ptLst>
  <dgm:cxnLst>
    <dgm:cxn modelId="{FA402103-D4C3-4865-AE33-42820593AF80}" srcId="{48E8906E-0532-44F5-976D-56F0605A8132}" destId="{85354D50-3752-4E0E-82F1-AD9CE526D786}" srcOrd="0" destOrd="0" parTransId="{343D3BC5-C91D-47C8-8A77-CEF3A4A09CFF}" sibTransId="{C16F97F0-6566-4A68-9AC7-412EFC48D925}"/>
    <dgm:cxn modelId="{B752BF22-9039-49C8-B41A-4BF2B3D2DE76}" srcId="{48E8906E-0532-44F5-976D-56F0605A8132}" destId="{AD96F9C2-F86E-4908-B527-BE8627024B52}" srcOrd="2" destOrd="0" parTransId="{5C1C7687-DF2F-44DC-BF64-778144023DCD}" sibTransId="{ABE91138-B950-40B6-8EAC-A7213D4A20C0}"/>
    <dgm:cxn modelId="{DCC5F740-1EB0-4F64-A10F-E666FD9D943E}" type="presOf" srcId="{A245DB3D-F294-4924-BB09-AB8A16E2731D}" destId="{B95883B7-733F-4AAC-B5B2-B09BDCFCCAE1}" srcOrd="0" destOrd="0" presId="urn:microsoft.com/office/officeart/2005/8/layout/default#1"/>
    <dgm:cxn modelId="{320DBB17-DCB8-4150-9AC8-74C908FA7E23}" srcId="{48E8906E-0532-44F5-976D-56F0605A8132}" destId="{6E2A230F-C6FD-4D99-AC1F-231AC85081B8}" srcOrd="3" destOrd="0" parTransId="{97B45943-0A19-4972-BB31-B2CF899B3EB1}" sibTransId="{71CE3EA6-2122-4196-BDF8-B4296339F79F}"/>
    <dgm:cxn modelId="{AE4CB2DA-58DB-49FA-AFE0-09EE4F731606}" type="presOf" srcId="{AD96F9C2-F86E-4908-B527-BE8627024B52}" destId="{334662A7-F5D3-467F-978B-D660DE74ED8D}" srcOrd="0" destOrd="0" presId="urn:microsoft.com/office/officeart/2005/8/layout/default#1"/>
    <dgm:cxn modelId="{2D091A92-967A-4392-A096-6C8F1DC516B2}" srcId="{48E8906E-0532-44F5-976D-56F0605A8132}" destId="{20CF4783-9849-4C5E-A050-8747CC43CDD0}" srcOrd="4" destOrd="0" parTransId="{39C05B68-1F7C-481C-BC47-8152C7B1DBCE}" sibTransId="{234A8EA2-C3A1-4F47-A776-471A7D550B47}"/>
    <dgm:cxn modelId="{273DC44E-7DDE-40FF-B2F8-1C45D2C9D674}" type="presOf" srcId="{6E2A230F-C6FD-4D99-AC1F-231AC85081B8}" destId="{314B58E7-D358-49B0-B527-D07F7AF962BB}" srcOrd="0" destOrd="0" presId="urn:microsoft.com/office/officeart/2005/8/layout/default#1"/>
    <dgm:cxn modelId="{F696C1E4-6009-4DA3-8F44-3DA4BB4CE3A6}" type="presOf" srcId="{85354D50-3752-4E0E-82F1-AD9CE526D786}" destId="{719F94F8-E9FC-4462-9A09-D46530DCB2A3}" srcOrd="0" destOrd="0" presId="urn:microsoft.com/office/officeart/2005/8/layout/default#1"/>
    <dgm:cxn modelId="{CF9B0389-CBD8-40C1-A78C-B9C568F737AC}" type="presOf" srcId="{86A67999-C356-45A0-8159-F290B1F92FE7}" destId="{5C9F6AE8-0262-4ED1-B1A9-58892AA733D9}" srcOrd="0" destOrd="0" presId="urn:microsoft.com/office/officeart/2005/8/layout/default#1"/>
    <dgm:cxn modelId="{915B3990-ACF9-4221-BA61-D811022D69D6}" type="presOf" srcId="{48E8906E-0532-44F5-976D-56F0605A8132}" destId="{580159B8-9632-44CE-8A16-EF117997ED64}" srcOrd="0" destOrd="0" presId="urn:microsoft.com/office/officeart/2005/8/layout/default#1"/>
    <dgm:cxn modelId="{0F01308F-6D1E-4456-8594-ED55F879F9CA}" srcId="{48E8906E-0532-44F5-976D-56F0605A8132}" destId="{A245DB3D-F294-4924-BB09-AB8A16E2731D}" srcOrd="5" destOrd="0" parTransId="{BC7E28BB-E286-4669-BA5C-DFA7697FC3DA}" sibTransId="{04963B98-13D2-4359-AADF-807CB9A6D147}"/>
    <dgm:cxn modelId="{EDBE6BEC-7C83-496A-B7DF-210E9B0721B2}" srcId="{48E8906E-0532-44F5-976D-56F0605A8132}" destId="{86A67999-C356-45A0-8159-F290B1F92FE7}" srcOrd="1" destOrd="0" parTransId="{20C82AA8-2F5D-4642-8156-46EF75F8C851}" sibTransId="{25B9F917-6E2F-48DF-9B73-01D823C6C84A}"/>
    <dgm:cxn modelId="{0BAA1393-B4A2-4491-979D-F6F075F30474}" type="presOf" srcId="{20CF4783-9849-4C5E-A050-8747CC43CDD0}" destId="{0A59B2C4-CA95-4EA3-BBC2-7ED1910CFCCC}" srcOrd="0" destOrd="0" presId="urn:microsoft.com/office/officeart/2005/8/layout/default#1"/>
    <dgm:cxn modelId="{43DBCD09-6740-4A04-8A7C-F91A2098CDEF}" type="presParOf" srcId="{580159B8-9632-44CE-8A16-EF117997ED64}" destId="{719F94F8-E9FC-4462-9A09-D46530DCB2A3}" srcOrd="0" destOrd="0" presId="urn:microsoft.com/office/officeart/2005/8/layout/default#1"/>
    <dgm:cxn modelId="{7657C4F0-5E67-49DC-9155-B723735F2371}" type="presParOf" srcId="{580159B8-9632-44CE-8A16-EF117997ED64}" destId="{EA4B7733-E9EA-42D1-B45B-4F8E0CCC084F}" srcOrd="1" destOrd="0" presId="urn:microsoft.com/office/officeart/2005/8/layout/default#1"/>
    <dgm:cxn modelId="{694149F0-DFBF-498E-BBDD-C71CEDE7919C}" type="presParOf" srcId="{580159B8-9632-44CE-8A16-EF117997ED64}" destId="{5C9F6AE8-0262-4ED1-B1A9-58892AA733D9}" srcOrd="2" destOrd="0" presId="urn:microsoft.com/office/officeart/2005/8/layout/default#1"/>
    <dgm:cxn modelId="{B9912C88-6346-41A9-942F-027D5ABA8DAF}" type="presParOf" srcId="{580159B8-9632-44CE-8A16-EF117997ED64}" destId="{15A65847-5339-4E56-ADDD-6C334D10B0EA}" srcOrd="3" destOrd="0" presId="urn:microsoft.com/office/officeart/2005/8/layout/default#1"/>
    <dgm:cxn modelId="{CE126C07-59CA-4E85-9CC8-2ED9C0BDBA70}" type="presParOf" srcId="{580159B8-9632-44CE-8A16-EF117997ED64}" destId="{334662A7-F5D3-467F-978B-D660DE74ED8D}" srcOrd="4" destOrd="0" presId="urn:microsoft.com/office/officeart/2005/8/layout/default#1"/>
    <dgm:cxn modelId="{2FB90CE5-164E-4BB0-A853-DED757EB9341}" type="presParOf" srcId="{580159B8-9632-44CE-8A16-EF117997ED64}" destId="{1A6C6ECB-20D6-4117-BBFE-2B3AB21931C3}" srcOrd="5" destOrd="0" presId="urn:microsoft.com/office/officeart/2005/8/layout/default#1"/>
    <dgm:cxn modelId="{8B4C393C-C0E8-495B-8252-81827141DC38}" type="presParOf" srcId="{580159B8-9632-44CE-8A16-EF117997ED64}" destId="{314B58E7-D358-49B0-B527-D07F7AF962BB}" srcOrd="6" destOrd="0" presId="urn:microsoft.com/office/officeart/2005/8/layout/default#1"/>
    <dgm:cxn modelId="{6B234E31-1E0D-46AA-A3B3-3B5455F20116}" type="presParOf" srcId="{580159B8-9632-44CE-8A16-EF117997ED64}" destId="{AD4BD2E8-20AB-47BE-A0B5-F488459FD0B0}" srcOrd="7" destOrd="0" presId="urn:microsoft.com/office/officeart/2005/8/layout/default#1"/>
    <dgm:cxn modelId="{5484570E-9871-425A-A972-BEA85AE7EF4D}" type="presParOf" srcId="{580159B8-9632-44CE-8A16-EF117997ED64}" destId="{0A59B2C4-CA95-4EA3-BBC2-7ED1910CFCCC}" srcOrd="8" destOrd="0" presId="urn:microsoft.com/office/officeart/2005/8/layout/default#1"/>
    <dgm:cxn modelId="{B18EDA54-B5AD-4FA2-AB43-13328C4297D5}" type="presParOf" srcId="{580159B8-9632-44CE-8A16-EF117997ED64}" destId="{CF9CC102-7117-4518-842D-EEB90E1D91E0}" srcOrd="9" destOrd="0" presId="urn:microsoft.com/office/officeart/2005/8/layout/default#1"/>
    <dgm:cxn modelId="{BFA6D9F4-FE1C-4980-926A-0F5643920DE2}" type="presParOf" srcId="{580159B8-9632-44CE-8A16-EF117997ED64}" destId="{B95883B7-733F-4AAC-B5B2-B09BDCFCCAE1}" srcOrd="10"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976148-8D54-4484-BE2D-240F1FB70D05}" type="doc">
      <dgm:prSet loTypeId="urn:microsoft.com/office/officeart/2005/8/layout/default#2" loCatId="list" qsTypeId="urn:microsoft.com/office/officeart/2005/8/quickstyle/simple3" qsCatId="simple" csTypeId="urn:microsoft.com/office/officeart/2005/8/colors/accent1_2" csCatId="accent1" phldr="1"/>
      <dgm:spPr/>
      <dgm:t>
        <a:bodyPr/>
        <a:lstStyle/>
        <a:p>
          <a:endParaRPr lang="ru-RU"/>
        </a:p>
      </dgm:t>
    </dgm:pt>
    <dgm:pt modelId="{E497F91E-5F55-4FF9-9EA1-E1433CF66756}">
      <dgm:prSet phldrT="[Текст]"/>
      <dgm:spPr/>
      <dgm:t>
        <a:bodyPr/>
        <a:lstStyle/>
        <a:p>
          <a:r>
            <a:rPr lang="ru-RU" u="sng" dirty="0" smtClean="0"/>
            <a:t>Знакомство детей со  сказкой</a:t>
          </a:r>
          <a:r>
            <a:rPr lang="ru-RU" dirty="0" smtClean="0"/>
            <a:t> </a:t>
          </a:r>
          <a:endParaRPr lang="ru-RU" dirty="0"/>
        </a:p>
      </dgm:t>
    </dgm:pt>
    <dgm:pt modelId="{CDA44E41-C52E-4962-BAA6-E24679781E57}" type="parTrans" cxnId="{785031CF-CABC-4064-9E4E-B16D725CBB76}">
      <dgm:prSet/>
      <dgm:spPr/>
      <dgm:t>
        <a:bodyPr/>
        <a:lstStyle/>
        <a:p>
          <a:endParaRPr lang="ru-RU"/>
        </a:p>
      </dgm:t>
    </dgm:pt>
    <dgm:pt modelId="{22ACD799-D99A-45A7-9B01-0CFC381D9186}" type="sibTrans" cxnId="{785031CF-CABC-4064-9E4E-B16D725CBB76}">
      <dgm:prSet/>
      <dgm:spPr/>
      <dgm:t>
        <a:bodyPr/>
        <a:lstStyle/>
        <a:p>
          <a:endParaRPr lang="ru-RU"/>
        </a:p>
      </dgm:t>
    </dgm:pt>
    <dgm:pt modelId="{92F1A31A-334A-49D3-91DA-8642E7316892}">
      <dgm:prSet phldrT="[Текст]"/>
      <dgm:spPr/>
      <dgm:t>
        <a:bodyPr/>
        <a:lstStyle/>
        <a:p>
          <a:r>
            <a:rPr lang="ru-RU" u="sng" dirty="0" smtClean="0"/>
            <a:t>Эмоциональное восприятие сказки детьми</a:t>
          </a:r>
          <a:r>
            <a:rPr lang="ru-RU" dirty="0" smtClean="0"/>
            <a:t> </a:t>
          </a:r>
          <a:endParaRPr lang="ru-RU" dirty="0"/>
        </a:p>
      </dgm:t>
    </dgm:pt>
    <dgm:pt modelId="{5BB57B50-84FE-45CF-A0F3-FD895B834392}" type="parTrans" cxnId="{ADD1068C-45C6-4C75-8DE0-8B5C86CF7641}">
      <dgm:prSet/>
      <dgm:spPr/>
      <dgm:t>
        <a:bodyPr/>
        <a:lstStyle/>
        <a:p>
          <a:endParaRPr lang="ru-RU"/>
        </a:p>
      </dgm:t>
    </dgm:pt>
    <dgm:pt modelId="{0E5014FC-3943-47D5-90EF-84E053FE97C6}" type="sibTrans" cxnId="{ADD1068C-45C6-4C75-8DE0-8B5C86CF7641}">
      <dgm:prSet/>
      <dgm:spPr/>
      <dgm:t>
        <a:bodyPr/>
        <a:lstStyle/>
        <a:p>
          <a:endParaRPr lang="ru-RU"/>
        </a:p>
      </dgm:t>
    </dgm:pt>
    <dgm:pt modelId="{F4E6A7A4-52AA-4D7F-86B4-16F98761A964}">
      <dgm:prSet phldrT="[Текст]"/>
      <dgm:spPr/>
      <dgm:t>
        <a:bodyPr/>
        <a:lstStyle/>
        <a:p>
          <a:r>
            <a:rPr lang="ru-RU" u="sng" dirty="0" smtClean="0"/>
            <a:t>Художественная деятельность </a:t>
          </a:r>
          <a:endParaRPr lang="ru-RU" dirty="0"/>
        </a:p>
      </dgm:t>
    </dgm:pt>
    <dgm:pt modelId="{4443A58E-5AF7-4BF5-B298-1014144825D9}" type="parTrans" cxnId="{CD0EF655-B2A8-4307-BD50-BF986ADFBECD}">
      <dgm:prSet/>
      <dgm:spPr/>
      <dgm:t>
        <a:bodyPr/>
        <a:lstStyle/>
        <a:p>
          <a:endParaRPr lang="ru-RU"/>
        </a:p>
      </dgm:t>
    </dgm:pt>
    <dgm:pt modelId="{C4C5ADF7-F110-4300-BBC2-3A06B8139D0E}" type="sibTrans" cxnId="{CD0EF655-B2A8-4307-BD50-BF986ADFBECD}">
      <dgm:prSet/>
      <dgm:spPr/>
      <dgm:t>
        <a:bodyPr/>
        <a:lstStyle/>
        <a:p>
          <a:endParaRPr lang="ru-RU"/>
        </a:p>
      </dgm:t>
    </dgm:pt>
    <dgm:pt modelId="{E38ACB8F-E860-4DD3-8F57-FB31B0C5268E}">
      <dgm:prSet phldrT="[Текст]"/>
      <dgm:spPr/>
      <dgm:t>
        <a:bodyPr/>
        <a:lstStyle/>
        <a:p>
          <a:r>
            <a:rPr lang="ru-RU" u="sng" dirty="0" smtClean="0"/>
            <a:t>Подготовка к самостоятельной деятельности</a:t>
          </a:r>
          <a:r>
            <a:rPr lang="ru-RU" dirty="0" smtClean="0"/>
            <a:t> </a:t>
          </a:r>
          <a:endParaRPr lang="ru-RU" dirty="0"/>
        </a:p>
      </dgm:t>
    </dgm:pt>
    <dgm:pt modelId="{0A4D9691-4102-432C-B141-B2D34C0729DB}" type="parTrans" cxnId="{F8D7CA88-F29B-4BD9-A359-C27CF3A1FA51}">
      <dgm:prSet/>
      <dgm:spPr/>
      <dgm:t>
        <a:bodyPr/>
        <a:lstStyle/>
        <a:p>
          <a:endParaRPr lang="ru-RU"/>
        </a:p>
      </dgm:t>
    </dgm:pt>
    <dgm:pt modelId="{3A5A27C3-32A6-494E-B150-AC4734AC3376}" type="sibTrans" cxnId="{F8D7CA88-F29B-4BD9-A359-C27CF3A1FA51}">
      <dgm:prSet/>
      <dgm:spPr/>
      <dgm:t>
        <a:bodyPr/>
        <a:lstStyle/>
        <a:p>
          <a:endParaRPr lang="ru-RU"/>
        </a:p>
      </dgm:t>
    </dgm:pt>
    <dgm:pt modelId="{A9184464-BDE6-4E62-87BA-6674D30944A1}" type="pres">
      <dgm:prSet presAssocID="{8A976148-8D54-4484-BE2D-240F1FB70D05}" presName="diagram" presStyleCnt="0">
        <dgm:presLayoutVars>
          <dgm:dir/>
          <dgm:resizeHandles val="exact"/>
        </dgm:presLayoutVars>
      </dgm:prSet>
      <dgm:spPr/>
      <dgm:t>
        <a:bodyPr/>
        <a:lstStyle/>
        <a:p>
          <a:endParaRPr lang="ru-RU"/>
        </a:p>
      </dgm:t>
    </dgm:pt>
    <dgm:pt modelId="{CA65D69F-71E1-49E5-87DE-001D4918DE89}" type="pres">
      <dgm:prSet presAssocID="{E497F91E-5F55-4FF9-9EA1-E1433CF66756}" presName="node" presStyleLbl="node1" presStyleIdx="0" presStyleCnt="4">
        <dgm:presLayoutVars>
          <dgm:bulletEnabled val="1"/>
        </dgm:presLayoutVars>
      </dgm:prSet>
      <dgm:spPr/>
      <dgm:t>
        <a:bodyPr/>
        <a:lstStyle/>
        <a:p>
          <a:endParaRPr lang="ru-RU"/>
        </a:p>
      </dgm:t>
    </dgm:pt>
    <dgm:pt modelId="{621CB8EE-D0A0-4B37-941F-287046A8F1A1}" type="pres">
      <dgm:prSet presAssocID="{22ACD799-D99A-45A7-9B01-0CFC381D9186}" presName="sibTrans" presStyleCnt="0"/>
      <dgm:spPr/>
    </dgm:pt>
    <dgm:pt modelId="{65DD75C2-96D1-4A6A-910F-6DAFAB5F3D8F}" type="pres">
      <dgm:prSet presAssocID="{92F1A31A-334A-49D3-91DA-8642E7316892}" presName="node" presStyleLbl="node1" presStyleIdx="1" presStyleCnt="4">
        <dgm:presLayoutVars>
          <dgm:bulletEnabled val="1"/>
        </dgm:presLayoutVars>
      </dgm:prSet>
      <dgm:spPr/>
      <dgm:t>
        <a:bodyPr/>
        <a:lstStyle/>
        <a:p>
          <a:endParaRPr lang="ru-RU"/>
        </a:p>
      </dgm:t>
    </dgm:pt>
    <dgm:pt modelId="{15F7E7AB-2E2A-4B02-8CBF-70BDDFF04EB7}" type="pres">
      <dgm:prSet presAssocID="{0E5014FC-3943-47D5-90EF-84E053FE97C6}" presName="sibTrans" presStyleCnt="0"/>
      <dgm:spPr/>
    </dgm:pt>
    <dgm:pt modelId="{70371B94-A9EC-4D1C-B0A4-C4701639EA9B}" type="pres">
      <dgm:prSet presAssocID="{F4E6A7A4-52AA-4D7F-86B4-16F98761A964}" presName="node" presStyleLbl="node1" presStyleIdx="2" presStyleCnt="4">
        <dgm:presLayoutVars>
          <dgm:bulletEnabled val="1"/>
        </dgm:presLayoutVars>
      </dgm:prSet>
      <dgm:spPr/>
      <dgm:t>
        <a:bodyPr/>
        <a:lstStyle/>
        <a:p>
          <a:endParaRPr lang="ru-RU"/>
        </a:p>
      </dgm:t>
    </dgm:pt>
    <dgm:pt modelId="{50D35A68-883E-4B5C-9CAD-32E5DB78F7DC}" type="pres">
      <dgm:prSet presAssocID="{C4C5ADF7-F110-4300-BBC2-3A06B8139D0E}" presName="sibTrans" presStyleCnt="0"/>
      <dgm:spPr/>
    </dgm:pt>
    <dgm:pt modelId="{71A6D84F-469A-4DCD-8D7A-5855960E75C2}" type="pres">
      <dgm:prSet presAssocID="{E38ACB8F-E860-4DD3-8F57-FB31B0C5268E}" presName="node" presStyleLbl="node1" presStyleIdx="3" presStyleCnt="4">
        <dgm:presLayoutVars>
          <dgm:bulletEnabled val="1"/>
        </dgm:presLayoutVars>
      </dgm:prSet>
      <dgm:spPr/>
      <dgm:t>
        <a:bodyPr/>
        <a:lstStyle/>
        <a:p>
          <a:endParaRPr lang="ru-RU"/>
        </a:p>
      </dgm:t>
    </dgm:pt>
  </dgm:ptLst>
  <dgm:cxnLst>
    <dgm:cxn modelId="{1870C0E8-C655-4A2A-8E54-8C3D02E9E9AB}" type="presOf" srcId="{E497F91E-5F55-4FF9-9EA1-E1433CF66756}" destId="{CA65D69F-71E1-49E5-87DE-001D4918DE89}" srcOrd="0" destOrd="0" presId="urn:microsoft.com/office/officeart/2005/8/layout/default#2"/>
    <dgm:cxn modelId="{898BB2F4-D818-4850-91DB-687EECB6795B}" type="presOf" srcId="{F4E6A7A4-52AA-4D7F-86B4-16F98761A964}" destId="{70371B94-A9EC-4D1C-B0A4-C4701639EA9B}" srcOrd="0" destOrd="0" presId="urn:microsoft.com/office/officeart/2005/8/layout/default#2"/>
    <dgm:cxn modelId="{68E13E5A-3989-4BB4-BA8B-1A1A29EE471C}" type="presOf" srcId="{92F1A31A-334A-49D3-91DA-8642E7316892}" destId="{65DD75C2-96D1-4A6A-910F-6DAFAB5F3D8F}" srcOrd="0" destOrd="0" presId="urn:microsoft.com/office/officeart/2005/8/layout/default#2"/>
    <dgm:cxn modelId="{7818502A-F7B4-4106-91AF-A66B0C48FB67}" type="presOf" srcId="{E38ACB8F-E860-4DD3-8F57-FB31B0C5268E}" destId="{71A6D84F-469A-4DCD-8D7A-5855960E75C2}" srcOrd="0" destOrd="0" presId="urn:microsoft.com/office/officeart/2005/8/layout/default#2"/>
    <dgm:cxn modelId="{F8D7CA88-F29B-4BD9-A359-C27CF3A1FA51}" srcId="{8A976148-8D54-4484-BE2D-240F1FB70D05}" destId="{E38ACB8F-E860-4DD3-8F57-FB31B0C5268E}" srcOrd="3" destOrd="0" parTransId="{0A4D9691-4102-432C-B141-B2D34C0729DB}" sibTransId="{3A5A27C3-32A6-494E-B150-AC4734AC3376}"/>
    <dgm:cxn modelId="{ADD1068C-45C6-4C75-8DE0-8B5C86CF7641}" srcId="{8A976148-8D54-4484-BE2D-240F1FB70D05}" destId="{92F1A31A-334A-49D3-91DA-8642E7316892}" srcOrd="1" destOrd="0" parTransId="{5BB57B50-84FE-45CF-A0F3-FD895B834392}" sibTransId="{0E5014FC-3943-47D5-90EF-84E053FE97C6}"/>
    <dgm:cxn modelId="{785031CF-CABC-4064-9E4E-B16D725CBB76}" srcId="{8A976148-8D54-4484-BE2D-240F1FB70D05}" destId="{E497F91E-5F55-4FF9-9EA1-E1433CF66756}" srcOrd="0" destOrd="0" parTransId="{CDA44E41-C52E-4962-BAA6-E24679781E57}" sibTransId="{22ACD799-D99A-45A7-9B01-0CFC381D9186}"/>
    <dgm:cxn modelId="{8B22BEEC-1D51-421E-B355-E23C71334262}" type="presOf" srcId="{8A976148-8D54-4484-BE2D-240F1FB70D05}" destId="{A9184464-BDE6-4E62-87BA-6674D30944A1}" srcOrd="0" destOrd="0" presId="urn:microsoft.com/office/officeart/2005/8/layout/default#2"/>
    <dgm:cxn modelId="{CD0EF655-B2A8-4307-BD50-BF986ADFBECD}" srcId="{8A976148-8D54-4484-BE2D-240F1FB70D05}" destId="{F4E6A7A4-52AA-4D7F-86B4-16F98761A964}" srcOrd="2" destOrd="0" parTransId="{4443A58E-5AF7-4BF5-B298-1014144825D9}" sibTransId="{C4C5ADF7-F110-4300-BBC2-3A06B8139D0E}"/>
    <dgm:cxn modelId="{608A6848-F943-4047-AB55-7380AB17BB06}" type="presParOf" srcId="{A9184464-BDE6-4E62-87BA-6674D30944A1}" destId="{CA65D69F-71E1-49E5-87DE-001D4918DE89}" srcOrd="0" destOrd="0" presId="urn:microsoft.com/office/officeart/2005/8/layout/default#2"/>
    <dgm:cxn modelId="{124D6CC6-0EAF-494D-9DAA-9F91FFFF7447}" type="presParOf" srcId="{A9184464-BDE6-4E62-87BA-6674D30944A1}" destId="{621CB8EE-D0A0-4B37-941F-287046A8F1A1}" srcOrd="1" destOrd="0" presId="urn:microsoft.com/office/officeart/2005/8/layout/default#2"/>
    <dgm:cxn modelId="{DF313F6C-E683-4ACA-9B46-24CBAD1D4F3E}" type="presParOf" srcId="{A9184464-BDE6-4E62-87BA-6674D30944A1}" destId="{65DD75C2-96D1-4A6A-910F-6DAFAB5F3D8F}" srcOrd="2" destOrd="0" presId="urn:microsoft.com/office/officeart/2005/8/layout/default#2"/>
    <dgm:cxn modelId="{FD61ACD4-D550-4394-A922-3BADC1FF7A97}" type="presParOf" srcId="{A9184464-BDE6-4E62-87BA-6674D30944A1}" destId="{15F7E7AB-2E2A-4B02-8CBF-70BDDFF04EB7}" srcOrd="3" destOrd="0" presId="urn:microsoft.com/office/officeart/2005/8/layout/default#2"/>
    <dgm:cxn modelId="{B83CCC95-8DB8-4DC1-B653-C707606E0EA9}" type="presParOf" srcId="{A9184464-BDE6-4E62-87BA-6674D30944A1}" destId="{70371B94-A9EC-4D1C-B0A4-C4701639EA9B}" srcOrd="4" destOrd="0" presId="urn:microsoft.com/office/officeart/2005/8/layout/default#2"/>
    <dgm:cxn modelId="{8ED5778B-1341-49C1-AAEF-D876C3DF682C}" type="presParOf" srcId="{A9184464-BDE6-4E62-87BA-6674D30944A1}" destId="{50D35A68-883E-4B5C-9CAD-32E5DB78F7DC}" srcOrd="5" destOrd="0" presId="urn:microsoft.com/office/officeart/2005/8/layout/default#2"/>
    <dgm:cxn modelId="{7ECB368C-737E-4210-ABC5-D4FB96346584}" type="presParOf" srcId="{A9184464-BDE6-4E62-87BA-6674D30944A1}" destId="{71A6D84F-469A-4DCD-8D7A-5855960E75C2}" srcOrd="6"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AC1F8D6-CEBD-4797-B5E5-F7A0F65EC70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37A3CD0A-B42F-4AA8-A058-D7149DBE8E6F}">
      <dgm:prSet phldrT="[Текст]" custT="1"/>
      <dgm:spPr/>
      <dgm:t>
        <a:bodyPr/>
        <a:lstStyle/>
        <a:p>
          <a:r>
            <a:rPr lang="ru-RU" sz="2400" dirty="0" smtClean="0"/>
            <a:t>работа по нравственному воспитанию осуществляется целенаправленно в соответствии с намеченным планом</a:t>
          </a:r>
          <a:endParaRPr lang="ru-RU" sz="2400" dirty="0"/>
        </a:p>
      </dgm:t>
    </dgm:pt>
    <dgm:pt modelId="{7F89BA85-9659-4ACB-B890-E4B5A8F49BFA}" type="parTrans" cxnId="{97DC4200-2507-45B1-94C2-778CDA29A3C3}">
      <dgm:prSet/>
      <dgm:spPr/>
      <dgm:t>
        <a:bodyPr/>
        <a:lstStyle/>
        <a:p>
          <a:endParaRPr lang="ru-RU"/>
        </a:p>
      </dgm:t>
    </dgm:pt>
    <dgm:pt modelId="{7329F641-D7BC-4C92-9D4F-820E2CC6E799}" type="sibTrans" cxnId="{97DC4200-2507-45B1-94C2-778CDA29A3C3}">
      <dgm:prSet/>
      <dgm:spPr/>
      <dgm:t>
        <a:bodyPr/>
        <a:lstStyle/>
        <a:p>
          <a:endParaRPr lang="ru-RU"/>
        </a:p>
      </dgm:t>
    </dgm:pt>
    <dgm:pt modelId="{ACD7736E-DE0F-41FF-B866-252E70C0F5FB}">
      <dgm:prSet phldrT="[Текст]" custT="1"/>
      <dgm:spPr/>
      <dgm:t>
        <a:bodyPr/>
        <a:lstStyle/>
        <a:p>
          <a:r>
            <a:rPr lang="ru-RU" sz="2400" dirty="0" smtClean="0"/>
            <a:t>будут учитываться индивидуальные и возрастные особенности детей</a:t>
          </a:r>
          <a:endParaRPr lang="ru-RU" sz="2400" dirty="0"/>
        </a:p>
      </dgm:t>
    </dgm:pt>
    <dgm:pt modelId="{28E87ED5-8193-447D-87A1-80CA4541B329}" type="parTrans" cxnId="{298F960D-4F3C-4032-8D4E-F04D9C2311AA}">
      <dgm:prSet/>
      <dgm:spPr/>
      <dgm:t>
        <a:bodyPr/>
        <a:lstStyle/>
        <a:p>
          <a:endParaRPr lang="ru-RU"/>
        </a:p>
      </dgm:t>
    </dgm:pt>
    <dgm:pt modelId="{0CED52C5-AA07-49DD-853F-4CB162EAE2CB}" type="sibTrans" cxnId="{298F960D-4F3C-4032-8D4E-F04D9C2311AA}">
      <dgm:prSet/>
      <dgm:spPr/>
      <dgm:t>
        <a:bodyPr/>
        <a:lstStyle/>
        <a:p>
          <a:endParaRPr lang="ru-RU"/>
        </a:p>
      </dgm:t>
    </dgm:pt>
    <dgm:pt modelId="{CC2DB6C4-9F32-49C9-AD4C-0C8A865DA391}" type="pres">
      <dgm:prSet presAssocID="{DAC1F8D6-CEBD-4797-B5E5-F7A0F65EC703}" presName="linear" presStyleCnt="0">
        <dgm:presLayoutVars>
          <dgm:dir/>
          <dgm:animLvl val="lvl"/>
          <dgm:resizeHandles val="exact"/>
        </dgm:presLayoutVars>
      </dgm:prSet>
      <dgm:spPr/>
      <dgm:t>
        <a:bodyPr/>
        <a:lstStyle/>
        <a:p>
          <a:endParaRPr lang="ru-RU"/>
        </a:p>
      </dgm:t>
    </dgm:pt>
    <dgm:pt modelId="{56DEF5A7-3C91-4CF0-9D52-12AD63561ABF}" type="pres">
      <dgm:prSet presAssocID="{37A3CD0A-B42F-4AA8-A058-D7149DBE8E6F}" presName="parentLin" presStyleCnt="0"/>
      <dgm:spPr/>
    </dgm:pt>
    <dgm:pt modelId="{D4FE60E4-2F92-4FF7-BD3D-3E5AA9A91C0B}" type="pres">
      <dgm:prSet presAssocID="{37A3CD0A-B42F-4AA8-A058-D7149DBE8E6F}" presName="parentLeftMargin" presStyleLbl="node1" presStyleIdx="0" presStyleCnt="2"/>
      <dgm:spPr/>
      <dgm:t>
        <a:bodyPr/>
        <a:lstStyle/>
        <a:p>
          <a:endParaRPr lang="ru-RU"/>
        </a:p>
      </dgm:t>
    </dgm:pt>
    <dgm:pt modelId="{1429B417-6AC1-4DC2-AA08-54BB354B2908}" type="pres">
      <dgm:prSet presAssocID="{37A3CD0A-B42F-4AA8-A058-D7149DBE8E6F}" presName="parentText" presStyleLbl="node1" presStyleIdx="0" presStyleCnt="2" custScaleX="142857" custScaleY="259662" custLinFactNeighborX="-14069" custLinFactNeighborY="12513">
        <dgm:presLayoutVars>
          <dgm:chMax val="0"/>
          <dgm:bulletEnabled val="1"/>
        </dgm:presLayoutVars>
      </dgm:prSet>
      <dgm:spPr/>
      <dgm:t>
        <a:bodyPr/>
        <a:lstStyle/>
        <a:p>
          <a:endParaRPr lang="ru-RU"/>
        </a:p>
      </dgm:t>
    </dgm:pt>
    <dgm:pt modelId="{1C78B418-B51E-46F0-B55C-96E86375073D}" type="pres">
      <dgm:prSet presAssocID="{37A3CD0A-B42F-4AA8-A058-D7149DBE8E6F}" presName="negativeSpace" presStyleCnt="0"/>
      <dgm:spPr/>
    </dgm:pt>
    <dgm:pt modelId="{72A49350-7569-410E-862B-0E76653BF8EF}" type="pres">
      <dgm:prSet presAssocID="{37A3CD0A-B42F-4AA8-A058-D7149DBE8E6F}" presName="childText" presStyleLbl="conFgAcc1" presStyleIdx="0" presStyleCnt="2">
        <dgm:presLayoutVars>
          <dgm:bulletEnabled val="1"/>
        </dgm:presLayoutVars>
      </dgm:prSet>
      <dgm:spPr/>
    </dgm:pt>
    <dgm:pt modelId="{DCD7025C-E229-412B-9336-0792A160AE49}" type="pres">
      <dgm:prSet presAssocID="{7329F641-D7BC-4C92-9D4F-820E2CC6E799}" presName="spaceBetweenRectangles" presStyleCnt="0"/>
      <dgm:spPr/>
    </dgm:pt>
    <dgm:pt modelId="{6E51D589-D9F7-459D-BB9E-141A9B26ED34}" type="pres">
      <dgm:prSet presAssocID="{ACD7736E-DE0F-41FF-B866-252E70C0F5FB}" presName="parentLin" presStyleCnt="0"/>
      <dgm:spPr/>
    </dgm:pt>
    <dgm:pt modelId="{A965A5DE-99AD-4555-8C6F-4FCBA348FA51}" type="pres">
      <dgm:prSet presAssocID="{ACD7736E-DE0F-41FF-B866-252E70C0F5FB}" presName="parentLeftMargin" presStyleLbl="node1" presStyleIdx="0" presStyleCnt="2"/>
      <dgm:spPr/>
      <dgm:t>
        <a:bodyPr/>
        <a:lstStyle/>
        <a:p>
          <a:endParaRPr lang="ru-RU"/>
        </a:p>
      </dgm:t>
    </dgm:pt>
    <dgm:pt modelId="{36EA4655-8CFE-4837-8695-87C71FC432D0}" type="pres">
      <dgm:prSet presAssocID="{ACD7736E-DE0F-41FF-B866-252E70C0F5FB}" presName="parentText" presStyleLbl="node1" presStyleIdx="1" presStyleCnt="2" custScaleX="142857" custScaleY="280793" custLinFactX="28683" custLinFactNeighborX="100000" custLinFactNeighborY="-9146">
        <dgm:presLayoutVars>
          <dgm:chMax val="0"/>
          <dgm:bulletEnabled val="1"/>
        </dgm:presLayoutVars>
      </dgm:prSet>
      <dgm:spPr/>
      <dgm:t>
        <a:bodyPr/>
        <a:lstStyle/>
        <a:p>
          <a:endParaRPr lang="ru-RU"/>
        </a:p>
      </dgm:t>
    </dgm:pt>
    <dgm:pt modelId="{8B7303D5-8A20-42A0-90DD-5176D27986DB}" type="pres">
      <dgm:prSet presAssocID="{ACD7736E-DE0F-41FF-B866-252E70C0F5FB}" presName="negativeSpace" presStyleCnt="0"/>
      <dgm:spPr/>
    </dgm:pt>
    <dgm:pt modelId="{9CA770E4-89C6-4F23-B0E1-5F6E7DFA4F95}" type="pres">
      <dgm:prSet presAssocID="{ACD7736E-DE0F-41FF-B866-252E70C0F5FB}" presName="childText" presStyleLbl="conFgAcc1" presStyleIdx="1" presStyleCnt="2" custFlipVert="1" custScaleY="20159">
        <dgm:presLayoutVars>
          <dgm:bulletEnabled val="1"/>
        </dgm:presLayoutVars>
      </dgm:prSet>
      <dgm:spPr/>
    </dgm:pt>
  </dgm:ptLst>
  <dgm:cxnLst>
    <dgm:cxn modelId="{298F960D-4F3C-4032-8D4E-F04D9C2311AA}" srcId="{DAC1F8D6-CEBD-4797-B5E5-F7A0F65EC703}" destId="{ACD7736E-DE0F-41FF-B866-252E70C0F5FB}" srcOrd="1" destOrd="0" parTransId="{28E87ED5-8193-447D-87A1-80CA4541B329}" sibTransId="{0CED52C5-AA07-49DD-853F-4CB162EAE2CB}"/>
    <dgm:cxn modelId="{64985AA4-27B0-481F-A4E7-ED50C62C9D52}" type="presOf" srcId="{DAC1F8D6-CEBD-4797-B5E5-F7A0F65EC703}" destId="{CC2DB6C4-9F32-49C9-AD4C-0C8A865DA391}" srcOrd="0" destOrd="0" presId="urn:microsoft.com/office/officeart/2005/8/layout/list1"/>
    <dgm:cxn modelId="{97DC4200-2507-45B1-94C2-778CDA29A3C3}" srcId="{DAC1F8D6-CEBD-4797-B5E5-F7A0F65EC703}" destId="{37A3CD0A-B42F-4AA8-A058-D7149DBE8E6F}" srcOrd="0" destOrd="0" parTransId="{7F89BA85-9659-4ACB-B890-E4B5A8F49BFA}" sibTransId="{7329F641-D7BC-4C92-9D4F-820E2CC6E799}"/>
    <dgm:cxn modelId="{C77D2748-A4A4-4711-BFAE-F4C8E10491F5}" type="presOf" srcId="{37A3CD0A-B42F-4AA8-A058-D7149DBE8E6F}" destId="{D4FE60E4-2F92-4FF7-BD3D-3E5AA9A91C0B}" srcOrd="0" destOrd="0" presId="urn:microsoft.com/office/officeart/2005/8/layout/list1"/>
    <dgm:cxn modelId="{30258ABF-4296-4359-9BFB-7F0B480910F6}" type="presOf" srcId="{ACD7736E-DE0F-41FF-B866-252E70C0F5FB}" destId="{A965A5DE-99AD-4555-8C6F-4FCBA348FA51}" srcOrd="0" destOrd="0" presId="urn:microsoft.com/office/officeart/2005/8/layout/list1"/>
    <dgm:cxn modelId="{85613E33-2245-47ED-9850-83954FE799AC}" type="presOf" srcId="{ACD7736E-DE0F-41FF-B866-252E70C0F5FB}" destId="{36EA4655-8CFE-4837-8695-87C71FC432D0}" srcOrd="1" destOrd="0" presId="urn:microsoft.com/office/officeart/2005/8/layout/list1"/>
    <dgm:cxn modelId="{EE1356C1-ED6A-401C-925D-225D630B8816}" type="presOf" srcId="{37A3CD0A-B42F-4AA8-A058-D7149DBE8E6F}" destId="{1429B417-6AC1-4DC2-AA08-54BB354B2908}" srcOrd="1" destOrd="0" presId="urn:microsoft.com/office/officeart/2005/8/layout/list1"/>
    <dgm:cxn modelId="{EE8A5D96-41DA-4B20-B125-B5244F836A94}" type="presParOf" srcId="{CC2DB6C4-9F32-49C9-AD4C-0C8A865DA391}" destId="{56DEF5A7-3C91-4CF0-9D52-12AD63561ABF}" srcOrd="0" destOrd="0" presId="urn:microsoft.com/office/officeart/2005/8/layout/list1"/>
    <dgm:cxn modelId="{98884C1E-B9A8-4045-96D9-D986B10A979B}" type="presParOf" srcId="{56DEF5A7-3C91-4CF0-9D52-12AD63561ABF}" destId="{D4FE60E4-2F92-4FF7-BD3D-3E5AA9A91C0B}" srcOrd="0" destOrd="0" presId="urn:microsoft.com/office/officeart/2005/8/layout/list1"/>
    <dgm:cxn modelId="{DBA658FC-9A15-46F2-8D88-5D85BE1E40B4}" type="presParOf" srcId="{56DEF5A7-3C91-4CF0-9D52-12AD63561ABF}" destId="{1429B417-6AC1-4DC2-AA08-54BB354B2908}" srcOrd="1" destOrd="0" presId="urn:microsoft.com/office/officeart/2005/8/layout/list1"/>
    <dgm:cxn modelId="{9EDBBFBB-0109-4DFE-A7F4-680527ED9C13}" type="presParOf" srcId="{CC2DB6C4-9F32-49C9-AD4C-0C8A865DA391}" destId="{1C78B418-B51E-46F0-B55C-96E86375073D}" srcOrd="1" destOrd="0" presId="urn:microsoft.com/office/officeart/2005/8/layout/list1"/>
    <dgm:cxn modelId="{9C1824EF-6E53-4BDA-B5E0-2371C1EC9A0A}" type="presParOf" srcId="{CC2DB6C4-9F32-49C9-AD4C-0C8A865DA391}" destId="{72A49350-7569-410E-862B-0E76653BF8EF}" srcOrd="2" destOrd="0" presId="urn:microsoft.com/office/officeart/2005/8/layout/list1"/>
    <dgm:cxn modelId="{C464979C-4A3C-4A73-BD91-B0186EDC5C26}" type="presParOf" srcId="{CC2DB6C4-9F32-49C9-AD4C-0C8A865DA391}" destId="{DCD7025C-E229-412B-9336-0792A160AE49}" srcOrd="3" destOrd="0" presId="urn:microsoft.com/office/officeart/2005/8/layout/list1"/>
    <dgm:cxn modelId="{AC64DC64-2443-4FAC-A093-B51408F1977B}" type="presParOf" srcId="{CC2DB6C4-9F32-49C9-AD4C-0C8A865DA391}" destId="{6E51D589-D9F7-459D-BB9E-141A9B26ED34}" srcOrd="4" destOrd="0" presId="urn:microsoft.com/office/officeart/2005/8/layout/list1"/>
    <dgm:cxn modelId="{7A6C703A-D259-4F5D-9BDE-58B9A6EE78BC}" type="presParOf" srcId="{6E51D589-D9F7-459D-BB9E-141A9B26ED34}" destId="{A965A5DE-99AD-4555-8C6F-4FCBA348FA51}" srcOrd="0" destOrd="0" presId="urn:microsoft.com/office/officeart/2005/8/layout/list1"/>
    <dgm:cxn modelId="{B22F149E-FECD-43A3-949C-26783AD607F0}" type="presParOf" srcId="{6E51D589-D9F7-459D-BB9E-141A9B26ED34}" destId="{36EA4655-8CFE-4837-8695-87C71FC432D0}" srcOrd="1" destOrd="0" presId="urn:microsoft.com/office/officeart/2005/8/layout/list1"/>
    <dgm:cxn modelId="{41E38308-7685-48C7-B93E-3809CEF04D4D}" type="presParOf" srcId="{CC2DB6C4-9F32-49C9-AD4C-0C8A865DA391}" destId="{8B7303D5-8A20-42A0-90DD-5176D27986DB}" srcOrd="5" destOrd="0" presId="urn:microsoft.com/office/officeart/2005/8/layout/list1"/>
    <dgm:cxn modelId="{970C2953-ED95-48DC-A86F-69A56A80F0F4}" type="presParOf" srcId="{CC2DB6C4-9F32-49C9-AD4C-0C8A865DA391}" destId="{9CA770E4-89C6-4F23-B0E1-5F6E7DFA4F9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11701-99DD-4068-9B06-C8A56F59CE18}">
      <dsp:nvSpPr>
        <dsp:cNvPr id="0" name=""/>
        <dsp:cNvSpPr/>
      </dsp:nvSpPr>
      <dsp:spPr>
        <a:xfrm>
          <a:off x="0" y="419398"/>
          <a:ext cx="60960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69ED77-6712-4947-83EB-2E244CDC980D}">
      <dsp:nvSpPr>
        <dsp:cNvPr id="0" name=""/>
        <dsp:cNvSpPr/>
      </dsp:nvSpPr>
      <dsp:spPr>
        <a:xfrm>
          <a:off x="261918" y="103172"/>
          <a:ext cx="5804291" cy="826560"/>
        </a:xfrm>
        <a:prstGeom prst="roundRect">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161290" tIns="0" rIns="161290" bIns="0" numCol="1" spcCol="1270" anchor="ctr" anchorCtr="0">
          <a:noAutofit/>
        </a:bodyPr>
        <a:lstStyle/>
        <a:p>
          <a:pPr lvl="0" algn="l" defTabSz="1244600">
            <a:lnSpc>
              <a:spcPct val="90000"/>
            </a:lnSpc>
            <a:spcBef>
              <a:spcPct val="0"/>
            </a:spcBef>
            <a:spcAft>
              <a:spcPct val="35000"/>
            </a:spcAft>
          </a:pPr>
          <a:r>
            <a:rPr lang="ru-RU" sz="2800" kern="1200" dirty="0" smtClean="0"/>
            <a:t>ЧТЕНИЕ ВОСПИТАТЕЛЯ</a:t>
          </a:r>
          <a:endParaRPr lang="ru-RU" sz="2800" kern="1200" dirty="0"/>
        </a:p>
      </dsp:txBody>
      <dsp:txXfrm>
        <a:off x="302267" y="143521"/>
        <a:ext cx="5723593" cy="745862"/>
      </dsp:txXfrm>
    </dsp:sp>
    <dsp:sp modelId="{05A0C3BF-EC8D-434A-93A2-441AAA8B909D}">
      <dsp:nvSpPr>
        <dsp:cNvPr id="0" name=""/>
        <dsp:cNvSpPr/>
      </dsp:nvSpPr>
      <dsp:spPr>
        <a:xfrm>
          <a:off x="0" y="1689478"/>
          <a:ext cx="60960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8A6A0A-E28A-461D-A55F-F27B85023BCC}">
      <dsp:nvSpPr>
        <dsp:cNvPr id="0" name=""/>
        <dsp:cNvSpPr/>
      </dsp:nvSpPr>
      <dsp:spPr>
        <a:xfrm>
          <a:off x="290214" y="1276198"/>
          <a:ext cx="5804291" cy="826560"/>
        </a:xfrm>
        <a:prstGeom prst="roundRect">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61290" tIns="0" rIns="161290" bIns="0" numCol="1" spcCol="1270" anchor="ctr" anchorCtr="0">
          <a:noAutofit/>
        </a:bodyPr>
        <a:lstStyle/>
        <a:p>
          <a:pPr lvl="0" algn="l" defTabSz="1244600">
            <a:lnSpc>
              <a:spcPct val="90000"/>
            </a:lnSpc>
            <a:spcBef>
              <a:spcPct val="0"/>
            </a:spcBef>
            <a:spcAft>
              <a:spcPct val="35000"/>
            </a:spcAft>
          </a:pPr>
          <a:r>
            <a:rPr lang="ru-RU" sz="2800" kern="1200" dirty="0" smtClean="0"/>
            <a:t>РАССКАЗЫВАНИЕ</a:t>
          </a:r>
          <a:endParaRPr lang="ru-RU" sz="2800" kern="1200" dirty="0"/>
        </a:p>
      </dsp:txBody>
      <dsp:txXfrm>
        <a:off x="330563" y="1316547"/>
        <a:ext cx="5723593" cy="745862"/>
      </dsp:txXfrm>
    </dsp:sp>
    <dsp:sp modelId="{82357F05-4342-4FA1-93DD-9C780CE14F5C}">
      <dsp:nvSpPr>
        <dsp:cNvPr id="0" name=""/>
        <dsp:cNvSpPr/>
      </dsp:nvSpPr>
      <dsp:spPr>
        <a:xfrm>
          <a:off x="0" y="3352281"/>
          <a:ext cx="60960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125C7B-0931-4F2C-B299-E015C3616C84}">
      <dsp:nvSpPr>
        <dsp:cNvPr id="0" name=""/>
        <dsp:cNvSpPr/>
      </dsp:nvSpPr>
      <dsp:spPr>
        <a:xfrm>
          <a:off x="297656" y="2546278"/>
          <a:ext cx="5795015" cy="1219283"/>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1290" tIns="0" rIns="161290" bIns="0" numCol="1" spcCol="1270" anchor="ctr" anchorCtr="0">
          <a:noAutofit/>
        </a:bodyPr>
        <a:lstStyle/>
        <a:p>
          <a:pPr lvl="0" algn="l" defTabSz="1244600">
            <a:lnSpc>
              <a:spcPct val="90000"/>
            </a:lnSpc>
            <a:spcBef>
              <a:spcPct val="0"/>
            </a:spcBef>
            <a:spcAft>
              <a:spcPct val="35000"/>
            </a:spcAft>
          </a:pPr>
          <a:r>
            <a:rPr lang="ru-RU" sz="2800" kern="1200" dirty="0" smtClean="0"/>
            <a:t>ДИДАКТИЧЕСКИЕ ИГРЫ,</a:t>
          </a:r>
        </a:p>
        <a:p>
          <a:pPr lvl="0" algn="l" defTabSz="1244600">
            <a:lnSpc>
              <a:spcPct val="90000"/>
            </a:lnSpc>
            <a:spcBef>
              <a:spcPct val="0"/>
            </a:spcBef>
            <a:spcAft>
              <a:spcPct val="35000"/>
            </a:spcAft>
          </a:pPr>
          <a:r>
            <a:rPr lang="ru-RU" sz="2800" kern="1200" dirty="0" smtClean="0"/>
            <a:t>ЛИТЕРАТУРНЫЕ ВИКТОРИНЫ</a:t>
          </a:r>
          <a:endParaRPr lang="ru-RU" sz="2800" kern="1200" dirty="0"/>
        </a:p>
      </dsp:txBody>
      <dsp:txXfrm>
        <a:off x="357176" y="2605798"/>
        <a:ext cx="5675975" cy="11002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F94F8-E9FC-4462-9A09-D46530DCB2A3}">
      <dsp:nvSpPr>
        <dsp:cNvPr id="0" name=""/>
        <dsp:cNvSpPr/>
      </dsp:nvSpPr>
      <dsp:spPr>
        <a:xfrm>
          <a:off x="0" y="591343"/>
          <a:ext cx="2571749" cy="1543050"/>
        </a:xfrm>
        <a:prstGeom prst="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t>Выразительность чтения</a:t>
          </a:r>
          <a:endParaRPr lang="ru-RU" sz="2400" kern="1200" dirty="0"/>
        </a:p>
      </dsp:txBody>
      <dsp:txXfrm>
        <a:off x="0" y="591343"/>
        <a:ext cx="2571749" cy="1543050"/>
      </dsp:txXfrm>
    </dsp:sp>
    <dsp:sp modelId="{5C9F6AE8-0262-4ED1-B1A9-58892AA733D9}">
      <dsp:nvSpPr>
        <dsp:cNvPr id="0" name=""/>
        <dsp:cNvSpPr/>
      </dsp:nvSpPr>
      <dsp:spPr>
        <a:xfrm>
          <a:off x="2828925" y="591343"/>
          <a:ext cx="2571749" cy="1543050"/>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b="1" kern="1200" dirty="0" smtClean="0"/>
            <a:t>повторность чтения</a:t>
          </a:r>
          <a:endParaRPr lang="ru-RU" sz="2600" kern="1200" dirty="0"/>
        </a:p>
      </dsp:txBody>
      <dsp:txXfrm>
        <a:off x="2828925" y="591343"/>
        <a:ext cx="2571749" cy="1543050"/>
      </dsp:txXfrm>
    </dsp:sp>
    <dsp:sp modelId="{334662A7-F5D3-467F-978B-D660DE74ED8D}">
      <dsp:nvSpPr>
        <dsp:cNvPr id="0" name=""/>
        <dsp:cNvSpPr/>
      </dsp:nvSpPr>
      <dsp:spPr>
        <a:xfrm>
          <a:off x="5657849" y="591343"/>
          <a:ext cx="2571749" cy="154305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b="1" u="none" kern="1200" dirty="0" smtClean="0"/>
            <a:t>выборочное чтение</a:t>
          </a:r>
          <a:endParaRPr lang="ru-RU" sz="2600" u="none" kern="1200" dirty="0"/>
        </a:p>
      </dsp:txBody>
      <dsp:txXfrm>
        <a:off x="5657849" y="591343"/>
        <a:ext cx="2571749" cy="1543050"/>
      </dsp:txXfrm>
    </dsp:sp>
    <dsp:sp modelId="{314B58E7-D358-49B0-B527-D07F7AF962BB}">
      <dsp:nvSpPr>
        <dsp:cNvPr id="0" name=""/>
        <dsp:cNvSpPr/>
      </dsp:nvSpPr>
      <dsp:spPr>
        <a:xfrm>
          <a:off x="0" y="2391569"/>
          <a:ext cx="2571749" cy="1543050"/>
        </a:xfrm>
        <a:prstGeom prst="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b="1" u="none" kern="1200" dirty="0" smtClean="0"/>
            <a:t>Драматизация</a:t>
          </a:r>
          <a:endParaRPr lang="ru-RU" sz="2600" u="none" kern="1200" dirty="0"/>
        </a:p>
      </dsp:txBody>
      <dsp:txXfrm>
        <a:off x="0" y="2391569"/>
        <a:ext cx="2571749" cy="1543050"/>
      </dsp:txXfrm>
    </dsp:sp>
    <dsp:sp modelId="{0A59B2C4-CA95-4EA3-BBC2-7ED1910CFCCC}">
      <dsp:nvSpPr>
        <dsp:cNvPr id="0" name=""/>
        <dsp:cNvSpPr/>
      </dsp:nvSpPr>
      <dsp:spPr>
        <a:xfrm>
          <a:off x="2828925" y="2391569"/>
          <a:ext cx="2571749" cy="154305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b="1" kern="1200" dirty="0" smtClean="0"/>
            <a:t>рассматривание иллюстраций в книге</a:t>
          </a:r>
          <a:endParaRPr lang="ru-RU" sz="2600" kern="1200" dirty="0"/>
        </a:p>
      </dsp:txBody>
      <dsp:txXfrm>
        <a:off x="2828925" y="2391569"/>
        <a:ext cx="2571749" cy="1543050"/>
      </dsp:txXfrm>
    </dsp:sp>
    <dsp:sp modelId="{B95883B7-733F-4AAC-B5B2-B09BDCFCCAE1}">
      <dsp:nvSpPr>
        <dsp:cNvPr id="0" name=""/>
        <dsp:cNvSpPr/>
      </dsp:nvSpPr>
      <dsp:spPr>
        <a:xfrm>
          <a:off x="5657849" y="2391569"/>
          <a:ext cx="2571749" cy="1543050"/>
        </a:xfrm>
        <a:prstGeom prst="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ru-RU" sz="2600" b="1" kern="1200" dirty="0" smtClean="0"/>
            <a:t>беседа по сказке</a:t>
          </a:r>
          <a:endParaRPr lang="ru-RU" sz="2600" kern="1200" dirty="0"/>
        </a:p>
      </dsp:txBody>
      <dsp:txXfrm>
        <a:off x="5657849" y="2391569"/>
        <a:ext cx="2571749" cy="1543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5D69F-71E1-49E5-87DE-001D4918DE89}">
      <dsp:nvSpPr>
        <dsp:cNvPr id="0" name=""/>
        <dsp:cNvSpPr/>
      </dsp:nvSpPr>
      <dsp:spPr>
        <a:xfrm>
          <a:off x="553729" y="1365"/>
          <a:ext cx="3391495" cy="203489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ru-RU" sz="3300" u="sng" kern="1200" dirty="0" smtClean="0"/>
            <a:t>Знакомство детей со  сказкой</a:t>
          </a:r>
          <a:r>
            <a:rPr lang="ru-RU" sz="3300" kern="1200" dirty="0" smtClean="0"/>
            <a:t> </a:t>
          </a:r>
          <a:endParaRPr lang="ru-RU" sz="3300" kern="1200" dirty="0"/>
        </a:p>
      </dsp:txBody>
      <dsp:txXfrm>
        <a:off x="553729" y="1365"/>
        <a:ext cx="3391495" cy="2034897"/>
      </dsp:txXfrm>
    </dsp:sp>
    <dsp:sp modelId="{65DD75C2-96D1-4A6A-910F-6DAFAB5F3D8F}">
      <dsp:nvSpPr>
        <dsp:cNvPr id="0" name=""/>
        <dsp:cNvSpPr/>
      </dsp:nvSpPr>
      <dsp:spPr>
        <a:xfrm>
          <a:off x="4284374" y="1365"/>
          <a:ext cx="3391495" cy="203489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ru-RU" sz="3300" u="sng" kern="1200" dirty="0" smtClean="0"/>
            <a:t>Эмоциональное восприятие сказки детьми</a:t>
          </a:r>
          <a:r>
            <a:rPr lang="ru-RU" sz="3300" kern="1200" dirty="0" smtClean="0"/>
            <a:t> </a:t>
          </a:r>
          <a:endParaRPr lang="ru-RU" sz="3300" kern="1200" dirty="0"/>
        </a:p>
      </dsp:txBody>
      <dsp:txXfrm>
        <a:off x="4284374" y="1365"/>
        <a:ext cx="3391495" cy="2034897"/>
      </dsp:txXfrm>
    </dsp:sp>
    <dsp:sp modelId="{70371B94-A9EC-4D1C-B0A4-C4701639EA9B}">
      <dsp:nvSpPr>
        <dsp:cNvPr id="0" name=""/>
        <dsp:cNvSpPr/>
      </dsp:nvSpPr>
      <dsp:spPr>
        <a:xfrm>
          <a:off x="553729" y="2375411"/>
          <a:ext cx="3391495" cy="203489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ru-RU" sz="3300" u="sng" kern="1200" dirty="0" smtClean="0"/>
            <a:t>Художественная деятельность </a:t>
          </a:r>
          <a:endParaRPr lang="ru-RU" sz="3300" kern="1200" dirty="0"/>
        </a:p>
      </dsp:txBody>
      <dsp:txXfrm>
        <a:off x="553729" y="2375411"/>
        <a:ext cx="3391495" cy="2034897"/>
      </dsp:txXfrm>
    </dsp:sp>
    <dsp:sp modelId="{71A6D84F-469A-4DCD-8D7A-5855960E75C2}">
      <dsp:nvSpPr>
        <dsp:cNvPr id="0" name=""/>
        <dsp:cNvSpPr/>
      </dsp:nvSpPr>
      <dsp:spPr>
        <a:xfrm>
          <a:off x="4284374" y="2375411"/>
          <a:ext cx="3391495" cy="203489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ru-RU" sz="3300" u="sng" kern="1200" dirty="0" smtClean="0"/>
            <a:t>Подготовка к самостоятельной деятельности</a:t>
          </a:r>
          <a:r>
            <a:rPr lang="ru-RU" sz="3300" kern="1200" dirty="0" smtClean="0"/>
            <a:t> </a:t>
          </a:r>
          <a:endParaRPr lang="ru-RU" sz="3300" kern="1200" dirty="0"/>
        </a:p>
      </dsp:txBody>
      <dsp:txXfrm>
        <a:off x="4284374" y="2375411"/>
        <a:ext cx="3391495" cy="20348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A49350-7569-410E-862B-0E76653BF8EF}">
      <dsp:nvSpPr>
        <dsp:cNvPr id="0" name=""/>
        <dsp:cNvSpPr/>
      </dsp:nvSpPr>
      <dsp:spPr>
        <a:xfrm>
          <a:off x="0" y="934618"/>
          <a:ext cx="7048528"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29B417-6AC1-4DC2-AA08-54BB354B2908}">
      <dsp:nvSpPr>
        <dsp:cNvPr id="0" name=""/>
        <dsp:cNvSpPr/>
      </dsp:nvSpPr>
      <dsp:spPr>
        <a:xfrm>
          <a:off x="288351" y="61643"/>
          <a:ext cx="6711238" cy="11497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492" tIns="0" rIns="186492" bIns="0" numCol="1" spcCol="1270" anchor="ctr" anchorCtr="0">
          <a:noAutofit/>
        </a:bodyPr>
        <a:lstStyle/>
        <a:p>
          <a:pPr lvl="0" algn="l" defTabSz="1066800">
            <a:lnSpc>
              <a:spcPct val="90000"/>
            </a:lnSpc>
            <a:spcBef>
              <a:spcPct val="0"/>
            </a:spcBef>
            <a:spcAft>
              <a:spcPct val="35000"/>
            </a:spcAft>
          </a:pPr>
          <a:r>
            <a:rPr lang="ru-RU" sz="2400" kern="1200" dirty="0" smtClean="0"/>
            <a:t>работа по нравственному воспитанию осуществляется целенаправленно в соответствии с намеченным планом</a:t>
          </a:r>
          <a:endParaRPr lang="ru-RU" sz="2400" kern="1200" dirty="0"/>
        </a:p>
      </dsp:txBody>
      <dsp:txXfrm>
        <a:off x="344479" y="117771"/>
        <a:ext cx="6598982" cy="1037527"/>
      </dsp:txXfrm>
    </dsp:sp>
    <dsp:sp modelId="{9CA770E4-89C6-4F23-B0E1-5F6E7DFA4F95}">
      <dsp:nvSpPr>
        <dsp:cNvPr id="0" name=""/>
        <dsp:cNvSpPr/>
      </dsp:nvSpPr>
      <dsp:spPr>
        <a:xfrm flipV="1">
          <a:off x="0" y="2415570"/>
          <a:ext cx="7048528" cy="76201"/>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EA4655-8CFE-4837-8695-87C71FC432D0}">
      <dsp:nvSpPr>
        <dsp:cNvPr id="0" name=""/>
        <dsp:cNvSpPr/>
      </dsp:nvSpPr>
      <dsp:spPr>
        <a:xfrm>
          <a:off x="337289" y="1353120"/>
          <a:ext cx="6711238" cy="12433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492" tIns="0" rIns="186492" bIns="0" numCol="1" spcCol="1270" anchor="ctr" anchorCtr="0">
          <a:noAutofit/>
        </a:bodyPr>
        <a:lstStyle/>
        <a:p>
          <a:pPr lvl="0" algn="l" defTabSz="1066800">
            <a:lnSpc>
              <a:spcPct val="90000"/>
            </a:lnSpc>
            <a:spcBef>
              <a:spcPct val="0"/>
            </a:spcBef>
            <a:spcAft>
              <a:spcPct val="35000"/>
            </a:spcAft>
          </a:pPr>
          <a:r>
            <a:rPr lang="ru-RU" sz="2400" kern="1200" dirty="0" smtClean="0"/>
            <a:t>будут учитываться индивидуальные и возрастные особенности детей</a:t>
          </a:r>
          <a:endParaRPr lang="ru-RU" sz="2400" kern="1200" dirty="0"/>
        </a:p>
      </dsp:txBody>
      <dsp:txXfrm>
        <a:off x="397984" y="1413815"/>
        <a:ext cx="6589848" cy="112196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794E62-497B-4350-81EB-AF5B050823F5}" type="datetimeFigureOut">
              <a:rPr lang="ru-RU" smtClean="0"/>
              <a:t>07.02.2017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4CE9ED-5E32-4AE1-AA56-DE3516B8CDF1}" type="slidenum">
              <a:rPr lang="ru-RU" smtClean="0"/>
              <a:t>‹#›</a:t>
            </a:fld>
            <a:endParaRPr lang="ru-RU"/>
          </a:p>
        </p:txBody>
      </p:sp>
    </p:spTree>
    <p:extLst>
      <p:ext uri="{BB962C8B-B14F-4D97-AF65-F5344CB8AC3E}">
        <p14:creationId xmlns:p14="http://schemas.microsoft.com/office/powerpoint/2010/main" val="1174030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84CE9ED-5E32-4AE1-AA56-DE3516B8CDF1}" type="slidenum">
              <a:rPr lang="ru-RU" smtClean="0"/>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D55790-3E06-4D47-B227-5662112B8C8C}" type="datetimeFigureOut">
              <a:rPr lang="ru-RU" smtClean="0"/>
              <a:pPr/>
              <a:t>07.02.2017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B10FA-2DA1-40B8-B772-3EFC75B9AC3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D55790-3E06-4D47-B227-5662112B8C8C}" type="datetimeFigureOut">
              <a:rPr lang="ru-RU" smtClean="0"/>
              <a:pPr/>
              <a:t>07.02.2017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5B10FA-2DA1-40B8-B772-3EFC75B9AC3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planetadetstva.net/pedagogam/rannij-vozrast" TargetMode="External"/><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style>
          <a:lnRef idx="2">
            <a:schemeClr val="accent3"/>
          </a:lnRef>
          <a:fillRef idx="1">
            <a:schemeClr val="lt1"/>
          </a:fillRef>
          <a:effectRef idx="0">
            <a:schemeClr val="accent3"/>
          </a:effectRef>
          <a:fontRef idx="minor">
            <a:schemeClr val="dk1"/>
          </a:fontRef>
        </p:style>
        <p:txBody>
          <a:bodyPr>
            <a:normAutofit/>
          </a:bodyPr>
          <a:lstStyle/>
          <a:p>
            <a:pPr algn="ctr">
              <a:buNone/>
            </a:pPr>
            <a:endParaRPr lang="ru-RU" sz="4400" dirty="0" smtClean="0"/>
          </a:p>
          <a:p>
            <a:pPr algn="ctr">
              <a:buNone/>
            </a:pPr>
            <a:r>
              <a:rPr lang="ru-RU" sz="4400" dirty="0" smtClean="0"/>
              <a:t> </a:t>
            </a:r>
            <a:endParaRPr lang="ru-RU" sz="4400" dirty="0"/>
          </a:p>
        </p:txBody>
      </p:sp>
      <p:sp>
        <p:nvSpPr>
          <p:cNvPr id="6" name="Прямоугольник 5"/>
          <p:cNvSpPr/>
          <p:nvPr/>
        </p:nvSpPr>
        <p:spPr>
          <a:xfrm>
            <a:off x="428596" y="1643050"/>
            <a:ext cx="8286808" cy="769441"/>
          </a:xfrm>
          <a:prstGeom prst="rect">
            <a:avLst/>
          </a:prstGeom>
        </p:spPr>
        <p:txBody>
          <a:bodyPr wrap="square">
            <a:spAutoFit/>
          </a:bodyPr>
          <a:lstStyle/>
          <a:p>
            <a:pPr algn="ctr">
              <a:buNone/>
            </a:pPr>
            <a:r>
              <a:rPr lang="ru-RU" sz="4400" dirty="0" smtClean="0"/>
              <a:t> </a:t>
            </a:r>
            <a:endParaRPr lang="ru-RU" sz="4400" dirty="0"/>
          </a:p>
        </p:txBody>
      </p:sp>
      <p:sp>
        <p:nvSpPr>
          <p:cNvPr id="7" name="Прямоугольник 6"/>
          <p:cNvSpPr/>
          <p:nvPr/>
        </p:nvSpPr>
        <p:spPr>
          <a:xfrm>
            <a:off x="2286000" y="2967335"/>
            <a:ext cx="4572000" cy="369332"/>
          </a:xfrm>
          <a:prstGeom prst="rect">
            <a:avLst/>
          </a:prstGeom>
        </p:spPr>
        <p:txBody>
          <a:bodyPr>
            <a:spAutoFit/>
          </a:bodyPr>
          <a:lstStyle/>
          <a:p>
            <a:pPr algn="ctr">
              <a:buNone/>
            </a:pPr>
            <a:r>
              <a:rPr lang="ru-RU" dirty="0" smtClean="0"/>
              <a:t>  </a:t>
            </a:r>
            <a:endParaRPr lang="ru-RU" dirty="0"/>
          </a:p>
        </p:txBody>
      </p:sp>
      <p:pic>
        <p:nvPicPr>
          <p:cNvPr id="8" name="Рисунок 7" descr="thWCGXKHB7.jpg"/>
          <p:cNvPicPr>
            <a:picLocks noChangeAspect="1"/>
          </p:cNvPicPr>
          <p:nvPr/>
        </p:nvPicPr>
        <p:blipFill>
          <a:blip r:embed="rId2"/>
          <a:stretch>
            <a:fillRect/>
          </a:stretch>
        </p:blipFill>
        <p:spPr>
          <a:xfrm>
            <a:off x="0" y="0"/>
            <a:ext cx="9144000" cy="6858000"/>
          </a:xfrm>
          <a:prstGeom prst="rect">
            <a:avLst/>
          </a:prstGeom>
        </p:spPr>
      </p:pic>
      <p:sp>
        <p:nvSpPr>
          <p:cNvPr id="9" name="Прямоугольник 8"/>
          <p:cNvSpPr/>
          <p:nvPr/>
        </p:nvSpPr>
        <p:spPr>
          <a:xfrm>
            <a:off x="285720" y="2967334"/>
            <a:ext cx="8715436" cy="2800767"/>
          </a:xfrm>
          <a:prstGeom prst="rect">
            <a:avLst/>
          </a:prstGeom>
        </p:spPr>
        <p:txBody>
          <a:bodyPr wrap="square">
            <a:spAutoFit/>
          </a:bodyPr>
          <a:lstStyle/>
          <a:p>
            <a:pPr algn="ctr">
              <a:buNone/>
            </a:pPr>
            <a:r>
              <a:rPr lang="ru-RU" sz="4400" dirty="0" smtClean="0">
                <a:solidFill>
                  <a:srgbClr val="0070C0"/>
                </a:solidFill>
              </a:rPr>
              <a:t>Муниципальное казенное дошкольное образовательное учреждение </a:t>
            </a:r>
            <a:r>
              <a:rPr lang="ru-RU" sz="4400" dirty="0" smtClean="0">
                <a:solidFill>
                  <a:srgbClr val="C00000"/>
                </a:solidFill>
              </a:rPr>
              <a:t>«ДЕТСКИЙ САД №5» </a:t>
            </a:r>
          </a:p>
          <a:p>
            <a:pPr algn="ctr">
              <a:buNone/>
            </a:pPr>
            <a:r>
              <a:rPr lang="ru-RU" sz="4400" dirty="0" smtClean="0">
                <a:solidFill>
                  <a:srgbClr val="00B050"/>
                </a:solidFill>
              </a:rPr>
              <a:t>Г. ОБОЯНЬ</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a:bodyPr>
          <a:lstStyle/>
          <a:p>
            <a:pPr>
              <a:buNone/>
            </a:pPr>
            <a:endParaRPr lang="ru-RU" sz="5800" dirty="0"/>
          </a:p>
          <a:p>
            <a:pPr>
              <a:buNone/>
            </a:pPr>
            <a:r>
              <a:rPr lang="ru-RU" dirty="0"/>
              <a:t/>
            </a:r>
            <a:br>
              <a:rPr lang="ru-RU" dirty="0"/>
            </a:br>
            <a:endParaRPr lang="ru-RU" dirty="0"/>
          </a:p>
          <a:p>
            <a:endParaRPr lang="ru-RU" dirty="0"/>
          </a:p>
        </p:txBody>
      </p:sp>
      <p:pic>
        <p:nvPicPr>
          <p:cNvPr id="4" name="Рисунок 3" descr="thZFJ1TM7V.jpg"/>
          <p:cNvPicPr>
            <a:picLocks noChangeAspect="1"/>
          </p:cNvPicPr>
          <p:nvPr/>
        </p:nvPicPr>
        <p:blipFill>
          <a:blip r:embed="rId2"/>
          <a:stretch>
            <a:fillRect/>
          </a:stretch>
        </p:blipFill>
        <p:spPr>
          <a:xfrm>
            <a:off x="0" y="0"/>
            <a:ext cx="9144000" cy="6857999"/>
          </a:xfrm>
          <a:prstGeom prst="rect">
            <a:avLst/>
          </a:prstGeom>
        </p:spPr>
      </p:pic>
      <p:sp>
        <p:nvSpPr>
          <p:cNvPr id="5" name="Прямоугольник 4"/>
          <p:cNvSpPr/>
          <p:nvPr/>
        </p:nvSpPr>
        <p:spPr>
          <a:xfrm>
            <a:off x="1285852" y="285729"/>
            <a:ext cx="7858148" cy="6494085"/>
          </a:xfrm>
          <a:prstGeom prst="rect">
            <a:avLst/>
          </a:prstGeom>
        </p:spPr>
        <p:txBody>
          <a:bodyPr wrap="square">
            <a:spAutoFit/>
          </a:bodyPr>
          <a:lstStyle/>
          <a:p>
            <a:r>
              <a:rPr lang="ru-RU" sz="3200" dirty="0" smtClean="0"/>
              <a:t>В настоящее время мы все чаще наблюдаем примеры детской жестокости, агрессивности по отношению друг другу, по отношению к близким людям. Под влиянием далеко не нравственных мультфильмов у детей искажены представления о нравственных качествах: о доброте, милосердии, справедливости. </a:t>
            </a:r>
          </a:p>
          <a:p>
            <a:r>
              <a:rPr lang="ru-RU" sz="3200" dirty="0" smtClean="0"/>
              <a:t>С рождения ребенок нацелен на идеал хорошего, поэтому считаю, что уже с младшего дошкольного возраста необходимо показать малышу нравственную суть каждого поступка. </a:t>
            </a: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4)">
                                      <p:cBhvr>
                                        <p:cTn id="7" dur="2000"/>
                                        <p:tgtEl>
                                          <p:spTgt spid="5">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heel(4)">
                                      <p:cBhvr>
                                        <p:cTn id="1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a:bodyPr>
          <a:lstStyle/>
          <a:p>
            <a:pPr>
              <a:buNone/>
            </a:pPr>
            <a:r>
              <a:rPr lang="ru-RU" dirty="0" smtClean="0"/>
              <a:t> </a:t>
            </a:r>
            <a:endParaRPr lang="ru-RU" dirty="0"/>
          </a:p>
          <a:p>
            <a:endParaRPr lang="ru-RU" dirty="0"/>
          </a:p>
        </p:txBody>
      </p:sp>
      <p:pic>
        <p:nvPicPr>
          <p:cNvPr id="4" name="Рисунок 3" descr="thC3U8QHSL.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214282" y="285728"/>
            <a:ext cx="8929718" cy="6186309"/>
          </a:xfrm>
          <a:prstGeom prst="rect">
            <a:avLst/>
          </a:prstGeom>
        </p:spPr>
        <p:txBody>
          <a:bodyPr wrap="square">
            <a:spAutoFit/>
          </a:bodyPr>
          <a:lstStyle/>
          <a:p>
            <a:r>
              <a:rPr lang="ru-RU" sz="3600" b="1" u="sng" dirty="0" smtClean="0"/>
              <a:t> Сказка</a:t>
            </a:r>
            <a:r>
              <a:rPr lang="ru-RU" sz="3600" dirty="0" smtClean="0"/>
              <a:t>, ее композиция, яркое противопоставление добра и зла, фантастические и определенные по своей нравственной сути образы, особые причинно - следственные связи и явления, доступные пониманию ребенка, - все это делает сказку особенно интересной и волнующей для детей. Она является незаменимым инструментом формирования нравственно здоровой личности ребенка.</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anim calcmode="lin" valueType="num">
                                      <p:cBhvr>
                                        <p:cTn id="8"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5840435"/>
          </a:xfrm>
        </p:spPr>
        <p:txBody>
          <a:bodyPr>
            <a:normAutofit/>
          </a:bodyPr>
          <a:lstStyle/>
          <a:p>
            <a:pPr>
              <a:buNone/>
            </a:pPr>
            <a:endParaRPr lang="ru-RU" dirty="0"/>
          </a:p>
          <a:p>
            <a:endParaRPr lang="ru-RU" dirty="0"/>
          </a:p>
        </p:txBody>
      </p:sp>
      <p:pic>
        <p:nvPicPr>
          <p:cNvPr id="4" name="Рисунок 3" descr="thS1EZ6WYE.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285720" y="285728"/>
            <a:ext cx="8643998" cy="6186309"/>
          </a:xfrm>
          <a:prstGeom prst="rect">
            <a:avLst/>
          </a:prstGeom>
        </p:spPr>
        <p:txBody>
          <a:bodyPr wrap="square">
            <a:spAutoFit/>
          </a:bodyPr>
          <a:lstStyle/>
          <a:p>
            <a:r>
              <a:rPr lang="ru-RU" sz="3600" dirty="0" smtClean="0"/>
              <a:t>Сказка сопровождает ребенка с самого раннего детства. Сказка, созданная в давние времена, живет до сих пор, увлекает детей и содержанием, и художественной формой.</a:t>
            </a:r>
          </a:p>
          <a:p>
            <a:r>
              <a:rPr lang="ru-RU" sz="3600" dirty="0" smtClean="0"/>
              <a:t>Сказка - это рассказ о заведомо невозможном. Здесь есть обязательно что-то фантастическое, неправдоподобное: животные разговаривают, на первый взгляд обыкновенные предметы оказываются волшебными.</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5">
                                            <p:txEl>
                                              <p:pRg st="0" end="0"/>
                                            </p:txEl>
                                          </p:spTgt>
                                        </p:tgtEl>
                                        <p:attrNameLst>
                                          <p:attrName>ppt_x</p:attrName>
                                        </p:attrNameLst>
                                      </p:cBhvr>
                                    </p:anim>
                                    <p:anim from="0" to="-1.0" calcmode="lin" valueType="num">
                                      <p:cBhvr>
                                        <p:cTn id="8" dur="200" decel="50000" autoRev="1" fill="hold">
                                          <p:stCondLst>
                                            <p:cond delay="600"/>
                                          </p:stCondLst>
                                        </p:cTn>
                                        <p:tgtEl>
                                          <p:spTgt spid="5">
                                            <p:txEl>
                                              <p:pRg st="0" end="0"/>
                                            </p:txEl>
                                          </p:spTgt>
                                        </p:tgtEl>
                                        <p:attrNameLst>
                                          <p:attrName>xshear</p:attrName>
                                        </p:attrNameLst>
                                      </p:cBhvr>
                                    </p:anim>
                                    <p:animScale>
                                      <p:cBhvr>
                                        <p:cTn id="9" dur="200" decel="100000" autoRev="1" fill="hold">
                                          <p:stCondLst>
                                            <p:cond delay="600"/>
                                          </p:stCondLst>
                                        </p:cTn>
                                        <p:tgtEl>
                                          <p:spTgt spid="5">
                                            <p:txEl>
                                              <p:pRg st="0" end="0"/>
                                            </p:txEl>
                                          </p:spTgt>
                                        </p:tgtEl>
                                      </p:cBhvr>
                                      <p:from x="100000" y="100000"/>
                                      <p:to x="80000" y="100000"/>
                                    </p:animScale>
                                    <p:anim by="(#ppt_h/3+#ppt_w*0.1)" calcmode="lin" valueType="num">
                                      <p:cBhvr additive="sum">
                                        <p:cTn id="10" dur="200" decel="100000" autoRev="1" fill="hold">
                                          <p:stCondLst>
                                            <p:cond delay="600"/>
                                          </p:stCondLst>
                                        </p:cTn>
                                        <p:tgtEl>
                                          <p:spTgt spid="5">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5">
                                            <p:txEl>
                                              <p:pRg st="1" end="1"/>
                                            </p:txEl>
                                          </p:spTgt>
                                        </p:tgtEl>
                                        <p:attrNameLst>
                                          <p:attrName>ppt_x</p:attrName>
                                        </p:attrNameLst>
                                      </p:cBhvr>
                                    </p:anim>
                                    <p:anim from="0" to="-1.0" calcmode="lin" valueType="num">
                                      <p:cBhvr>
                                        <p:cTn id="14" dur="200" decel="50000" autoRev="1" fill="hold">
                                          <p:stCondLst>
                                            <p:cond delay="600"/>
                                          </p:stCondLst>
                                        </p:cTn>
                                        <p:tgtEl>
                                          <p:spTgt spid="5">
                                            <p:txEl>
                                              <p:pRg st="1" end="1"/>
                                            </p:txEl>
                                          </p:spTgt>
                                        </p:tgtEl>
                                        <p:attrNameLst>
                                          <p:attrName>xshear</p:attrName>
                                        </p:attrNameLst>
                                      </p:cBhvr>
                                    </p:anim>
                                    <p:animScale>
                                      <p:cBhvr>
                                        <p:cTn id="15" dur="200" decel="100000" autoRev="1" fill="hold">
                                          <p:stCondLst>
                                            <p:cond delay="600"/>
                                          </p:stCondLst>
                                        </p:cTn>
                                        <p:tgtEl>
                                          <p:spTgt spid="5">
                                            <p:txEl>
                                              <p:pRg st="1" end="1"/>
                                            </p:txEl>
                                          </p:spTgt>
                                        </p:tgtEl>
                                      </p:cBhvr>
                                      <p:from x="100000" y="100000"/>
                                      <p:to x="80000" y="100000"/>
                                    </p:animScale>
                                    <p:anim by="(#ppt_h/3+#ppt_w*0.1)" calcmode="lin" valueType="num">
                                      <p:cBhvr additive="sum">
                                        <p:cTn id="16" dur="200" decel="100000" autoRev="1" fill="hold">
                                          <p:stCondLst>
                                            <p:cond delay="600"/>
                                          </p:stCondLst>
                                        </p:cTn>
                                        <p:tgtEl>
                                          <p:spTgt spid="5">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lstStyle/>
          <a:p>
            <a:pPr algn="ctr">
              <a:buNone/>
            </a:pPr>
            <a:r>
              <a:rPr lang="ru-RU" sz="3600" dirty="0" smtClean="0"/>
              <a:t>    </a:t>
            </a:r>
            <a:endParaRPr lang="ru-RU" sz="3600" dirty="0"/>
          </a:p>
          <a:p>
            <a:pPr>
              <a:buNone/>
            </a:pPr>
            <a:endParaRPr lang="ru-RU" dirty="0"/>
          </a:p>
        </p:txBody>
      </p:sp>
      <p:pic>
        <p:nvPicPr>
          <p:cNvPr id="4" name="Рисунок 3" descr="bg019[1].gif"/>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142844" y="357166"/>
            <a:ext cx="9001156" cy="4524315"/>
          </a:xfrm>
          <a:prstGeom prst="rect">
            <a:avLst/>
          </a:prstGeom>
        </p:spPr>
        <p:txBody>
          <a:bodyPr wrap="square">
            <a:spAutoFit/>
          </a:bodyPr>
          <a:lstStyle/>
          <a:p>
            <a:pPr algn="ctr">
              <a:buNone/>
            </a:pPr>
            <a:r>
              <a:rPr lang="ru-RU" sz="3600" dirty="0" smtClean="0">
                <a:solidFill>
                  <a:srgbClr val="FFFF00"/>
                </a:solidFill>
              </a:rPr>
              <a:t>Нравственные понятия </a:t>
            </a:r>
          </a:p>
          <a:p>
            <a:pPr algn="ctr">
              <a:buNone/>
            </a:pPr>
            <a:r>
              <a:rPr lang="ru-RU" sz="3600" b="1" u="sng" dirty="0" smtClean="0">
                <a:solidFill>
                  <a:srgbClr val="FFFF00"/>
                </a:solidFill>
              </a:rPr>
              <a:t>(честность, доброта, человеколюбие),</a:t>
            </a:r>
          </a:p>
          <a:p>
            <a:pPr algn="ctr">
              <a:buNone/>
            </a:pPr>
            <a:r>
              <a:rPr lang="ru-RU" sz="3600" b="1" dirty="0" smtClean="0">
                <a:solidFill>
                  <a:srgbClr val="FFFF00"/>
                </a:solidFill>
              </a:rPr>
              <a:t> </a:t>
            </a:r>
            <a:r>
              <a:rPr lang="ru-RU" sz="3600" dirty="0" smtClean="0">
                <a:solidFill>
                  <a:srgbClr val="FFFF00"/>
                </a:solidFill>
              </a:rPr>
              <a:t>ярко представленные в образах героев, закрепляются в реальной жизни и взаимоотношениях с близкими людьми, превращаясь в нравственные эталоны, которыми регулируются желания и поступки ребенка</a:t>
            </a:r>
            <a:r>
              <a:rPr lang="ru-RU" dirty="0" smtClean="0">
                <a:solidFill>
                  <a:srgbClr val="FFFF00"/>
                </a:solidFill>
              </a:rPr>
              <a:t>.</a:t>
            </a:r>
            <a:endParaRPr lang="ru-RU"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b="1" u="sng" dirty="0" smtClean="0"/>
              <a:t>Проблема</a:t>
            </a:r>
            <a:r>
              <a:rPr lang="ru-RU" dirty="0" smtClean="0"/>
              <a:t/>
            </a:r>
            <a:br>
              <a:rPr lang="ru-RU" dirty="0" smtClean="0"/>
            </a:br>
            <a:endParaRPr lang="ru-RU" dirty="0"/>
          </a:p>
        </p:txBody>
      </p:sp>
      <p:sp>
        <p:nvSpPr>
          <p:cNvPr id="3" name="Содержимое 2"/>
          <p:cNvSpPr>
            <a:spLocks noGrp="1"/>
          </p:cNvSpPr>
          <p:nvPr>
            <p:ph idx="1"/>
          </p:nvPr>
        </p:nvSpPr>
        <p:spPr>
          <a:xfrm>
            <a:off x="457200" y="1500174"/>
            <a:ext cx="8229600" cy="4625989"/>
          </a:xfrm>
        </p:spPr>
        <p:txBody>
          <a:bodyPr>
            <a:normAutofit/>
          </a:bodyPr>
          <a:lstStyle/>
          <a:p>
            <a:pPr>
              <a:buNone/>
            </a:pPr>
            <a:endParaRPr lang="ru-RU" dirty="0"/>
          </a:p>
          <a:p>
            <a:pPr>
              <a:buNone/>
            </a:pPr>
            <a:r>
              <a:rPr lang="ru-RU" sz="3600" dirty="0" smtClean="0"/>
              <a:t> </a:t>
            </a:r>
            <a:endParaRPr lang="ru-RU" sz="3600" dirty="0"/>
          </a:p>
        </p:txBody>
      </p:sp>
      <p:pic>
        <p:nvPicPr>
          <p:cNvPr id="4" name="Рисунок 3" descr="leopold11[1].gif"/>
          <p:cNvPicPr>
            <a:picLocks noChangeAspect="1"/>
          </p:cNvPicPr>
          <p:nvPr/>
        </p:nvPicPr>
        <p:blipFill>
          <a:blip r:embed="rId2"/>
          <a:stretch>
            <a:fillRect/>
          </a:stretch>
        </p:blipFill>
        <p:spPr>
          <a:xfrm>
            <a:off x="357158" y="500042"/>
            <a:ext cx="8572560" cy="6357958"/>
          </a:xfrm>
          <a:prstGeom prst="rect">
            <a:avLst/>
          </a:prstGeom>
        </p:spPr>
      </p:pic>
      <p:sp>
        <p:nvSpPr>
          <p:cNvPr id="5" name="Прямоугольник 4"/>
          <p:cNvSpPr/>
          <p:nvPr/>
        </p:nvSpPr>
        <p:spPr>
          <a:xfrm>
            <a:off x="285720" y="1357298"/>
            <a:ext cx="8501122" cy="5078313"/>
          </a:xfrm>
          <a:prstGeom prst="rect">
            <a:avLst/>
          </a:prstGeom>
        </p:spPr>
        <p:txBody>
          <a:bodyPr wrap="square">
            <a:spAutoFit/>
          </a:bodyPr>
          <a:lstStyle/>
          <a:p>
            <a:r>
              <a:rPr lang="ru-RU" dirty="0" smtClean="0"/>
              <a:t> </a:t>
            </a:r>
            <a:r>
              <a:rPr lang="ru-RU" sz="3600" dirty="0" smtClean="0"/>
              <a:t>Проблема состоит в том, что в наш век духовного обнищания сказка, как и другие ценности традиционной культуры, утрачивает свое высокое предназначение. Именно в детском возрасте важно успеть заложить ростки доброты, ответственность за свои поступки, любви к людям, природе своего края.</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a:bodyPr>
          <a:lstStyle/>
          <a:p>
            <a:pPr>
              <a:buNone/>
            </a:pPr>
            <a:r>
              <a:rPr lang="ru-RU" sz="3600" dirty="0" smtClean="0"/>
              <a:t> </a:t>
            </a:r>
            <a:endParaRPr lang="ru-RU" sz="3600" dirty="0"/>
          </a:p>
          <a:p>
            <a:endParaRPr lang="ru-RU" sz="3600" dirty="0"/>
          </a:p>
        </p:txBody>
      </p:sp>
      <p:pic>
        <p:nvPicPr>
          <p:cNvPr id="4" name="Рисунок 3" descr="bg001[1].gif"/>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214282" y="214290"/>
            <a:ext cx="8715436" cy="6247864"/>
          </a:xfrm>
          <a:prstGeom prst="rect">
            <a:avLst/>
          </a:prstGeom>
        </p:spPr>
        <p:txBody>
          <a:bodyPr wrap="square">
            <a:spAutoFit/>
          </a:bodyPr>
          <a:lstStyle/>
          <a:p>
            <a:r>
              <a:rPr lang="ru-RU" sz="4000" dirty="0" smtClean="0">
                <a:solidFill>
                  <a:srgbClr val="FFFF00"/>
                </a:solidFill>
              </a:rPr>
              <a:t> не все дети умеют общаться друг с другом,  некоторые проявляют склонность к враждебности, нежелание делиться игрушками, помочь товарищу в трудной ситуации. У детей слабо развиты навыки сочувствия, сопереживания. А именно с </a:t>
            </a:r>
            <a:r>
              <a:rPr lang="ru-RU" sz="4000" u="sng" dirty="0" smtClean="0">
                <a:solidFill>
                  <a:srgbClr val="FFFF00"/>
                </a:solidFill>
                <a:hlinkClick r:id="rId3" tooltip="Ранний возраст"/>
              </a:rPr>
              <a:t>раннего возраста</a:t>
            </a:r>
            <a:r>
              <a:rPr lang="ru-RU" sz="4000" dirty="0" smtClean="0">
                <a:solidFill>
                  <a:srgbClr val="FFFF00"/>
                </a:solidFill>
              </a:rPr>
              <a:t> идет формирование и развитие нравственных качеств человека.</a:t>
            </a:r>
            <a:endParaRPr lang="ru-RU" sz="40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r>
              <a:rPr lang="ru-RU" b="1" dirty="0" smtClean="0"/>
              <a:t/>
            </a:r>
            <a:br>
              <a:rPr lang="ru-RU" b="1" dirty="0" smtClean="0"/>
            </a:br>
            <a:r>
              <a:rPr lang="ru-RU" b="1" dirty="0" smtClean="0"/>
              <a:t>Методы по ознакомлению дошкольников со сказкой</a:t>
            </a:r>
            <a:r>
              <a:rPr lang="ru-RU" dirty="0"/>
              <a:t/>
            </a:r>
            <a:br>
              <a:rPr lang="ru-RU" dirty="0"/>
            </a:br>
            <a:endParaRPr lang="ru-RU" dirty="0"/>
          </a:p>
        </p:txBody>
      </p:sp>
      <p:sp>
        <p:nvSpPr>
          <p:cNvPr id="3" name="Содержимое 2"/>
          <p:cNvSpPr>
            <a:spLocks noGrp="1"/>
          </p:cNvSpPr>
          <p:nvPr>
            <p:ph idx="1"/>
          </p:nvPr>
        </p:nvSpPr>
        <p:spPr/>
        <p:txBody>
          <a:bodyPr/>
          <a:lstStyle/>
          <a:p>
            <a:pPr>
              <a:buNone/>
            </a:pPr>
            <a:r>
              <a:rPr lang="ru-RU" dirty="0" smtClean="0"/>
              <a:t>                                                                  </a:t>
            </a:r>
            <a:endParaRPr lang="ru-RU" dirty="0"/>
          </a:p>
        </p:txBody>
      </p:sp>
      <p:graphicFrame>
        <p:nvGraphicFramePr>
          <p:cNvPr id="9" name="Схема 8"/>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10842353" s="0" l="0"/>
                                      </p:by>
                                    </p:animClr>
                                    <p:animClr clrSpc="hsl" dir="cw">
                                      <p:cBhvr>
                                        <p:cTn id="7" dur="500" fill="hold"/>
                                        <p:tgtEl>
                                          <p:spTgt spid="2"/>
                                        </p:tgtEl>
                                        <p:attrNameLst>
                                          <p:attrName>fillcolor</p:attrName>
                                        </p:attrNameLst>
                                      </p:cBhvr>
                                      <p:by>
                                        <p:hsl h="10842353" s="0" l="0"/>
                                      </p:by>
                                    </p:animClr>
                                    <p:animClr clrSpc="hsl" dir="cw">
                                      <p:cBhvr>
                                        <p:cTn id="8" dur="500" fill="hold"/>
                                        <p:tgtEl>
                                          <p:spTgt spid="2"/>
                                        </p:tgtEl>
                                        <p:attrNameLst>
                                          <p:attrName>stroke.color</p:attrName>
                                        </p:attrNameLst>
                                      </p:cBhvr>
                                      <p:by>
                                        <p:hsl h="10842353" s="0"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grpId="0" nodeType="clickEffect">
                                  <p:stCondLst>
                                    <p:cond delay="0"/>
                                  </p:stCondLst>
                                  <p:childTnLst>
                                    <p:animRot by="21600000">
                                      <p:cBhvr>
                                        <p:cTn id="13" dur="2000" fill="hold"/>
                                        <p:tgtEl>
                                          <p:spTgt spid="9"/>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32" presetClass="emph" presetSubtype="0" fill="hold" grpId="1" nodeType="clickEffect">
                                  <p:stCondLst>
                                    <p:cond delay="0"/>
                                  </p:stCondLst>
                                  <p:childTnLst>
                                    <p:animClr clrSpc="rgb" dir="cw">
                                      <p:cBhvr override="childStyle">
                                        <p:cTn id="17" dur="100" fill="hold"/>
                                        <p:tgtEl>
                                          <p:spTgt spid="9"/>
                                        </p:tgtEl>
                                        <p:attrNameLst>
                                          <p:attrName>style.color</p:attrName>
                                        </p:attrNameLst>
                                      </p:cBhvr>
                                      <p:to>
                                        <a:schemeClr val="accent2"/>
                                      </p:to>
                                    </p:animClr>
                                    <p:animClr clrSpc="rgb" dir="cw">
                                      <p:cBhvr>
                                        <p:cTn id="18" dur="100" fill="hold"/>
                                        <p:tgtEl>
                                          <p:spTgt spid="9"/>
                                        </p:tgtEl>
                                        <p:attrNameLst>
                                          <p:attrName>fillcolor</p:attrName>
                                        </p:attrNameLst>
                                      </p:cBhvr>
                                      <p:to>
                                        <a:schemeClr val="accent2"/>
                                      </p:to>
                                    </p:animClr>
                                    <p:set>
                                      <p:cBhvr>
                                        <p:cTn id="19" dur="100" fill="hold"/>
                                        <p:tgtEl>
                                          <p:spTgt spid="9"/>
                                        </p:tgtEl>
                                        <p:attrNameLst>
                                          <p:attrName>fill.type</p:attrName>
                                        </p:attrNameLst>
                                      </p:cBhvr>
                                      <p:to>
                                        <p:strVal val="solid"/>
                                      </p:to>
                                    </p:set>
                                    <p:set>
                                      <p:cBhvr>
                                        <p:cTn id="20" dur="100" fill="hold"/>
                                        <p:tgtEl>
                                          <p:spTgt spid="9"/>
                                        </p:tgtEl>
                                        <p:attrNameLst>
                                          <p:attrName>fill.on</p:attrName>
                                        </p:attrNameLst>
                                      </p:cBhvr>
                                      <p:to>
                                        <p:strVal val="true"/>
                                      </p:to>
                                    </p:set>
                                    <p:animRot by="120000">
                                      <p:cBhvr>
                                        <p:cTn id="21" dur="100" fill="hold">
                                          <p:stCondLst>
                                            <p:cond delay="0"/>
                                          </p:stCondLst>
                                        </p:cTn>
                                        <p:tgtEl>
                                          <p:spTgt spid="9"/>
                                        </p:tgtEl>
                                        <p:attrNameLst>
                                          <p:attrName>r</p:attrName>
                                        </p:attrNameLst>
                                      </p:cBhvr>
                                    </p:animRot>
                                    <p:animRot by="-240000">
                                      <p:cBhvr>
                                        <p:cTn id="22" dur="200" fill="hold">
                                          <p:stCondLst>
                                            <p:cond delay="200"/>
                                          </p:stCondLst>
                                        </p:cTn>
                                        <p:tgtEl>
                                          <p:spTgt spid="9"/>
                                        </p:tgtEl>
                                        <p:attrNameLst>
                                          <p:attrName>r</p:attrName>
                                        </p:attrNameLst>
                                      </p:cBhvr>
                                    </p:animRot>
                                    <p:animRot by="240000">
                                      <p:cBhvr>
                                        <p:cTn id="23" dur="200" fill="hold">
                                          <p:stCondLst>
                                            <p:cond delay="400"/>
                                          </p:stCondLst>
                                        </p:cTn>
                                        <p:tgtEl>
                                          <p:spTgt spid="9"/>
                                        </p:tgtEl>
                                        <p:attrNameLst>
                                          <p:attrName>r</p:attrName>
                                        </p:attrNameLst>
                                      </p:cBhvr>
                                    </p:animRot>
                                    <p:animRot by="-240000">
                                      <p:cBhvr>
                                        <p:cTn id="24" dur="200" fill="hold">
                                          <p:stCondLst>
                                            <p:cond delay="600"/>
                                          </p:stCondLst>
                                        </p:cTn>
                                        <p:tgtEl>
                                          <p:spTgt spid="9"/>
                                        </p:tgtEl>
                                        <p:attrNameLst>
                                          <p:attrName>r</p:attrName>
                                        </p:attrNameLst>
                                      </p:cBhvr>
                                    </p:animRot>
                                    <p:animRot by="120000">
                                      <p:cBhvr>
                                        <p:cTn id="25"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9" grpId="0">
        <p:bldAsOne/>
      </p:bldGraphic>
      <p:bldGraphic spid="9" grpId="1">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ru-RU" b="1" dirty="0" smtClean="0"/>
              <a:t/>
            </a:r>
            <a:br>
              <a:rPr lang="ru-RU" b="1" dirty="0" smtClean="0"/>
            </a:br>
            <a:r>
              <a:rPr lang="ru-RU" b="1" dirty="0"/>
              <a:t> Приемы формирования восприятия сказки</a:t>
            </a:r>
            <a:r>
              <a:rPr lang="ru-RU" dirty="0"/>
              <a:t/>
            </a:r>
            <a:br>
              <a:rPr lang="ru-RU" dirty="0"/>
            </a:br>
            <a:endParaRPr lang="ru-RU" dirty="0"/>
          </a:p>
        </p:txBody>
      </p:sp>
      <p:graphicFrame>
        <p:nvGraphicFramePr>
          <p:cNvPr id="4" name="Содержимое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Clr clrSpc="rgb" dir="cw">
                                      <p:cBhvr override="childStyle">
                                        <p:cTn id="6" dur="100" fill="hold"/>
                                        <p:tgtEl>
                                          <p:spTgt spid="4"/>
                                        </p:tgtEl>
                                        <p:attrNameLst>
                                          <p:attrName>style.color</p:attrName>
                                        </p:attrNameLst>
                                      </p:cBhvr>
                                      <p:to>
                                        <a:schemeClr val="accent2"/>
                                      </p:to>
                                    </p:animClr>
                                    <p:animClr clrSpc="rgb" dir="cw">
                                      <p:cBhvr>
                                        <p:cTn id="7" dur="100" fill="hold"/>
                                        <p:tgtEl>
                                          <p:spTgt spid="4"/>
                                        </p:tgtEl>
                                        <p:attrNameLst>
                                          <p:attrName>fillcolor</p:attrName>
                                        </p:attrNameLst>
                                      </p:cBhvr>
                                      <p:to>
                                        <a:schemeClr val="accent2"/>
                                      </p:to>
                                    </p:animClr>
                                    <p:set>
                                      <p:cBhvr>
                                        <p:cTn id="8" dur="100" fill="hold"/>
                                        <p:tgtEl>
                                          <p:spTgt spid="4"/>
                                        </p:tgtEl>
                                        <p:attrNameLst>
                                          <p:attrName>fill.type</p:attrName>
                                        </p:attrNameLst>
                                      </p:cBhvr>
                                      <p:to>
                                        <p:strVal val="solid"/>
                                      </p:to>
                                    </p:set>
                                    <p:set>
                                      <p:cBhvr>
                                        <p:cTn id="9" dur="100" fill="hold"/>
                                        <p:tgtEl>
                                          <p:spTgt spid="4"/>
                                        </p:tgtEl>
                                        <p:attrNameLst>
                                          <p:attrName>fill.on</p:attrName>
                                        </p:attrNameLst>
                                      </p:cBhvr>
                                      <p:to>
                                        <p:strVal val="true"/>
                                      </p:to>
                                    </p:se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anim calcmode="lin" valueType="num">
                                      <p:cBhvr>
                                        <p:cTn id="21"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35" presetClass="emph" presetSubtype="0" fill="hold" grpId="1" nodeType="clickEffect">
                                  <p:stCondLst>
                                    <p:cond delay="0"/>
                                  </p:stCondLst>
                                  <p:childTnLst>
                                    <p:anim calcmode="discrete" valueType="str">
                                      <p:cBhvr>
                                        <p:cTn id="27"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Graphic spid="4" grpId="1">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714488"/>
          <a:ext cx="8229600" cy="44116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Заголовок 1"/>
          <p:cNvSpPr>
            <a:spLocks noGrp="1"/>
          </p:cNvSpPr>
          <p:nvPr>
            <p:ph type="title"/>
          </p:nvPr>
        </p:nvSpPr>
        <p:spPr>
          <a:xfrm>
            <a:off x="428596" y="285728"/>
            <a:ext cx="8229600" cy="1154098"/>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ru-RU" b="1" u="sng" dirty="0" smtClean="0"/>
              <a:t>Этапы работы со сказкой</a:t>
            </a:r>
            <a:r>
              <a:rPr lang="ru-RU" dirty="0" smtClean="0"/>
              <a:t/>
            </a:r>
            <a:br>
              <a:rPr lang="ru-RU" dirty="0" smtClean="0"/>
            </a:b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2"/>
                                        </p:tgtEl>
                                      </p:cBhvr>
                                      <p:to x="80000" y="100000"/>
                                    </p:animScale>
                                    <p:anim by="(#ppt_w*0.10)" calcmode="lin" valueType="num">
                                      <p:cBhvr>
                                        <p:cTn id="7" dur="250" autoRev="1" fill="hold">
                                          <p:stCondLst>
                                            <p:cond delay="0"/>
                                          </p:stCondLst>
                                        </p:cTn>
                                        <p:tgtEl>
                                          <p:spTgt spid="2"/>
                                        </p:tgtEl>
                                        <p:attrNameLst>
                                          <p:attrName>ppt_x</p:attrName>
                                        </p:attrNameLst>
                                      </p:cBhvr>
                                    </p:anim>
                                    <p:anim by="(-#ppt_w*0.10)" calcmode="lin" valueType="num">
                                      <p:cBhvr>
                                        <p:cTn id="8" dur="250" autoRev="1" fill="hold">
                                          <p:stCondLst>
                                            <p:cond delay="0"/>
                                          </p:stCondLst>
                                        </p:cTn>
                                        <p:tgtEl>
                                          <p:spTgt spid="2"/>
                                        </p:tgtEl>
                                        <p:attrNameLst>
                                          <p:attrName>ppt_y</p:attrName>
                                        </p:attrNameLst>
                                      </p:cBhvr>
                                    </p:anim>
                                    <p:animRot by="-480000">
                                      <p:cBhvr>
                                        <p:cTn id="9" dur="250" autoRev="1" fill="hold">
                                          <p:stCondLst>
                                            <p:cond delay="0"/>
                                          </p:stCondLst>
                                        </p:cTn>
                                        <p:tgtEl>
                                          <p:spTgt spid="2"/>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35" presetClass="emph" presetSubtype="0" fill="hold" grpId="0" nodeType="clickEffect">
                                  <p:stCondLst>
                                    <p:cond delay="0"/>
                                  </p:stCondLst>
                                  <p:childTnLst>
                                    <p:anim calcmode="discrete" valueType="str">
                                      <p:cBhvr>
                                        <p:cTn id="13" dur="3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normAutofit/>
          </a:bodyPr>
          <a:lstStyle/>
          <a:p>
            <a:r>
              <a:rPr lang="ru-RU" dirty="0" smtClean="0"/>
              <a:t> </a:t>
            </a:r>
            <a:r>
              <a:rPr lang="ru-RU" b="1" u="sng" dirty="0" smtClean="0"/>
              <a:t>Эффективность работы</a:t>
            </a:r>
            <a:endParaRPr lang="ru-RU" dirty="0"/>
          </a:p>
        </p:txBody>
      </p:sp>
      <p:sp>
        <p:nvSpPr>
          <p:cNvPr id="3" name="Содержимое 2"/>
          <p:cNvSpPr>
            <a:spLocks noGrp="1"/>
          </p:cNvSpPr>
          <p:nvPr>
            <p:ph idx="1"/>
          </p:nvPr>
        </p:nvSpPr>
        <p:spPr/>
        <p:txBody>
          <a:bodyPr/>
          <a:lstStyle/>
          <a:p>
            <a:pPr>
              <a:buNone/>
            </a:pPr>
            <a:r>
              <a:rPr lang="ru-RU" dirty="0" smtClean="0"/>
              <a:t>    нравственное воспитание дошкольников будет более эффективно при использовании сказки как педагогического средства, если:</a:t>
            </a:r>
          </a:p>
          <a:p>
            <a:endParaRPr lang="ru-RU" dirty="0"/>
          </a:p>
        </p:txBody>
      </p:sp>
      <p:graphicFrame>
        <p:nvGraphicFramePr>
          <p:cNvPr id="8" name="Схема 7"/>
          <p:cNvGraphicFramePr/>
          <p:nvPr/>
        </p:nvGraphicFramePr>
        <p:xfrm>
          <a:off x="1524000" y="3714752"/>
          <a:ext cx="7048528" cy="2643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xEl>
                                              <p:pRg st="0" end="0"/>
                                            </p:txEl>
                                          </p:spTgt>
                                        </p:tgtEl>
                                        <p:attrNameLst>
                                          <p:attrName>ppt_x</p:attrName>
                                          <p:attrName>ppt_y</p:attrName>
                                        </p:attrNameLst>
                                      </p:cBhvr>
                                    </p:animMotion>
                                    <p:animRot by="1500000">
                                      <p:cBhvr>
                                        <p:cTn id="15" dur="125" fill="hold">
                                          <p:stCondLst>
                                            <p:cond delay="0"/>
                                          </p:stCondLst>
                                        </p:cTn>
                                        <p:tgtEl>
                                          <p:spTgt spid="3">
                                            <p:txEl>
                                              <p:pRg st="0" end="0"/>
                                            </p:txEl>
                                          </p:spTgt>
                                        </p:tgtEl>
                                        <p:attrNameLst>
                                          <p:attrName>r</p:attrName>
                                        </p:attrNameLst>
                                      </p:cBhvr>
                                    </p:animRot>
                                    <p:animRot by="-1500000">
                                      <p:cBhvr>
                                        <p:cTn id="16" dur="125" fill="hold">
                                          <p:stCondLst>
                                            <p:cond delay="125"/>
                                          </p:stCondLst>
                                        </p:cTn>
                                        <p:tgtEl>
                                          <p:spTgt spid="3">
                                            <p:txEl>
                                              <p:pRg st="0" end="0"/>
                                            </p:txEl>
                                          </p:spTgt>
                                        </p:tgtEl>
                                        <p:attrNameLst>
                                          <p:attrName>r</p:attrName>
                                        </p:attrNameLst>
                                      </p:cBhvr>
                                    </p:animRot>
                                    <p:animRot by="-1500000">
                                      <p:cBhvr>
                                        <p:cTn id="17" dur="125" fill="hold">
                                          <p:stCondLst>
                                            <p:cond delay="250"/>
                                          </p:stCondLst>
                                        </p:cTn>
                                        <p:tgtEl>
                                          <p:spTgt spid="3">
                                            <p:txEl>
                                              <p:pRg st="0" end="0"/>
                                            </p:txEl>
                                          </p:spTgt>
                                        </p:tgtEl>
                                        <p:attrNameLst>
                                          <p:attrName>r</p:attrName>
                                        </p:attrNameLst>
                                      </p:cBhvr>
                                    </p:animRot>
                                    <p:animRot by="1500000">
                                      <p:cBhvr>
                                        <p:cTn id="18" dur="125" fill="hold">
                                          <p:stCondLst>
                                            <p:cond delay="375"/>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5" presetClass="emph" presetSubtype="0" fill="hold" grpId="0" nodeType="clickEffect">
                                  <p:stCondLst>
                                    <p:cond delay="0"/>
                                  </p:stCondLst>
                                  <p:childTnLst>
                                    <p:anim calcmode="discrete" valueType="str">
                                      <p:cBhvr>
                                        <p:cTn id="22"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Graphic spid="8"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928802"/>
            <a:ext cx="8229600" cy="4197361"/>
          </a:xfrm>
        </p:spPr>
        <p:txBody>
          <a:bodyPr/>
          <a:lstStyle/>
          <a:p>
            <a:pPr>
              <a:buNone/>
            </a:pPr>
            <a:r>
              <a:rPr lang="ru-RU" dirty="0" smtClean="0"/>
              <a:t>     </a:t>
            </a:r>
            <a:endParaRPr lang="ru-RU" dirty="0"/>
          </a:p>
        </p:txBody>
      </p:sp>
      <p:sp>
        <p:nvSpPr>
          <p:cNvPr id="4" name="Прямоугольник 3"/>
          <p:cNvSpPr/>
          <p:nvPr/>
        </p:nvSpPr>
        <p:spPr>
          <a:xfrm>
            <a:off x="2285984" y="3071810"/>
            <a:ext cx="4572000" cy="369332"/>
          </a:xfrm>
          <a:prstGeom prst="rect">
            <a:avLst/>
          </a:prstGeom>
        </p:spPr>
        <p:txBody>
          <a:bodyPr>
            <a:spAutoFit/>
          </a:bodyPr>
          <a:lstStyle/>
          <a:p>
            <a:r>
              <a:rPr lang="ru-RU" dirty="0" smtClean="0"/>
              <a:t> </a:t>
            </a:r>
            <a:endParaRPr lang="ru-RU" dirty="0"/>
          </a:p>
        </p:txBody>
      </p:sp>
      <p:pic>
        <p:nvPicPr>
          <p:cNvPr id="5" name="Рисунок 4" descr="thZZ3AT8U9.jpg"/>
          <p:cNvPicPr>
            <a:picLocks noChangeAspect="1"/>
          </p:cNvPicPr>
          <p:nvPr/>
        </p:nvPicPr>
        <p:blipFill>
          <a:blip r:embed="rId3"/>
          <a:stretch>
            <a:fillRect/>
          </a:stretch>
        </p:blipFill>
        <p:spPr>
          <a:xfrm>
            <a:off x="0" y="0"/>
            <a:ext cx="9144000" cy="6858000"/>
          </a:xfrm>
          <a:prstGeom prst="rect">
            <a:avLst/>
          </a:prstGeom>
        </p:spPr>
      </p:pic>
      <p:sp>
        <p:nvSpPr>
          <p:cNvPr id="6" name="Прямоугольник 5"/>
          <p:cNvSpPr/>
          <p:nvPr/>
        </p:nvSpPr>
        <p:spPr>
          <a:xfrm>
            <a:off x="3571868" y="642919"/>
            <a:ext cx="5072098" cy="6494085"/>
          </a:xfrm>
          <a:prstGeom prst="rect">
            <a:avLst/>
          </a:prstGeom>
        </p:spPr>
        <p:txBody>
          <a:bodyPr wrap="square">
            <a:spAutoFit/>
          </a:bodyPr>
          <a:lstStyle/>
          <a:p>
            <a:r>
              <a:rPr lang="ru-RU" sz="3200" b="1" dirty="0" smtClean="0">
                <a:solidFill>
                  <a:schemeClr val="accent3">
                    <a:lumMod val="50000"/>
                  </a:schemeClr>
                </a:solidFill>
              </a:rPr>
              <a:t>Выполнила воспитатель группы </a:t>
            </a:r>
            <a:r>
              <a:rPr lang="ru-RU" sz="3200" b="1" dirty="0" smtClean="0">
                <a:solidFill>
                  <a:schemeClr val="accent6">
                    <a:lumMod val="75000"/>
                  </a:schemeClr>
                </a:solidFill>
              </a:rPr>
              <a:t>компенсирующей направленности</a:t>
            </a:r>
          </a:p>
          <a:p>
            <a:r>
              <a:rPr lang="ru-RU" sz="3200" b="1" dirty="0" smtClean="0">
                <a:solidFill>
                  <a:schemeClr val="accent6">
                    <a:lumMod val="75000"/>
                  </a:schemeClr>
                </a:solidFill>
              </a:rPr>
              <a:t>«НЕПОСЕДЫ» </a:t>
            </a:r>
            <a:r>
              <a:rPr lang="ru-RU" sz="3200" b="1" dirty="0" smtClean="0">
                <a:solidFill>
                  <a:srgbClr val="C00000"/>
                </a:solidFill>
              </a:rPr>
              <a:t>МКДОУ «Детский сад №5»</a:t>
            </a:r>
          </a:p>
          <a:p>
            <a:r>
              <a:rPr lang="ru-RU" sz="3200" b="1" dirty="0" smtClean="0">
                <a:solidFill>
                  <a:schemeClr val="accent3">
                    <a:lumMod val="50000"/>
                  </a:schemeClr>
                </a:solidFill>
              </a:rPr>
              <a:t>АННЕНКОВА Е.И.</a:t>
            </a:r>
          </a:p>
          <a:p>
            <a:endParaRPr lang="ru-RU" sz="3200" b="1" dirty="0" smtClean="0">
              <a:solidFill>
                <a:schemeClr val="accent3">
                  <a:lumMod val="50000"/>
                </a:schemeClr>
              </a:solidFill>
            </a:endParaRPr>
          </a:p>
          <a:p>
            <a:r>
              <a:rPr lang="ru-RU" sz="3200" b="1" dirty="0" smtClean="0">
                <a:solidFill>
                  <a:schemeClr val="accent3">
                    <a:lumMod val="50000"/>
                  </a:schemeClr>
                </a:solidFill>
              </a:rPr>
              <a:t>        </a:t>
            </a:r>
            <a:r>
              <a:rPr lang="ru-RU" sz="3200" dirty="0" smtClean="0"/>
              <a:t>«Сказка - это зернышко                  </a:t>
            </a:r>
          </a:p>
          <a:p>
            <a:pPr algn="r"/>
            <a:r>
              <a:rPr lang="ru-RU" sz="3200" dirty="0" smtClean="0"/>
              <a:t>из которого прорастает</a:t>
            </a:r>
          </a:p>
          <a:p>
            <a:pPr algn="r"/>
            <a:r>
              <a:rPr lang="ru-RU" sz="3200" dirty="0" smtClean="0"/>
              <a:t>эмоциональная оценка</a:t>
            </a:r>
          </a:p>
          <a:p>
            <a:pPr algn="r"/>
            <a:r>
              <a:rPr lang="ru-RU" sz="3200" dirty="0" smtClean="0"/>
              <a:t>         жизненных явлений».</a:t>
            </a:r>
          </a:p>
          <a:p>
            <a:r>
              <a:rPr lang="ru-RU" sz="3200" b="1" dirty="0" smtClean="0"/>
              <a:t> </a:t>
            </a:r>
            <a:endParaRPr lang="ru-RU" sz="3200" dirty="0" smtClean="0"/>
          </a:p>
          <a:p>
            <a:r>
              <a:rPr lang="ru-RU" sz="3200" b="1" dirty="0" smtClean="0">
                <a:solidFill>
                  <a:schemeClr val="accent3">
                    <a:lumMod val="50000"/>
                  </a:schemeClr>
                </a:solidFill>
              </a:rPr>
              <a:t> </a:t>
            </a:r>
            <a:endParaRPr lang="ru-RU" sz="3200" b="1" dirty="0">
              <a:solidFill>
                <a:schemeClr val="accent3">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 calcmode="lin" valueType="num">
                                      <p:cBhvr additive="base">
                                        <p:cTn id="49"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9" end="9"/>
                                            </p:txEl>
                                          </p:spTgt>
                                        </p:tgtEl>
                                        <p:attrNameLst>
                                          <p:attrName>style.visibility</p:attrName>
                                        </p:attrNameLst>
                                      </p:cBhvr>
                                      <p:to>
                                        <p:strVal val="visible"/>
                                      </p:to>
                                    </p:set>
                                    <p:anim calcmode="lin" valueType="num">
                                      <p:cBhvr additive="base">
                                        <p:cTn id="55"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ru-RU" b="1" u="sng" dirty="0" smtClean="0"/>
              <a:t>Новизна</a:t>
            </a:r>
            <a:endParaRPr lang="ru-RU" dirty="0"/>
          </a:p>
        </p:txBody>
      </p:sp>
      <p:sp>
        <p:nvSpPr>
          <p:cNvPr id="3" name="Содержимое 2"/>
          <p:cNvSpPr>
            <a:spLocks noGrp="1"/>
          </p:cNvSpPr>
          <p:nvPr>
            <p:ph idx="1"/>
          </p:nvPr>
        </p:nvSpPr>
        <p:spPr>
          <a:ln/>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pPr>
              <a:buNone/>
            </a:pPr>
            <a:r>
              <a:rPr lang="ru-RU" dirty="0" smtClean="0"/>
              <a:t>    Создание уголка </a:t>
            </a:r>
            <a:r>
              <a:rPr lang="ru-RU" sz="5800" dirty="0" err="1" smtClean="0"/>
              <a:t>имиджтерапии</a:t>
            </a:r>
            <a:r>
              <a:rPr lang="ru-RU" dirty="0" smtClean="0"/>
              <a:t> дало возможность застенчивым детям перевоплощаться: здесь слабый может дать отпор сильным, встать на защиту слабого, может почувствовать себя богатырем, принцессой, вживаться в образы знакомых персонажей, передавать характер героев, не выходя на сцену. Это уголок эмоционального спокойствия детей. </a:t>
            </a:r>
          </a:p>
          <a:p>
            <a:pPr>
              <a:buNone/>
            </a:pPr>
            <a:r>
              <a:rPr lang="ru-RU" dirty="0" smtClean="0"/>
              <a:t>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770" decel="100000"/>
                                        <p:tgtEl>
                                          <p:spTgt spid="3">
                                            <p:bg/>
                                          </p:spTgt>
                                        </p:tgtEl>
                                      </p:cBhvr>
                                    </p:animEffect>
                                    <p:animScale>
                                      <p:cBhvr>
                                        <p:cTn id="15" dur="770" decel="100000"/>
                                        <p:tgtEl>
                                          <p:spTgt spid="3">
                                            <p:bg/>
                                          </p:spTgt>
                                        </p:tgtEl>
                                      </p:cBhvr>
                                      <p:from x="10000" y="10000"/>
                                      <p:to x="200000" y="450000"/>
                                    </p:animScale>
                                    <p:animScale>
                                      <p:cBhvr>
                                        <p:cTn id="16" dur="1230" accel="100000" fill="hold">
                                          <p:stCondLst>
                                            <p:cond delay="770"/>
                                          </p:stCondLst>
                                        </p:cTn>
                                        <p:tgtEl>
                                          <p:spTgt spid="3">
                                            <p:bg/>
                                          </p:spTgt>
                                        </p:tgtEl>
                                      </p:cBhvr>
                                      <p:from x="200000" y="450000"/>
                                      <p:to x="100000" y="100000"/>
                                    </p:animScale>
                                    <p:set>
                                      <p:cBhvr>
                                        <p:cTn id="17" dur="770" fill="hold"/>
                                        <p:tgtEl>
                                          <p:spTgt spid="3">
                                            <p:bg/>
                                          </p:spTgt>
                                        </p:tgtEl>
                                        <p:attrNameLst>
                                          <p:attrName>ppt_x</p:attrName>
                                        </p:attrNameLst>
                                      </p:cBhvr>
                                      <p:to>
                                        <p:strVal val="(0.5)"/>
                                      </p:to>
                                    </p:set>
                                    <p:anim from="(0.5)" to="(#ppt_x)" calcmode="lin" valueType="num">
                                      <p:cBhvr>
                                        <p:cTn id="18" dur="1230" accel="100000" fill="hold">
                                          <p:stCondLst>
                                            <p:cond delay="770"/>
                                          </p:stCondLst>
                                        </p:cTn>
                                        <p:tgtEl>
                                          <p:spTgt spid="3">
                                            <p:bg/>
                                          </p:spTgt>
                                        </p:tgtEl>
                                        <p:attrNameLst>
                                          <p:attrName>ppt_x</p:attrName>
                                        </p:attrNameLst>
                                      </p:cBhvr>
                                    </p:anim>
                                    <p:set>
                                      <p:cBhvr>
                                        <p:cTn id="19" dur="770" fill="hold"/>
                                        <p:tgtEl>
                                          <p:spTgt spid="3">
                                            <p:bg/>
                                          </p:spTgt>
                                        </p:tgtEl>
                                        <p:attrNameLst>
                                          <p:attrName>ppt_y</p:attrName>
                                        </p:attrNameLst>
                                      </p:cBhvr>
                                      <p:to>
                                        <p:strVal val="(#ppt_y+0.4)"/>
                                      </p:to>
                                    </p:set>
                                    <p:anim from="(#ppt_y+0.4)" to="(#ppt_y)" calcmode="lin" valueType="num">
                                      <p:cBhvr>
                                        <p:cTn id="20" dur="1230" accel="100000" fill="hold">
                                          <p:stCondLst>
                                            <p:cond delay="770"/>
                                          </p:stCondLst>
                                        </p:cTn>
                                        <p:tgtEl>
                                          <p:spTgt spid="3">
                                            <p:bg/>
                                          </p:spTgt>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770" decel="100000"/>
                                        <p:tgtEl>
                                          <p:spTgt spid="3">
                                            <p:txEl>
                                              <p:pRg st="0" end="0"/>
                                            </p:txEl>
                                          </p:spTgt>
                                        </p:tgtEl>
                                      </p:cBhvr>
                                    </p:animEffect>
                                    <p:animScale>
                                      <p:cBhvr>
                                        <p:cTn id="26" dur="770" decel="100000"/>
                                        <p:tgtEl>
                                          <p:spTgt spid="3">
                                            <p:txEl>
                                              <p:pRg st="0" end="0"/>
                                            </p:txEl>
                                          </p:spTgt>
                                        </p:tgtEl>
                                      </p:cBhvr>
                                      <p:from x="10000" y="10000"/>
                                      <p:to x="200000" y="450000"/>
                                    </p:animScale>
                                    <p:animScale>
                                      <p:cBhvr>
                                        <p:cTn id="27" dur="1230" accel="100000" fill="hold">
                                          <p:stCondLst>
                                            <p:cond delay="770"/>
                                          </p:stCondLst>
                                        </p:cTn>
                                        <p:tgtEl>
                                          <p:spTgt spid="3">
                                            <p:txEl>
                                              <p:pRg st="0" end="0"/>
                                            </p:txEl>
                                          </p:spTgt>
                                        </p:tgtEl>
                                      </p:cBhvr>
                                      <p:from x="200000" y="450000"/>
                                      <p:to x="100000" y="100000"/>
                                    </p:animScale>
                                    <p:set>
                                      <p:cBhvr>
                                        <p:cTn id="28" dur="770" fill="hold"/>
                                        <p:tgtEl>
                                          <p:spTgt spid="3">
                                            <p:txEl>
                                              <p:pRg st="0" end="0"/>
                                            </p:txEl>
                                          </p:spTgt>
                                        </p:tgtEl>
                                        <p:attrNameLst>
                                          <p:attrName>ppt_x</p:attrName>
                                        </p:attrNameLst>
                                      </p:cBhvr>
                                      <p:to>
                                        <p:strVal val="(0.5)"/>
                                      </p:to>
                                    </p:set>
                                    <p:anim from="(0.5)" to="(#ppt_x)" calcmode="lin" valueType="num">
                                      <p:cBhvr>
                                        <p:cTn id="29" dur="1230" accel="100000" fill="hold">
                                          <p:stCondLst>
                                            <p:cond delay="770"/>
                                          </p:stCondLst>
                                        </p:cTn>
                                        <p:tgtEl>
                                          <p:spTgt spid="3">
                                            <p:txEl>
                                              <p:pRg st="0" end="0"/>
                                            </p:txEl>
                                          </p:spTgt>
                                        </p:tgtEl>
                                        <p:attrNameLst>
                                          <p:attrName>ppt_x</p:attrName>
                                        </p:attrNameLst>
                                      </p:cBhvr>
                                    </p:anim>
                                    <p:set>
                                      <p:cBhvr>
                                        <p:cTn id="30" dur="770" fill="hold"/>
                                        <p:tgtEl>
                                          <p:spTgt spid="3">
                                            <p:txEl>
                                              <p:pRg st="0" end="0"/>
                                            </p:txEl>
                                          </p:spTgt>
                                        </p:tgtEl>
                                        <p:attrNameLst>
                                          <p:attrName>ppt_y</p:attrName>
                                        </p:attrNameLst>
                                      </p:cBhvr>
                                      <p:to>
                                        <p:strVal val="(#ppt_y+0.4)"/>
                                      </p:to>
                                    </p:set>
                                    <p:anim from="(#ppt_y+0.4)" to="(#ppt_y)" calcmode="lin" valueType="num">
                                      <p:cBhvr>
                                        <p:cTn id="31" dur="1230" accel="100000" fill="hold">
                                          <p:stCondLst>
                                            <p:cond delay="770"/>
                                          </p:stCondLst>
                                        </p:cTn>
                                        <p:tgtEl>
                                          <p:spTgt spid="3">
                                            <p:txEl>
                                              <p:pRg st="0" end="0"/>
                                            </p:txEl>
                                          </p:spTgt>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grpId="0" nodeType="clickEffect">
                                  <p:stCondLst>
                                    <p:cond delay="0"/>
                                  </p:stCondLst>
                                  <p:childTnLst>
                                    <p:set>
                                      <p:cBhvr>
                                        <p:cTn id="35" dur="1" fill="hold">
                                          <p:stCondLst>
                                            <p:cond delay="0"/>
                                          </p:stCondLst>
                                        </p:cTn>
                                        <p:tgtEl>
                                          <p:spTgt spid="3">
                                            <p:txEl>
                                              <p:pRg st="1" end="1"/>
                                            </p:txEl>
                                          </p:spTgt>
                                        </p:tgtEl>
                                        <p:attrNameLst>
                                          <p:attrName>style.visibility</p:attrName>
                                        </p:attrNameLst>
                                      </p:cBhvr>
                                      <p:to>
                                        <p:strVal val="visible"/>
                                      </p:to>
                                    </p:set>
                                    <p:animEffect transition="in" filter="fade">
                                      <p:cBhvr>
                                        <p:cTn id="36" dur="770" decel="100000"/>
                                        <p:tgtEl>
                                          <p:spTgt spid="3">
                                            <p:txEl>
                                              <p:pRg st="1" end="1"/>
                                            </p:txEl>
                                          </p:spTgt>
                                        </p:tgtEl>
                                      </p:cBhvr>
                                    </p:animEffect>
                                    <p:animScale>
                                      <p:cBhvr>
                                        <p:cTn id="37" dur="770" decel="100000"/>
                                        <p:tgtEl>
                                          <p:spTgt spid="3">
                                            <p:txEl>
                                              <p:pRg st="1" end="1"/>
                                            </p:txEl>
                                          </p:spTgt>
                                        </p:tgtEl>
                                      </p:cBhvr>
                                      <p:from x="10000" y="10000"/>
                                      <p:to x="200000" y="450000"/>
                                    </p:animScale>
                                    <p:animScale>
                                      <p:cBhvr>
                                        <p:cTn id="38" dur="1230" accel="100000" fill="hold">
                                          <p:stCondLst>
                                            <p:cond delay="770"/>
                                          </p:stCondLst>
                                        </p:cTn>
                                        <p:tgtEl>
                                          <p:spTgt spid="3">
                                            <p:txEl>
                                              <p:pRg st="1" end="1"/>
                                            </p:txEl>
                                          </p:spTgt>
                                        </p:tgtEl>
                                      </p:cBhvr>
                                      <p:from x="200000" y="450000"/>
                                      <p:to x="100000" y="100000"/>
                                    </p:animScale>
                                    <p:set>
                                      <p:cBhvr>
                                        <p:cTn id="39" dur="770" fill="hold"/>
                                        <p:tgtEl>
                                          <p:spTgt spid="3">
                                            <p:txEl>
                                              <p:pRg st="1" end="1"/>
                                            </p:txEl>
                                          </p:spTgt>
                                        </p:tgtEl>
                                        <p:attrNameLst>
                                          <p:attrName>ppt_x</p:attrName>
                                        </p:attrNameLst>
                                      </p:cBhvr>
                                      <p:to>
                                        <p:strVal val="(0.5)"/>
                                      </p:to>
                                    </p:set>
                                    <p:anim from="(0.5)" to="(#ppt_x)" calcmode="lin" valueType="num">
                                      <p:cBhvr>
                                        <p:cTn id="40" dur="1230" accel="100000" fill="hold">
                                          <p:stCondLst>
                                            <p:cond delay="770"/>
                                          </p:stCondLst>
                                        </p:cTn>
                                        <p:tgtEl>
                                          <p:spTgt spid="3">
                                            <p:txEl>
                                              <p:pRg st="1" end="1"/>
                                            </p:txEl>
                                          </p:spTgt>
                                        </p:tgtEl>
                                        <p:attrNameLst>
                                          <p:attrName>ppt_x</p:attrName>
                                        </p:attrNameLst>
                                      </p:cBhvr>
                                    </p:anim>
                                    <p:set>
                                      <p:cBhvr>
                                        <p:cTn id="41" dur="770" fill="hold"/>
                                        <p:tgtEl>
                                          <p:spTgt spid="3">
                                            <p:txEl>
                                              <p:pRg st="1" end="1"/>
                                            </p:txEl>
                                          </p:spTgt>
                                        </p:tgtEl>
                                        <p:attrNameLst>
                                          <p:attrName>ppt_y</p:attrName>
                                        </p:attrNameLst>
                                      </p:cBhvr>
                                      <p:to>
                                        <p:strVal val="(#ppt_y+0.4)"/>
                                      </p:to>
                                    </p:set>
                                    <p:anim from="(#ppt_y+0.4)" to="(#ppt_y)" calcmode="lin" valueType="num">
                                      <p:cBhvr>
                                        <p:cTn id="42" dur="1230" accel="100000" fill="hold">
                                          <p:stCondLst>
                                            <p:cond delay="770"/>
                                          </p:stCondLst>
                                        </p:cTn>
                                        <p:tgtEl>
                                          <p:spTgt spid="3">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229600" cy="5483245"/>
          </a:xfrm>
        </p:spPr>
        <p:style>
          <a:lnRef idx="1">
            <a:schemeClr val="accent2"/>
          </a:lnRef>
          <a:fillRef idx="2">
            <a:schemeClr val="accent2"/>
          </a:fillRef>
          <a:effectRef idx="1">
            <a:schemeClr val="accent2"/>
          </a:effectRef>
          <a:fontRef idx="minor">
            <a:schemeClr val="dk1"/>
          </a:fontRef>
        </p:style>
        <p:txBody>
          <a:bodyPr>
            <a:normAutofit/>
          </a:bodyPr>
          <a:lstStyle/>
          <a:p>
            <a:pPr>
              <a:buNone/>
            </a:pPr>
            <a:r>
              <a:rPr lang="ru-RU" b="1" u="sng" dirty="0" smtClean="0"/>
              <a:t>В этот уголок входит:</a:t>
            </a:r>
          </a:p>
          <a:p>
            <a:pPr>
              <a:buNone/>
            </a:pPr>
            <a:r>
              <a:rPr lang="ru-RU" dirty="0" smtClean="0"/>
              <a:t>• зеркало</a:t>
            </a:r>
          </a:p>
          <a:p>
            <a:pPr>
              <a:buNone/>
            </a:pPr>
            <a:r>
              <a:rPr lang="ru-RU" dirty="0" smtClean="0"/>
              <a:t>•небольшая ширма</a:t>
            </a:r>
          </a:p>
          <a:p>
            <a:pPr>
              <a:buNone/>
            </a:pPr>
            <a:r>
              <a:rPr lang="ru-RU" dirty="0" smtClean="0"/>
              <a:t>•различные костюмы, аксессуары</a:t>
            </a:r>
          </a:p>
          <a:p>
            <a:pPr>
              <a:buNone/>
            </a:pPr>
            <a:r>
              <a:rPr lang="ru-RU" dirty="0" smtClean="0"/>
              <a:t>•шапочки к сказкам, маски</a:t>
            </a:r>
          </a:p>
          <a:p>
            <a:pPr>
              <a:buNone/>
            </a:pPr>
            <a:r>
              <a:rPr lang="ru-RU" dirty="0" smtClean="0"/>
              <a:t>•пальчиковый, настольный, кукольный театр</a:t>
            </a:r>
          </a:p>
          <a:p>
            <a:pPr>
              <a:buNone/>
            </a:pPr>
            <a:r>
              <a:rPr lang="ru-RU" dirty="0" smtClean="0"/>
              <a:t>•конусные куклы, куклы-варежки и т.д.</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path" presetSubtype="0" accel="50000" decel="50000" fill="hold" nodeType="click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6" dur="3000" fill="hold"/>
                                        <p:tgtEl>
                                          <p:spTgt spid="3">
                                            <p:txEl>
                                              <p:pRg st="0" end="0"/>
                                            </p:txEl>
                                          </p:spTgt>
                                        </p:tgtEl>
                                        <p:attrNameLst>
                                          <p:attrName>ppt_x</p:attrName>
                                          <p:attrName>ppt_y</p:attrName>
                                        </p:attrNameLst>
                                      </p:cBhvr>
                                    </p:animMotion>
                                  </p:childTnLst>
                                </p:cTn>
                              </p:par>
                              <p:par>
                                <p:cTn id="7"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8" dur="3000" fill="hold"/>
                                        <p:tgtEl>
                                          <p:spTgt spid="3">
                                            <p:txEl>
                                              <p:pRg st="1" end="1"/>
                                            </p:txEl>
                                          </p:spTgt>
                                        </p:tgtEl>
                                        <p:attrNameLst>
                                          <p:attrName>ppt_x</p:attrName>
                                          <p:attrName>ppt_y</p:attrName>
                                        </p:attrNameLst>
                                      </p:cBhvr>
                                    </p:animMotion>
                                  </p:childTnLst>
                                </p:cTn>
                              </p:par>
                              <p:par>
                                <p:cTn id="9"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0" dur="3000" fill="hold"/>
                                        <p:tgtEl>
                                          <p:spTgt spid="3">
                                            <p:txEl>
                                              <p:pRg st="2" end="2"/>
                                            </p:txEl>
                                          </p:spTgt>
                                        </p:tgtEl>
                                        <p:attrNameLst>
                                          <p:attrName>ppt_x</p:attrName>
                                          <p:attrName>ppt_y</p:attrName>
                                        </p:attrNameLst>
                                      </p:cBhvr>
                                    </p:animMotion>
                                  </p:childTnLst>
                                </p:cTn>
                              </p:par>
                              <p:par>
                                <p:cTn id="11"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2" dur="3000" fill="hold"/>
                                        <p:tgtEl>
                                          <p:spTgt spid="3">
                                            <p:txEl>
                                              <p:pRg st="3" end="3"/>
                                            </p:txEl>
                                          </p:spTgt>
                                        </p:tgtEl>
                                        <p:attrNameLst>
                                          <p:attrName>ppt_x</p:attrName>
                                          <p:attrName>ppt_y</p:attrName>
                                        </p:attrNameLst>
                                      </p:cBhvr>
                                    </p:animMotion>
                                  </p:childTnLst>
                                </p:cTn>
                              </p:par>
                              <p:par>
                                <p:cTn id="13"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4" dur="3000" fill="hold"/>
                                        <p:tgtEl>
                                          <p:spTgt spid="3">
                                            <p:txEl>
                                              <p:pRg st="4" end="4"/>
                                            </p:txEl>
                                          </p:spTgt>
                                        </p:tgtEl>
                                        <p:attrNameLst>
                                          <p:attrName>ppt_x</p:attrName>
                                          <p:attrName>ppt_y</p:attrName>
                                        </p:attrNameLst>
                                      </p:cBhvr>
                                    </p:animMotion>
                                  </p:childTnLst>
                                </p:cTn>
                              </p:par>
                              <p:par>
                                <p:cTn id="15"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6" dur="3000" fill="hold"/>
                                        <p:tgtEl>
                                          <p:spTgt spid="3">
                                            <p:txEl>
                                              <p:pRg st="5" end="5"/>
                                            </p:txEl>
                                          </p:spTgt>
                                        </p:tgtEl>
                                        <p:attrNameLst>
                                          <p:attrName>ppt_x</p:attrName>
                                          <p:attrName>ppt_y</p:attrName>
                                        </p:attrNameLst>
                                      </p:cBhvr>
                                    </p:animMotion>
                                  </p:childTnLst>
                                </p:cTn>
                              </p:par>
                              <p:par>
                                <p:cTn id="17" presetID="31" presetClass="path" presetSubtype="0" accel="50000" decel="50000" fill="hold" nodeType="with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8" dur="3000" fill="hold"/>
                                        <p:tgtEl>
                                          <p:spTgt spid="3">
                                            <p:txEl>
                                              <p:pRg st="6" end="6"/>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r>
              <a:rPr lang="ru-RU" b="1" u="sng" dirty="0" smtClean="0"/>
              <a:t> Вывод:</a:t>
            </a:r>
            <a:r>
              <a:rPr lang="ru-RU" dirty="0" smtClean="0"/>
              <a:t/>
            </a:r>
            <a:br>
              <a:rPr lang="ru-RU" dirty="0" smtClean="0"/>
            </a:br>
            <a:endParaRPr lang="ru-RU" dirty="0"/>
          </a:p>
        </p:txBody>
      </p:sp>
      <p:sp>
        <p:nvSpPr>
          <p:cNvPr id="3" name="Содержимое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92500"/>
          </a:bodyPr>
          <a:lstStyle/>
          <a:p>
            <a:r>
              <a:rPr lang="ru-RU" dirty="0" smtClean="0"/>
              <a:t>Ценность сказок заключается в их влиянии на всестороннее развитие ребенка, а в особенности на нравственное воспитание.</a:t>
            </a:r>
          </a:p>
          <a:p>
            <a:r>
              <a:rPr lang="ru-RU" dirty="0" smtClean="0"/>
              <a:t>Чтобы ребенок вырос хорошим человеком, с ним необходимо работать, начиная с раннего детства. Сказки помогают возрождать в людях духовность, милосердие, гуманность. И начинать надо с детей, так как материальная сторона жизни их уже захватила в свои сети.</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2"/>
                                        </p:tgtEl>
                                        <p:attrNameLst>
                                          <p:attrName>ppt_x</p:attrName>
                                          <p:attrName>ppt_y</p:attrName>
                                        </p:attrNameLst>
                                      </p:cBhvr>
                                    </p:animMotion>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3">
                                            <p:txEl>
                                              <p:pRg st="0" end="0"/>
                                            </p:txEl>
                                          </p:spTgt>
                                        </p:tgtEl>
                                        <p:attrNameLst>
                                          <p:attrName>r</p:attrName>
                                        </p:attrNameLst>
                                      </p:cBhvr>
                                    </p:animRot>
                                  </p:childTnLst>
                                </p:cTn>
                              </p:par>
                              <p:par>
                                <p:cTn id="14" presetID="8" presetClass="emph" presetSubtype="0" fill="hold" nodeType="withEffect">
                                  <p:stCondLst>
                                    <p:cond delay="0"/>
                                  </p:stCondLst>
                                  <p:childTnLst>
                                    <p:animRot by="21600000">
                                      <p:cBhvr>
                                        <p:cTn id="15" dur="2000" fill="hold"/>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style>
          <a:lnRef idx="1">
            <a:schemeClr val="accent3"/>
          </a:lnRef>
          <a:fillRef idx="2">
            <a:schemeClr val="accent3"/>
          </a:fillRef>
          <a:effectRef idx="1">
            <a:schemeClr val="accent3"/>
          </a:effectRef>
          <a:fontRef idx="minor">
            <a:schemeClr val="dk1"/>
          </a:fontRef>
        </p:style>
        <p:txBody>
          <a:bodyPr/>
          <a:lstStyle/>
          <a:p>
            <a:r>
              <a:rPr lang="ru-RU" dirty="0" smtClean="0"/>
              <a:t>Главное средство воспитания – литература для детей, сказки, которые обращают человеческие сердца к добру, великодушию, совести, чести и справедливости. Личность ребенка зарождается в детстве. Поэтому, чем раньше литература, а именно сказка, коснется струн души ребенка, а не только ума, тем больше гарантий, что чувства добрые возьмут в них верх над злыми.</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from="(-#ppt_w/2)" to="(#ppt_x)" calcmode="lin" valueType="num">
                                      <p:cBhvr>
                                        <p:cTn id="7" dur="600" fill="hold">
                                          <p:stCondLst>
                                            <p:cond delay="0"/>
                                          </p:stCondLst>
                                        </p:cTn>
                                        <p:tgtEl>
                                          <p:spTgt spid="3">
                                            <p:bg/>
                                          </p:spTgt>
                                        </p:tgtEl>
                                        <p:attrNameLst>
                                          <p:attrName>ppt_x</p:attrName>
                                        </p:attrNameLst>
                                      </p:cBhvr>
                                    </p:anim>
                                    <p:anim from="0" to="-1.0" calcmode="lin" valueType="num">
                                      <p:cBhvr>
                                        <p:cTn id="8" dur="200" decel="50000" autoRev="1" fill="hold">
                                          <p:stCondLst>
                                            <p:cond delay="600"/>
                                          </p:stCondLst>
                                        </p:cTn>
                                        <p:tgtEl>
                                          <p:spTgt spid="3">
                                            <p:bg/>
                                          </p:spTgt>
                                        </p:tgtEl>
                                        <p:attrNameLst>
                                          <p:attrName>xshear</p:attrName>
                                        </p:attrNameLst>
                                      </p:cBhvr>
                                    </p:anim>
                                    <p:animScale>
                                      <p:cBhvr>
                                        <p:cTn id="9" dur="200" decel="100000" autoRev="1" fill="hold">
                                          <p:stCondLst>
                                            <p:cond delay="600"/>
                                          </p:stCondLst>
                                        </p:cTn>
                                        <p:tgtEl>
                                          <p:spTgt spid="3">
                                            <p:bg/>
                                          </p:spTgt>
                                        </p:tgtEl>
                                      </p:cBhvr>
                                      <p:from x="100000" y="100000"/>
                                      <p:to x="80000" y="100000"/>
                                    </p:animScale>
                                    <p:anim by="(#ppt_h/3+#ppt_w*0.1)" calcmode="lin" valueType="num">
                                      <p:cBhvr additive="sum">
                                        <p:cTn id="10" dur="200" decel="100000" autoRev="1" fill="hold">
                                          <p:stCondLst>
                                            <p:cond delay="600"/>
                                          </p:stCondLst>
                                        </p:cTn>
                                        <p:tgtEl>
                                          <p:spTgt spid="3">
                                            <p:bg/>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3">
                                            <p:txEl>
                                              <p:pRg st="0" end="0"/>
                                            </p:txEl>
                                          </p:spTgt>
                                        </p:tgtEl>
                                        <p:attrNameLst>
                                          <p:attrName>ppt_x</p:attrName>
                                        </p:attrNameLst>
                                      </p:cBhvr>
                                    </p:anim>
                                    <p:anim from="0" to="-1.0" calcmode="lin" valueType="num">
                                      <p:cBhvr>
                                        <p:cTn id="16" dur="200" decel="50000" autoRev="1" fill="hold">
                                          <p:stCondLst>
                                            <p:cond delay="600"/>
                                          </p:stCondLst>
                                        </p:cTn>
                                        <p:tgtEl>
                                          <p:spTgt spid="3">
                                            <p:txEl>
                                              <p:pRg st="0" end="0"/>
                                            </p:txEl>
                                          </p:spTgt>
                                        </p:tgtEl>
                                        <p:attrNameLst>
                                          <p:attrName>xshear</p:attrName>
                                        </p:attrNameLst>
                                      </p:cBhvr>
                                    </p:anim>
                                    <p:animScale>
                                      <p:cBhvr>
                                        <p:cTn id="17" dur="200" decel="100000" autoRev="1" fill="hold">
                                          <p:stCondLst>
                                            <p:cond delay="600"/>
                                          </p:stCondLst>
                                        </p:cTn>
                                        <p:tgtEl>
                                          <p:spTgt spid="3">
                                            <p:txEl>
                                              <p:pRg st="0" end="0"/>
                                            </p:txEl>
                                          </p:spTgt>
                                        </p:tgtEl>
                                      </p:cBhvr>
                                      <p:from x="100000" y="100000"/>
                                      <p:to x="80000" y="100000"/>
                                    </p:animScale>
                                    <p:anim by="(#ppt_h/3+#ppt_w*0.1)" calcmode="lin" valueType="num">
                                      <p:cBhvr additive="sum">
                                        <p:cTn id="18" dur="200" decel="100000" autoRev="1" fill="hold">
                                          <p:stCondLst>
                                            <p:cond delay="6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Мои документы\Мои рисунки\картинкисказочных персонажей\Новая папка\th54BMHQL4.jpg"/>
          <p:cNvPicPr>
            <a:picLocks noGrp="1" noChangeAspect="1" noChangeArrowheads="1"/>
          </p:cNvPicPr>
          <p:nvPr>
            <p:ph idx="1"/>
          </p:nvPr>
        </p:nvPicPr>
        <p:blipFill>
          <a:blip r:embed="rId2"/>
          <a:srcRect/>
          <a:stretch>
            <a:fillRect/>
          </a:stretch>
        </p:blipFill>
        <p:spPr bwMode="auto">
          <a:xfrm>
            <a:off x="0" y="1"/>
            <a:ext cx="9144000" cy="68579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2000"/>
                                        <p:tgtEl>
                                          <p:spTgt spid="1026"/>
                                        </p:tgtEl>
                                      </p:cBhvr>
                                    </p:animEffect>
                                    <p:set>
                                      <p:cBhvr>
                                        <p:cTn id="7" dur="1" fill="hold">
                                          <p:stCondLst>
                                            <p:cond delay="19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2000" fill="hold"/>
                                        <p:tgtEl>
                                          <p:spTgt spid="1026"/>
                                        </p:tgtEl>
                                        <p:attrNameLst>
                                          <p:attrName>ppt_w</p:attrName>
                                        </p:attrNameLst>
                                      </p:cBhvr>
                                      <p:tavLst>
                                        <p:tav tm="0">
                                          <p:val>
                                            <p:fltVal val="0"/>
                                          </p:val>
                                        </p:tav>
                                        <p:tav tm="100000">
                                          <p:val>
                                            <p:strVal val="#ppt_w"/>
                                          </p:val>
                                        </p:tav>
                                      </p:tavLst>
                                    </p:anim>
                                    <p:anim calcmode="lin" valueType="num">
                                      <p:cBhvr>
                                        <p:cTn id="13" dur="2000" fill="hold"/>
                                        <p:tgtEl>
                                          <p:spTgt spid="1026"/>
                                        </p:tgtEl>
                                        <p:attrNameLst>
                                          <p:attrName>ppt_h</p:attrName>
                                        </p:attrNameLst>
                                      </p:cBhvr>
                                      <p:tavLst>
                                        <p:tav tm="0">
                                          <p:val>
                                            <p:fltVal val="0"/>
                                          </p:val>
                                        </p:tav>
                                        <p:tav tm="100000">
                                          <p:val>
                                            <p:strVal val="#ppt_h"/>
                                          </p:val>
                                        </p:tav>
                                      </p:tavLst>
                                    </p:anim>
                                    <p:anim calcmode="lin" valueType="num">
                                      <p:cBhvr>
                                        <p:cTn id="14" dur="2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thS1EZ6WYE.jpg"/>
          <p:cNvPicPr>
            <a:picLocks noGrp="1" noChangeAspect="1"/>
          </p:cNvPicPr>
          <p:nvPr>
            <p:ph idx="1"/>
          </p:nvPr>
        </p:nvPicPr>
        <p:blipFill>
          <a:blip r:embed="rId2"/>
          <a:stretch>
            <a:fillRect/>
          </a:stretch>
        </p:blipFill>
        <p:spPr>
          <a:xfrm>
            <a:off x="0" y="0"/>
            <a:ext cx="9144000" cy="6858000"/>
          </a:xfrm>
          <a:prstGeom prst="verticalScroll">
            <a:avLst/>
          </a:prstGeom>
        </p:spPr>
      </p:pic>
      <p:sp>
        <p:nvSpPr>
          <p:cNvPr id="5" name="Прямоугольник 4"/>
          <p:cNvSpPr/>
          <p:nvPr/>
        </p:nvSpPr>
        <p:spPr>
          <a:xfrm>
            <a:off x="1000100" y="500042"/>
            <a:ext cx="7000924" cy="6001643"/>
          </a:xfrm>
          <a:prstGeom prst="rect">
            <a:avLst/>
          </a:prstGeom>
          <a:noFill/>
        </p:spPr>
        <p:txBody>
          <a:bodyPr wrap="square">
            <a:spAutoFit/>
          </a:bodyPr>
          <a:lstStyle/>
          <a:p>
            <a:pPr algn="ctr">
              <a:buNone/>
            </a:pPr>
            <a:r>
              <a:rPr lang="ru-RU" sz="4800" b="1" spc="600" dirty="0" smtClean="0">
                <a:solidFill>
                  <a:srgbClr val="002060"/>
                </a:solidFill>
                <a:effectLst>
                  <a:outerShdw blurRad="38100" dist="38100" dir="2700000" algn="tl">
                    <a:srgbClr val="000000">
                      <a:alpha val="43137"/>
                    </a:srgbClr>
                  </a:outerShdw>
                </a:effectLst>
                <a:latin typeface="Monotype Corsiva" pitchFamily="66" charset="0"/>
              </a:rPr>
              <a:t> ТЕМА: </a:t>
            </a:r>
          </a:p>
          <a:p>
            <a:pPr algn="ctr">
              <a:buNone/>
            </a:pPr>
            <a:endParaRPr lang="ru-RU" sz="4800" b="1" u="sng" spc="600" dirty="0" smtClean="0">
              <a:solidFill>
                <a:srgbClr val="002060"/>
              </a:solidFill>
              <a:effectLst>
                <a:outerShdw blurRad="38100" dist="38100" dir="2700000" algn="tl">
                  <a:srgbClr val="000000">
                    <a:alpha val="43137"/>
                  </a:srgbClr>
                </a:outerShdw>
              </a:effectLst>
              <a:latin typeface="Monotype Corsiva" pitchFamily="66" charset="0"/>
            </a:endParaRPr>
          </a:p>
          <a:p>
            <a:pPr algn="ctr">
              <a:buNone/>
            </a:pPr>
            <a:r>
              <a:rPr lang="ru-RU" sz="4800" b="1" spc="600" dirty="0" smtClean="0">
                <a:solidFill>
                  <a:srgbClr val="002060"/>
                </a:solidFill>
                <a:effectLst>
                  <a:outerShdw blurRad="38100" dist="38100" dir="2700000" algn="tl">
                    <a:srgbClr val="000000">
                      <a:alpha val="43137"/>
                    </a:srgbClr>
                  </a:outerShdw>
                </a:effectLst>
                <a:latin typeface="Monotype Corsiva" pitchFamily="66" charset="0"/>
              </a:rPr>
              <a:t>«СКАЗКА КАК СРЕДСТВО ДУХОВНО-   НРАВСТВЕННОГО ВОСПИТАНИЯ ДОШКОЛЬНИКОВ»</a:t>
            </a:r>
            <a:endParaRPr lang="ru-RU" sz="4800" b="1" spc="600" dirty="0">
              <a:solidFill>
                <a:srgbClr val="00206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8000" r="-28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785795"/>
            <a:ext cx="7772400" cy="1357321"/>
          </a:xfrm>
        </p:spPr>
        <p:txBody>
          <a:bodyPr>
            <a:normAutofit fontScale="90000"/>
          </a:bodyPr>
          <a:lstStyle/>
          <a:p>
            <a:r>
              <a:rPr lang="ru-RU" b="1" u="sng" dirty="0"/>
              <a:t>Сущность нравственного воспитания в дошкольном возрасте</a:t>
            </a:r>
            <a:r>
              <a:rPr lang="ru-RU" dirty="0"/>
              <a:t/>
            </a:r>
            <a:br>
              <a:rPr lang="ru-RU" dirty="0"/>
            </a:br>
            <a:endParaRPr lang="ru-RU" dirty="0"/>
          </a:p>
        </p:txBody>
      </p:sp>
      <p:sp>
        <p:nvSpPr>
          <p:cNvPr id="3" name="Подзаголовок 2"/>
          <p:cNvSpPr>
            <a:spLocks noGrp="1"/>
          </p:cNvSpPr>
          <p:nvPr>
            <p:ph type="subTitle" idx="1"/>
          </p:nvPr>
        </p:nvSpPr>
        <p:spPr>
          <a:xfrm>
            <a:off x="214282" y="2285992"/>
            <a:ext cx="8929718" cy="3714776"/>
          </a:xfrm>
        </p:spPr>
        <p:txBody>
          <a:bodyPr>
            <a:normAutofit fontScale="92500"/>
          </a:bodyPr>
          <a:lstStyle/>
          <a:p>
            <a:pPr algn="l"/>
            <a:r>
              <a:rPr lang="ru-RU" b="1" i="1" dirty="0">
                <a:solidFill>
                  <a:srgbClr val="002060"/>
                </a:solidFill>
              </a:rPr>
              <a:t>Л.А. Григорович дал следующее определение </a:t>
            </a:r>
            <a:r>
              <a:rPr lang="ru-RU" sz="4000" b="1" i="1" dirty="0">
                <a:solidFill>
                  <a:srgbClr val="002060"/>
                </a:solidFill>
              </a:rPr>
              <a:t>"нравственность" - это личностная характеристика, объединяющая такие качества и свойства, как доброта, порядочность, дисциплинированность, коллективизм.</a:t>
            </a:r>
          </a:p>
          <a:p>
            <a:pPr algn="l"/>
            <a:endParaRPr lang="ru-RU"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5840435"/>
          </a:xfrm>
        </p:spPr>
        <p:txBody>
          <a:bodyPr>
            <a:normAutofit/>
          </a:bodyPr>
          <a:lstStyle/>
          <a:p>
            <a:pPr>
              <a:buNone/>
            </a:pPr>
            <a:r>
              <a:rPr lang="ru-RU" dirty="0" smtClean="0"/>
              <a:t> </a:t>
            </a:r>
            <a:endParaRPr lang="ru-RU" sz="4000" dirty="0"/>
          </a:p>
          <a:p>
            <a:endParaRPr lang="ru-RU" sz="4000" dirty="0"/>
          </a:p>
        </p:txBody>
      </p:sp>
      <p:pic>
        <p:nvPicPr>
          <p:cNvPr id="4" name="Рисунок 3" descr="thOE10W5X5.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0" y="214290"/>
            <a:ext cx="8929718" cy="5632311"/>
          </a:xfrm>
          <a:prstGeom prst="rect">
            <a:avLst/>
          </a:prstGeom>
        </p:spPr>
        <p:txBody>
          <a:bodyPr wrap="square">
            <a:spAutoFit/>
          </a:bodyPr>
          <a:lstStyle/>
          <a:p>
            <a:r>
              <a:rPr lang="ru-RU" dirty="0" smtClean="0"/>
              <a:t> </a:t>
            </a:r>
            <a:r>
              <a:rPr lang="ru-RU" sz="4000" dirty="0" smtClean="0"/>
              <a:t>И.С. Макаренко обозначил "нравственность" - как неотъемлемую сторону личности, обеспечивающую добровольное соблюдение ею существующих норм, правил, принципов поведения. Они находят выражение в отношении к Родине, обществу, коллективу, отдельным людям, к самому себе, труду и т.д.</a:t>
            </a:r>
            <a:endParaRPr lang="ru-RU"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thN9L0VHBA.jpg"/>
          <p:cNvPicPr>
            <a:picLocks noGrp="1" noChangeAspect="1"/>
          </p:cNvPicPr>
          <p:nvPr>
            <p:ph idx="1"/>
          </p:nvPr>
        </p:nvPicPr>
        <p:blipFill>
          <a:blip r:embed="rId2"/>
          <a:stretch>
            <a:fillRect/>
          </a:stretch>
        </p:blipFill>
        <p:spPr>
          <a:xfrm>
            <a:off x="0" y="0"/>
            <a:ext cx="9144000" cy="7072338"/>
          </a:xfrm>
        </p:spPr>
      </p:pic>
      <p:sp>
        <p:nvSpPr>
          <p:cNvPr id="5" name="Прямоугольник 4"/>
          <p:cNvSpPr/>
          <p:nvPr/>
        </p:nvSpPr>
        <p:spPr>
          <a:xfrm>
            <a:off x="285720" y="214290"/>
            <a:ext cx="8429684" cy="6186309"/>
          </a:xfrm>
          <a:prstGeom prst="rect">
            <a:avLst/>
          </a:prstGeom>
        </p:spPr>
        <p:txBody>
          <a:bodyPr wrap="square">
            <a:spAutoFit/>
          </a:bodyPr>
          <a:lstStyle/>
          <a:p>
            <a:r>
              <a:rPr lang="ru-RU" dirty="0" smtClean="0"/>
              <a:t> </a:t>
            </a:r>
            <a:r>
              <a:rPr lang="ru-RU" sz="3600" dirty="0" smtClean="0"/>
              <a:t>Закладывать основы нравственности, воспитывать моральные ценности следует с самого раннего возраста, когда формируется характер, отношение к миру, окружающим людям.</a:t>
            </a:r>
          </a:p>
          <a:p>
            <a:r>
              <a:rPr lang="ru-RU" sz="3600" dirty="0" smtClean="0"/>
              <a:t>В этике существуют две основные нравственные категории - добро и зло.</a:t>
            </a:r>
          </a:p>
          <a:p>
            <a:r>
              <a:rPr lang="ru-RU" sz="3600" dirty="0" smtClean="0"/>
              <a:t>Соблюдение моральных требований ассоциируется с добром. Нарушение же моральных норм и правил, отступление от них характеризуется как зло.  </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3000"/>
                                        <p:tgtEl>
                                          <p:spTgt spid="5">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amond(in)">
                                      <p:cBhvr>
                                        <p:cTn id="10" dur="3000"/>
                                        <p:tgtEl>
                                          <p:spTgt spid="5">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diamond(in)">
                                      <p:cBhvr>
                                        <p:cTn id="13" dur="3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a:bodyPr>
          <a:lstStyle/>
          <a:p>
            <a:pPr algn="ctr">
              <a:buNone/>
            </a:pPr>
            <a:r>
              <a:rPr lang="ru-RU" b="1" dirty="0" smtClean="0"/>
              <a:t> </a:t>
            </a:r>
            <a:endParaRPr lang="ru-RU" dirty="0"/>
          </a:p>
        </p:txBody>
      </p:sp>
      <p:pic>
        <p:nvPicPr>
          <p:cNvPr id="9" name="Рисунок 8" descr="th31BVBRJC.jpg"/>
          <p:cNvPicPr>
            <a:picLocks noChangeAspect="1"/>
          </p:cNvPicPr>
          <p:nvPr/>
        </p:nvPicPr>
        <p:blipFill>
          <a:blip r:embed="rId2"/>
          <a:stretch>
            <a:fillRect/>
          </a:stretch>
        </p:blipFill>
        <p:spPr>
          <a:xfrm>
            <a:off x="0" y="0"/>
            <a:ext cx="9144000" cy="6858000"/>
          </a:xfrm>
          <a:prstGeom prst="rect">
            <a:avLst/>
          </a:prstGeom>
        </p:spPr>
      </p:pic>
      <p:sp>
        <p:nvSpPr>
          <p:cNvPr id="10" name="Прямоугольник 9"/>
          <p:cNvSpPr/>
          <p:nvPr/>
        </p:nvSpPr>
        <p:spPr>
          <a:xfrm>
            <a:off x="357158" y="214290"/>
            <a:ext cx="8786842" cy="5632311"/>
          </a:xfrm>
          <a:prstGeom prst="rect">
            <a:avLst/>
          </a:prstGeom>
        </p:spPr>
        <p:txBody>
          <a:bodyPr wrap="square">
            <a:spAutoFit/>
          </a:bodyPr>
          <a:lstStyle/>
          <a:p>
            <a:pPr algn="ctr">
              <a:buNone/>
            </a:pPr>
            <a:r>
              <a:rPr lang="ru-RU" sz="3600" b="1" dirty="0" smtClean="0"/>
              <a:t>АКТУАЛЬНОСТЬ</a:t>
            </a:r>
          </a:p>
          <a:p>
            <a:pPr algn="ctr">
              <a:buNone/>
            </a:pPr>
            <a:endParaRPr lang="ru-RU" sz="3600" dirty="0" smtClean="0"/>
          </a:p>
          <a:p>
            <a:pPr>
              <a:buNone/>
            </a:pPr>
            <a:r>
              <a:rPr lang="ru-RU" sz="3600" dirty="0" smtClean="0"/>
              <a:t>дошкольный возраст - период активного освоения норм морали, формирования нравственных привычек, чувств, отношений. Он является наиболее ответственным этапом в развитии механизмов поведения и деятельности, в становлении личности дошкольника в целом. </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a:bodyPr>
          <a:lstStyle/>
          <a:p>
            <a:pPr>
              <a:buNone/>
            </a:pPr>
            <a:r>
              <a:rPr lang="ru-RU" dirty="0" smtClean="0"/>
              <a:t> </a:t>
            </a:r>
            <a:endParaRPr lang="ru-RU" sz="4000" dirty="0"/>
          </a:p>
        </p:txBody>
      </p:sp>
      <p:pic>
        <p:nvPicPr>
          <p:cNvPr id="4" name="Рисунок 3" descr="thOH741VDE.jpg"/>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285720" y="428604"/>
            <a:ext cx="8858280" cy="6186309"/>
          </a:xfrm>
          <a:prstGeom prst="rect">
            <a:avLst/>
          </a:prstGeom>
          <a:noFill/>
          <a:ln>
            <a:solidFill>
              <a:schemeClr val="accent1"/>
            </a:solidFill>
          </a:ln>
          <a:effectLst>
            <a:glow rad="139700">
              <a:schemeClr val="accent3">
                <a:satMod val="175000"/>
                <a:alpha val="40000"/>
              </a:schemeClr>
            </a:glow>
          </a:effectLst>
        </p:spPr>
        <p:txBody>
          <a:bodyPr wrap="square">
            <a:spAutoFit/>
          </a:bodyPr>
          <a:lstStyle/>
          <a:p>
            <a:r>
              <a:rPr lang="ru-RU" sz="4400" dirty="0" smtClean="0"/>
              <a:t>Ни у кого не вызывает сомнения истина, что основы воспитания закладываются в раннем возрасте, характер формируется в первые годы жизни. Недостаточно внимательное отношение к возрасту первого детства, - писал В.М. Бехтерев, - отражается губительно на всей жизни человека.</a:t>
            </a:r>
            <a:endParaRPr lang="ru-RU" sz="4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a:bodyPr>
          <a:lstStyle/>
          <a:p>
            <a:pPr>
              <a:buNone/>
            </a:pPr>
            <a:r>
              <a:rPr lang="ru-RU" dirty="0" smtClean="0"/>
              <a:t> </a:t>
            </a:r>
            <a:endParaRPr lang="ru-RU" dirty="0"/>
          </a:p>
          <a:p>
            <a:endParaRPr lang="ru-RU" dirty="0"/>
          </a:p>
          <a:p>
            <a:endParaRPr lang="ru-RU" dirty="0"/>
          </a:p>
        </p:txBody>
      </p:sp>
      <p:pic>
        <p:nvPicPr>
          <p:cNvPr id="4" name="Рисунок 3" descr="bg010[1].gif"/>
          <p:cNvPicPr>
            <a:picLocks noChangeAspect="1"/>
          </p:cNvPicPr>
          <p:nvPr/>
        </p:nvPicPr>
        <p:blipFill>
          <a:blip r:embed="rId2"/>
          <a:stretch>
            <a:fillRect/>
          </a:stretch>
        </p:blipFill>
        <p:spPr>
          <a:xfrm>
            <a:off x="0" y="0"/>
            <a:ext cx="9144000" cy="6858000"/>
          </a:xfrm>
          <a:prstGeom prst="rect">
            <a:avLst/>
          </a:prstGeom>
        </p:spPr>
      </p:pic>
      <p:sp>
        <p:nvSpPr>
          <p:cNvPr id="5" name="Прямоугольник 4"/>
          <p:cNvSpPr/>
          <p:nvPr/>
        </p:nvSpPr>
        <p:spPr>
          <a:xfrm>
            <a:off x="357158" y="357165"/>
            <a:ext cx="8786842" cy="5509200"/>
          </a:xfrm>
          <a:prstGeom prst="rect">
            <a:avLst/>
          </a:prstGeom>
        </p:spPr>
        <p:txBody>
          <a:bodyPr wrap="square">
            <a:spAutoFit/>
          </a:bodyPr>
          <a:lstStyle/>
          <a:p>
            <a:r>
              <a:rPr lang="ru-RU" dirty="0" smtClean="0"/>
              <a:t> </a:t>
            </a:r>
            <a:r>
              <a:rPr lang="ru-RU" sz="3200" dirty="0" smtClean="0"/>
              <a:t>Первые уроки нравственности ребёнок получает в семье. Основной источник огромного влияния семейного воспитания заключается в том, что в семье ребёнок видит, слышит, чувствует не только то, как надо жить, а как в действительности живут люди. Если родители не обращают внимание на то, какими предметами играет ребёнок, какие книги рассматривает, какие слова говорит, что он рисует, то дети усваивают ряд неправильных, искажённых представлений, приобретает вредные привычки.</a:t>
            </a: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393</TotalTime>
  <Words>946</Words>
  <Application>Microsoft Office PowerPoint</Application>
  <PresentationFormat>Экран (4:3)</PresentationFormat>
  <Paragraphs>91</Paragraphs>
  <Slides>24</Slides>
  <Notes>1</Notes>
  <HiddenSlides>1</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Презентация PowerPoint</vt:lpstr>
      <vt:lpstr>Презентация PowerPoint</vt:lpstr>
      <vt:lpstr>Презентация PowerPoint</vt:lpstr>
      <vt:lpstr>Сущность нравственного воспитания в дошкольном возрасте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Проблема </vt:lpstr>
      <vt:lpstr>Презентация PowerPoint</vt:lpstr>
      <vt:lpstr> Методы по ознакомлению дошкольников со сказкой </vt:lpstr>
      <vt:lpstr>  Приемы формирования восприятия сказки </vt:lpstr>
      <vt:lpstr>Этапы работы со сказкой </vt:lpstr>
      <vt:lpstr> Эффективность работы</vt:lpstr>
      <vt:lpstr>Новизна</vt:lpstr>
      <vt:lpstr>Презентация PowerPoint</vt:lpstr>
      <vt:lpstr> Вывод: </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Сущность нравственного воспитания в дошкольном возрасте </dc:title>
  <dc:creator>*</dc:creator>
  <cp:lastModifiedBy>Аня</cp:lastModifiedBy>
  <cp:revision>42</cp:revision>
  <dcterms:created xsi:type="dcterms:W3CDTF">2015-03-26T07:15:53Z</dcterms:created>
  <dcterms:modified xsi:type="dcterms:W3CDTF">2017-02-07T04:51:23Z</dcterms:modified>
</cp:coreProperties>
</file>