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0" r:id="rId2"/>
    <p:sldId id="269" r:id="rId3"/>
    <p:sldId id="271" r:id="rId4"/>
    <p:sldId id="264" r:id="rId5"/>
    <p:sldId id="277" r:id="rId6"/>
    <p:sldId id="256" r:id="rId7"/>
    <p:sldId id="265" r:id="rId8"/>
    <p:sldId id="266" r:id="rId9"/>
    <p:sldId id="257" r:id="rId10"/>
    <p:sldId id="263" r:id="rId11"/>
    <p:sldId id="258" r:id="rId12"/>
    <p:sldId id="259" r:id="rId13"/>
    <p:sldId id="261" r:id="rId14"/>
    <p:sldId id="262" r:id="rId15"/>
    <p:sldId id="267" r:id="rId16"/>
    <p:sldId id="268" r:id="rId17"/>
    <p:sldId id="270" r:id="rId18"/>
    <p:sldId id="272" r:id="rId19"/>
    <p:sldId id="273" r:id="rId20"/>
    <p:sldId id="274" r:id="rId21"/>
    <p:sldId id="275" r:id="rId22"/>
    <p:sldId id="276" r:id="rId23"/>
    <p:sldId id="278" r:id="rId24"/>
    <p:sldId id="279" r:id="rId25"/>
    <p:sldId id="280" r:id="rId26"/>
    <p:sldId id="281" r:id="rId27"/>
    <p:sldId id="283" r:id="rId28"/>
    <p:sldId id="282" r:id="rId29"/>
    <p:sldId id="284" r:id="rId30"/>
    <p:sldId id="285" r:id="rId31"/>
    <p:sldId id="286" r:id="rId32"/>
    <p:sldId id="288" r:id="rId33"/>
    <p:sldId id="287"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11" r:id="rId48"/>
    <p:sldId id="302" r:id="rId49"/>
    <p:sldId id="312" r:id="rId50"/>
    <p:sldId id="303" r:id="rId51"/>
    <p:sldId id="313" r:id="rId52"/>
    <p:sldId id="304" r:id="rId53"/>
    <p:sldId id="314" r:id="rId54"/>
    <p:sldId id="315" r:id="rId55"/>
    <p:sldId id="305" r:id="rId56"/>
    <p:sldId id="316" r:id="rId57"/>
    <p:sldId id="306" r:id="rId58"/>
    <p:sldId id="317" r:id="rId59"/>
    <p:sldId id="307" r:id="rId60"/>
    <p:sldId id="318" r:id="rId61"/>
    <p:sldId id="308" r:id="rId62"/>
    <p:sldId id="319" r:id="rId63"/>
    <p:sldId id="321" r:id="rId6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14.02.2017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14.02.2017</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mirfaunas.ru/semejstvo-koshachi?start=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9.jpeg"/><Relationship Id="rId7"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3.jpeg"/><Relationship Id="rId10" Type="http://schemas.openxmlformats.org/officeDocument/2006/relationships/image" Target="../media/image7.jpeg"/><Relationship Id="rId4" Type="http://schemas.openxmlformats.org/officeDocument/2006/relationships/image" Target="../media/image10.jpeg"/><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mirfaunas.ru/semejstvo-koshachi?start=2"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57167"/>
            <a:ext cx="7772400" cy="1571635"/>
          </a:xfrm>
        </p:spPr>
        <p:txBody>
          <a:bodyPr/>
          <a:lstStyle/>
          <a:p>
            <a:r>
              <a:rPr lang="ru-RU" b="1" dirty="0" smtClean="0">
                <a:solidFill>
                  <a:srgbClr val="002060"/>
                </a:solidFill>
                <a:latin typeface="Times New Roman" pitchFamily="18" charset="0"/>
                <a:cs typeface="Times New Roman" pitchFamily="18" charset="0"/>
              </a:rPr>
              <a:t>Семейство кошачьих</a:t>
            </a:r>
            <a:endParaRPr lang="ru-RU" b="1" dirty="0">
              <a:solidFill>
                <a:srgbClr val="00206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428596" y="4857760"/>
            <a:ext cx="7786742" cy="1571636"/>
          </a:xfrm>
        </p:spPr>
        <p:txBody>
          <a:bodyPr>
            <a:normAutofit fontScale="85000" lnSpcReduction="20000"/>
          </a:bodyPr>
          <a:lstStyle/>
          <a:p>
            <a:endParaRPr lang="ru-RU" sz="4400" b="1" dirty="0" smtClean="0">
              <a:solidFill>
                <a:srgbClr val="002060"/>
              </a:solidFill>
              <a:latin typeface="Times New Roman" pitchFamily="18" charset="0"/>
              <a:cs typeface="Times New Roman" pitchFamily="18" charset="0"/>
            </a:endParaRPr>
          </a:p>
          <a:p>
            <a:r>
              <a:rPr lang="ru-RU" sz="4400" b="1" dirty="0" smtClean="0">
                <a:solidFill>
                  <a:srgbClr val="002060"/>
                </a:solidFill>
                <a:latin typeface="Times New Roman" pitchFamily="18" charset="0"/>
                <a:cs typeface="Times New Roman" pitchFamily="18" charset="0"/>
              </a:rPr>
              <a:t>Выполнила: Пашкова Н.В</a:t>
            </a:r>
            <a:r>
              <a:rPr lang="ru-RU" sz="4400" b="1" dirty="0" smtClean="0">
                <a:solidFill>
                  <a:srgbClr val="002060"/>
                </a:solidFill>
                <a:latin typeface="Times New Roman" pitchFamily="18" charset="0"/>
                <a:cs typeface="Times New Roman" pitchFamily="18" charset="0"/>
              </a:rPr>
              <a:t>. Воспитатель первой категории</a:t>
            </a:r>
            <a:endParaRPr lang="ru-RU" sz="4400" dirty="0"/>
          </a:p>
        </p:txBody>
      </p:sp>
      <p:pic>
        <p:nvPicPr>
          <p:cNvPr id="4" name="Рисунок 3" descr="http://www.proxvost.info/photo/wild/deserted_cat/deserted_cat_tumb.jpg"/>
          <p:cNvPicPr/>
          <p:nvPr/>
        </p:nvPicPr>
        <p:blipFill>
          <a:blip r:embed="rId2"/>
          <a:srcRect/>
          <a:stretch>
            <a:fillRect/>
          </a:stretch>
        </p:blipFill>
        <p:spPr bwMode="auto">
          <a:xfrm>
            <a:off x="642910" y="2285992"/>
            <a:ext cx="1357322" cy="928694"/>
          </a:xfrm>
          <a:prstGeom prst="rect">
            <a:avLst/>
          </a:prstGeom>
          <a:noFill/>
          <a:ln w="9525">
            <a:noFill/>
            <a:miter lim="800000"/>
            <a:headEnd/>
            <a:tailEnd/>
          </a:ln>
        </p:spPr>
      </p:pic>
      <p:pic>
        <p:nvPicPr>
          <p:cNvPr id="5" name="Рисунок 4" descr="http://www.proxvost.info/photo/wild/caracal/caracal_09_tumb.jpg"/>
          <p:cNvPicPr/>
          <p:nvPr/>
        </p:nvPicPr>
        <p:blipFill>
          <a:blip r:embed="rId3"/>
          <a:srcRect/>
          <a:stretch>
            <a:fillRect/>
          </a:stretch>
        </p:blipFill>
        <p:spPr bwMode="auto">
          <a:xfrm>
            <a:off x="214282" y="3643314"/>
            <a:ext cx="1428760" cy="1000132"/>
          </a:xfrm>
          <a:prstGeom prst="rect">
            <a:avLst/>
          </a:prstGeom>
          <a:noFill/>
          <a:ln w="9525">
            <a:noFill/>
            <a:miter lim="800000"/>
            <a:headEnd/>
            <a:tailEnd/>
          </a:ln>
        </p:spPr>
      </p:pic>
      <p:pic>
        <p:nvPicPr>
          <p:cNvPr id="6" name="Рисунок 5" descr="http://www.proxvost.info/photo/wild/deserted_cat/deserted_cat_tumb.jpg"/>
          <p:cNvPicPr/>
          <p:nvPr/>
        </p:nvPicPr>
        <p:blipFill>
          <a:blip r:embed="rId2"/>
          <a:srcRect/>
          <a:stretch>
            <a:fillRect/>
          </a:stretch>
        </p:blipFill>
        <p:spPr bwMode="auto">
          <a:xfrm>
            <a:off x="3286116" y="2071678"/>
            <a:ext cx="1643074" cy="1143008"/>
          </a:xfrm>
          <a:prstGeom prst="rect">
            <a:avLst/>
          </a:prstGeom>
          <a:noFill/>
          <a:ln w="9525">
            <a:noFill/>
            <a:miter lim="800000"/>
            <a:headEnd/>
            <a:tailEnd/>
          </a:ln>
        </p:spPr>
      </p:pic>
      <p:pic>
        <p:nvPicPr>
          <p:cNvPr id="7" name="Рисунок 6" descr="http://www.proxvost.info/photo/wild/leopard/leopard_v_peskah_tumb.jpg"/>
          <p:cNvPicPr/>
          <p:nvPr/>
        </p:nvPicPr>
        <p:blipFill>
          <a:blip r:embed="rId4"/>
          <a:srcRect/>
          <a:stretch>
            <a:fillRect/>
          </a:stretch>
        </p:blipFill>
        <p:spPr bwMode="auto">
          <a:xfrm>
            <a:off x="4286248" y="3714752"/>
            <a:ext cx="1571636" cy="1071570"/>
          </a:xfrm>
          <a:prstGeom prst="rect">
            <a:avLst/>
          </a:prstGeom>
          <a:noFill/>
          <a:ln w="9525">
            <a:noFill/>
            <a:miter lim="800000"/>
            <a:headEnd/>
            <a:tailEnd/>
          </a:ln>
        </p:spPr>
      </p:pic>
      <p:pic>
        <p:nvPicPr>
          <p:cNvPr id="8" name="Рисунок 7" descr="http://www.proxvost.info/photo/wild/lion/Male_Lion-800px_tumb.jpg"/>
          <p:cNvPicPr/>
          <p:nvPr/>
        </p:nvPicPr>
        <p:blipFill>
          <a:blip r:embed="rId5"/>
          <a:srcRect/>
          <a:stretch>
            <a:fillRect/>
          </a:stretch>
        </p:blipFill>
        <p:spPr bwMode="auto">
          <a:xfrm>
            <a:off x="2285984" y="3929066"/>
            <a:ext cx="1428760" cy="1000132"/>
          </a:xfrm>
          <a:prstGeom prst="rect">
            <a:avLst/>
          </a:prstGeom>
          <a:noFill/>
          <a:ln w="9525">
            <a:noFill/>
            <a:miter lim="800000"/>
            <a:headEnd/>
            <a:tailEnd/>
          </a:ln>
        </p:spPr>
      </p:pic>
      <p:pic>
        <p:nvPicPr>
          <p:cNvPr id="9" name="Рисунок 8" descr="http://www.proxvost.info/photo/wild/manul/manul_zoo_3_tumb.jpg"/>
          <p:cNvPicPr/>
          <p:nvPr/>
        </p:nvPicPr>
        <p:blipFill>
          <a:blip r:embed="rId6"/>
          <a:srcRect/>
          <a:stretch>
            <a:fillRect/>
          </a:stretch>
        </p:blipFill>
        <p:spPr bwMode="auto">
          <a:xfrm>
            <a:off x="6643702" y="2143116"/>
            <a:ext cx="1785950" cy="1285884"/>
          </a:xfrm>
          <a:prstGeom prst="rect">
            <a:avLst/>
          </a:prstGeom>
          <a:noFill/>
          <a:ln w="9525">
            <a:noFill/>
            <a:miter lim="800000"/>
            <a:headEnd/>
            <a:tailEnd/>
          </a:ln>
        </p:spPr>
      </p:pic>
      <p:pic>
        <p:nvPicPr>
          <p:cNvPr id="10" name="Рисунок 9" descr="http://www.proxvost.info/photo/wild/margay/margay_03_tumb.jpg"/>
          <p:cNvPicPr/>
          <p:nvPr/>
        </p:nvPicPr>
        <p:blipFill>
          <a:blip r:embed="rId7"/>
          <a:srcRect/>
          <a:stretch>
            <a:fillRect/>
          </a:stretch>
        </p:blipFill>
        <p:spPr bwMode="auto">
          <a:xfrm>
            <a:off x="7000892" y="3929066"/>
            <a:ext cx="1643074" cy="1143008"/>
          </a:xfrm>
          <a:prstGeom prst="rect">
            <a:avLst/>
          </a:prstGeom>
          <a:noFill/>
          <a:ln w="9525">
            <a:noFill/>
            <a:miter lim="800000"/>
            <a:headEnd/>
            <a:tailEnd/>
          </a:ln>
        </p:spPr>
      </p:pic>
    </p:spTree>
  </p:cSld>
  <p:clrMapOvr>
    <a:masterClrMapping/>
  </p:clrMapOvr>
  <p:transition spd="slow">
    <p:wedg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http://900igr.net/up/datas/76241/015.jpg"/>
          <p:cNvPicPr>
            <a:picLocks noGrp="1"/>
          </p:cNvPicPr>
          <p:nvPr>
            <p:ph idx="1"/>
          </p:nvPr>
        </p:nvPicPr>
        <p:blipFill>
          <a:blip r:embed="rId2"/>
          <a:srcRect/>
          <a:stretch>
            <a:fillRect/>
          </a:stretch>
        </p:blipFill>
        <p:spPr bwMode="auto">
          <a:xfrm>
            <a:off x="785786" y="428604"/>
            <a:ext cx="7858179" cy="6072230"/>
          </a:xfrm>
          <a:prstGeom prst="rect">
            <a:avLst/>
          </a:prstGeom>
          <a:noFill/>
          <a:ln w="9525">
            <a:noFill/>
            <a:miter lim="800000"/>
            <a:headEnd/>
            <a:tailEnd/>
          </a:ln>
        </p:spPr>
      </p:pic>
      <p:pic>
        <p:nvPicPr>
          <p:cNvPr id="5" name="Рисунок 4" descr="http://vladnews.ru/uploads/news/2010/10/15/126c8a09ab2028823aa60cc2012ef809.jpg"/>
          <p:cNvPicPr/>
          <p:nvPr/>
        </p:nvPicPr>
        <p:blipFill>
          <a:blip r:embed="rId3" cstate="print"/>
          <a:srcRect/>
          <a:stretch>
            <a:fillRect/>
          </a:stretch>
        </p:blipFill>
        <p:spPr bwMode="auto">
          <a:xfrm>
            <a:off x="214282" y="142852"/>
            <a:ext cx="1071570" cy="71438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928694"/>
          </a:xfrm>
        </p:spPr>
        <p:txBody>
          <a:bodyPr>
            <a:normAutofit/>
          </a:bodyPr>
          <a:lstStyle/>
          <a:p>
            <a:pPr algn="ctr" fontAlgn="base"/>
            <a:r>
              <a:rPr lang="ru-RU" b="1" dirty="0" smtClean="0">
                <a:solidFill>
                  <a:schemeClr val="accent1">
                    <a:lumMod val="75000"/>
                  </a:schemeClr>
                </a:solidFill>
                <a:latin typeface="Times New Roman" pitchFamily="18" charset="0"/>
                <a:cs typeface="Times New Roman" pitchFamily="18" charset="0"/>
              </a:rPr>
              <a:t>Охрана амурского тигра</a:t>
            </a:r>
            <a:endParaRPr lang="ru-RU" dirty="0">
              <a:solidFill>
                <a:schemeClr val="accent1">
                  <a:lumMod val="7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214282" y="1285860"/>
            <a:ext cx="8643998" cy="5357850"/>
          </a:xfrm>
        </p:spPr>
        <p:txBody>
          <a:bodyPr/>
          <a:lstStyle/>
          <a:p>
            <a:pPr>
              <a:buNone/>
            </a:pPr>
            <a:r>
              <a:rPr lang="ru-RU" sz="3600" b="1" dirty="0" smtClean="0">
                <a:solidFill>
                  <a:srgbClr val="FF0000"/>
                </a:solidFill>
                <a:latin typeface="Times New Roman" pitchFamily="18" charset="0"/>
                <a:cs typeface="Times New Roman" pitchFamily="18" charset="0"/>
              </a:rPr>
              <a:t>Амурский тигр до 2007 года числился в Красной книге РФ</a:t>
            </a:r>
            <a:r>
              <a:rPr lang="ru-RU" sz="3600" dirty="0" smtClean="0">
                <a:latin typeface="Times New Roman" pitchFamily="18" charset="0"/>
                <a:cs typeface="Times New Roman" pitchFamily="18" charset="0"/>
              </a:rPr>
              <a:t> как животное, находящееся на грани вымирания. С </a:t>
            </a:r>
            <a:r>
              <a:rPr lang="ru-RU" sz="3600" dirty="0" smtClean="0">
                <a:solidFill>
                  <a:srgbClr val="FF0000"/>
                </a:solidFill>
                <a:latin typeface="Times New Roman" pitchFamily="18" charset="0"/>
                <a:cs typeface="Times New Roman" pitchFamily="18" charset="0"/>
              </a:rPr>
              <a:t>2007 года </a:t>
            </a:r>
            <a:r>
              <a:rPr lang="ru-RU" sz="3600" dirty="0" smtClean="0">
                <a:latin typeface="Times New Roman" pitchFamily="18" charset="0"/>
                <a:cs typeface="Times New Roman" pitchFamily="18" charset="0"/>
              </a:rPr>
              <a:t>специалистами Всемирного фонда дикой природы было заявлено, что популяция амурского тигра за последние 100 лет значительно возросла, поэтому уже нельзя считать этих хищников вымирающим видом.</a:t>
            </a:r>
          </a:p>
          <a:p>
            <a:endParaRPr lang="ru-RU" dirty="0"/>
          </a:p>
        </p:txBody>
      </p:sp>
    </p:spTree>
  </p:cSld>
  <p:clrMapOvr>
    <a:masterClrMapping/>
  </p:clrMapOvr>
  <p:transition spd="slow">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Амурский тигр - животное из красной книги"/>
          <p:cNvPicPr>
            <a:picLocks noGrp="1"/>
          </p:cNvPicPr>
          <p:nvPr>
            <p:ph idx="1"/>
          </p:nvPr>
        </p:nvPicPr>
        <p:blipFill>
          <a:blip r:embed="rId2"/>
          <a:srcRect/>
          <a:stretch>
            <a:fillRect/>
          </a:stretch>
        </p:blipFill>
        <p:spPr bwMode="auto">
          <a:xfrm>
            <a:off x="428596" y="714356"/>
            <a:ext cx="8286808" cy="5643602"/>
          </a:xfrm>
          <a:prstGeom prst="roundRect">
            <a:avLst>
              <a:gd name="adj" fmla="val 4167"/>
            </a:avLst>
          </a:prstGeom>
          <a:solidFill>
            <a:srgbClr val="FFFFFF"/>
          </a:solidFill>
          <a:ln w="76200" cap="sq">
            <a:solidFill>
              <a:srgbClr val="00B05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descr="http://vladnews.ru/uploads/news/2010/10/15/126c8a09ab2028823aa60cc2012ef809.jpg"/>
          <p:cNvPicPr/>
          <p:nvPr/>
        </p:nvPicPr>
        <p:blipFill>
          <a:blip r:embed="rId3" cstate="print"/>
          <a:srcRect/>
          <a:stretch>
            <a:fillRect/>
          </a:stretch>
        </p:blipFill>
        <p:spPr bwMode="auto">
          <a:xfrm>
            <a:off x="285721" y="357167"/>
            <a:ext cx="1357321" cy="928693"/>
          </a:xfrm>
          <a:prstGeom prst="rect">
            <a:avLst/>
          </a:prstGeom>
          <a:noFill/>
          <a:ln w="9525">
            <a:noFill/>
            <a:miter lim="800000"/>
            <a:headEnd/>
            <a:tailEnd/>
          </a:ln>
        </p:spPr>
      </p:pic>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vladnews.ru/uploads/news/2010/10/15/126c8a09ab2028823aa60cc2012ef809.jpg"/>
          <p:cNvPicPr/>
          <p:nvPr/>
        </p:nvPicPr>
        <p:blipFill>
          <a:blip r:embed="rId2" cstate="print"/>
          <a:srcRect/>
          <a:stretch>
            <a:fillRect/>
          </a:stretch>
        </p:blipFill>
        <p:spPr bwMode="auto">
          <a:xfrm>
            <a:off x="214282" y="214290"/>
            <a:ext cx="1470015" cy="1192224"/>
          </a:xfrm>
          <a:prstGeom prst="rect">
            <a:avLst/>
          </a:prstGeom>
          <a:noFill/>
          <a:ln w="9525">
            <a:noFill/>
            <a:miter lim="800000"/>
            <a:headEnd/>
            <a:tailEnd/>
          </a:ln>
        </p:spPr>
      </p:pic>
      <p:pic>
        <p:nvPicPr>
          <p:cNvPr id="5" name="Содержимое 4" descr="http://mynewsonline24.ru/uploads/posts/2015-12/1450089014_amurskih-tigrov-v-severnoy-kor.jpg"/>
          <p:cNvPicPr>
            <a:picLocks noGrp="1"/>
          </p:cNvPicPr>
          <p:nvPr>
            <p:ph idx="1"/>
          </p:nvPr>
        </p:nvPicPr>
        <p:blipFill>
          <a:blip r:embed="rId3"/>
          <a:stretch>
            <a:fillRect/>
          </a:stretch>
        </p:blipFill>
        <p:spPr bwMode="auto">
          <a:xfrm>
            <a:off x="1276704" y="1935163"/>
            <a:ext cx="6590592" cy="4389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Амурский тигр - животное из красной книги"/>
          <p:cNvPicPr>
            <a:picLocks noGrp="1"/>
          </p:cNvPicPr>
          <p:nvPr>
            <p:ph idx="1"/>
          </p:nvPr>
        </p:nvPicPr>
        <p:blipFill>
          <a:blip r:embed="rId2"/>
          <a:stretch>
            <a:fillRect/>
          </a:stretch>
        </p:blipFill>
        <p:spPr bwMode="auto">
          <a:xfrm>
            <a:off x="1714500" y="2234406"/>
            <a:ext cx="5715000" cy="3790950"/>
          </a:xfrm>
          <a:prstGeom prst="rect">
            <a:avLst/>
          </a:prstGeom>
          <a:ln>
            <a:noFill/>
          </a:ln>
          <a:effectLst>
            <a:outerShdw blurRad="292100" dist="139700" dir="2700000" algn="tl" rotWithShape="0">
              <a:srgbClr val="333333">
                <a:alpha val="65000"/>
              </a:srgbClr>
            </a:outerShdw>
          </a:effectLst>
        </p:spPr>
      </p:pic>
      <p:pic>
        <p:nvPicPr>
          <p:cNvPr id="5" name="Рисунок 4" descr="http://vladnews.ru/uploads/news/2010/10/15/126c8a09ab2028823aa60cc2012ef809.jpg"/>
          <p:cNvPicPr/>
          <p:nvPr/>
        </p:nvPicPr>
        <p:blipFill>
          <a:blip r:embed="rId3" cstate="print"/>
          <a:srcRect/>
          <a:stretch>
            <a:fillRect/>
          </a:stretch>
        </p:blipFill>
        <p:spPr bwMode="auto">
          <a:xfrm>
            <a:off x="214282" y="214290"/>
            <a:ext cx="1785950" cy="1214446"/>
          </a:xfrm>
          <a:prstGeom prst="rect">
            <a:avLst/>
          </a:prstGeom>
          <a:noFill/>
          <a:ln w="9525">
            <a:noFill/>
            <a:miter lim="800000"/>
            <a:headEnd/>
            <a:tailEnd/>
          </a:ln>
        </p:spPr>
      </p:pic>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215106"/>
          </a:xfrm>
        </p:spPr>
        <p:txBody>
          <a:bodyPr>
            <a:normAutofit/>
          </a:bodyPr>
          <a:lstStyle/>
          <a:p>
            <a:r>
              <a:rPr lang="ru-RU" sz="3600" b="1" dirty="0" smtClean="0">
                <a:solidFill>
                  <a:srgbClr val="FF0000"/>
                </a:solidFill>
                <a:latin typeface="Times New Roman" pitchFamily="18" charset="0"/>
                <a:cs typeface="Times New Roman" pitchFamily="18" charset="0"/>
              </a:rPr>
              <a:t>Амурский тигр </a:t>
            </a:r>
            <a:r>
              <a:rPr lang="ru-RU" sz="3600" b="1" dirty="0" smtClean="0">
                <a:latin typeface="Times New Roman" pitchFamily="18" charset="0"/>
                <a:cs typeface="Times New Roman" pitchFamily="18" charset="0"/>
              </a:rPr>
              <a:t>очень осторожен, к своей добыче он бесшумно подползает.</a:t>
            </a:r>
          </a:p>
          <a:p>
            <a:r>
              <a:rPr lang="ru-RU" sz="3600" b="1" i="1" dirty="0" smtClean="0">
                <a:latin typeface="Times New Roman" pitchFamily="18" charset="0"/>
                <a:cs typeface="Times New Roman" pitchFamily="18" charset="0"/>
              </a:rPr>
              <a:t>Основной добычей тигров являются копытные животные — изюбри, благородные и пятнистые олени, кабаны, лоси и косули. Когда тигр голоден, то он не брезгует даже рыбами, лягушками, птицами, мышами и даже плодами с деревьев.</a:t>
            </a:r>
            <a:endParaRPr lang="ru-RU" sz="3600" b="1" dirty="0" smtClean="0">
              <a:latin typeface="Times New Roman" pitchFamily="18" charset="0"/>
              <a:cs typeface="Times New Roman" pitchFamily="18" charset="0"/>
            </a:endParaRPr>
          </a:p>
          <a:p>
            <a:endParaRPr lang="ru-RU" dirty="0"/>
          </a:p>
        </p:txBody>
      </p:sp>
    </p:spTree>
  </p:cSld>
  <p:clrMapOvr>
    <a:masterClrMapping/>
  </p:clrMapOvr>
  <p:transition spd="slow">
    <p:zoom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11354"/>
          </a:xfrm>
        </p:spPr>
        <p:txBody>
          <a:bodyPr>
            <a:normAutofit fontScale="90000"/>
          </a:bodyPr>
          <a:lstStyle/>
          <a:p>
            <a:pPr algn="ctr"/>
            <a:r>
              <a:rPr lang="ru-RU" sz="3600" dirty="0" smtClean="0"/>
              <a:t/>
            </a:r>
            <a:br>
              <a:rPr lang="ru-RU" sz="3600" dirty="0" smtClean="0"/>
            </a:br>
            <a:r>
              <a:rPr lang="ru-RU" sz="3600" b="1" dirty="0" smtClean="0">
                <a:solidFill>
                  <a:srgbClr val="0070C0"/>
                </a:solidFill>
                <a:latin typeface="Times New Roman" pitchFamily="18" charset="0"/>
                <a:cs typeface="Times New Roman" pitchFamily="18" charset="0"/>
              </a:rPr>
              <a:t>Живут амурские тигры 15 лет. Они могут и 50 лет прожить, но гибнут, как правило, намного раньше.</a:t>
            </a:r>
            <a:r>
              <a:rPr lang="ru-RU" dirty="0" smtClean="0"/>
              <a:t/>
            </a:r>
            <a:br>
              <a:rPr lang="ru-RU" dirty="0" smtClean="0"/>
            </a:br>
            <a:endParaRPr lang="ru-RU" dirty="0"/>
          </a:p>
        </p:txBody>
      </p:sp>
      <p:pic>
        <p:nvPicPr>
          <p:cNvPr id="4" name="Содержимое 3" descr="http://wildfrontier.ru/wp-content/uploads/2015/10/Amurskij-tigr3.jpg"/>
          <p:cNvPicPr>
            <a:picLocks noGrp="1"/>
          </p:cNvPicPr>
          <p:nvPr>
            <p:ph idx="1"/>
          </p:nvPr>
        </p:nvPicPr>
        <p:blipFill>
          <a:blip r:embed="rId2"/>
          <a:stretch>
            <a:fillRect/>
          </a:stretch>
        </p:blipFill>
        <p:spPr bwMode="auto">
          <a:xfrm>
            <a:off x="1828602" y="1935163"/>
            <a:ext cx="5486796" cy="4389437"/>
          </a:xfrm>
          <a:prstGeom prst="snip2DiagRect">
            <a:avLst/>
          </a:prstGeom>
          <a:solidFill>
            <a:srgbClr val="FFFFFF">
              <a:shade val="85000"/>
            </a:srgbClr>
          </a:solidFill>
          <a:ln w="88900" cap="sq">
            <a:solidFill>
              <a:srgbClr val="00B05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ttp://boombob.ru/img/picture/Nov/09/d622d46af0b8771b6c3293e6138d2203/11.jpg"/>
          <p:cNvPicPr>
            <a:picLocks noGrp="1"/>
          </p:cNvPicPr>
          <p:nvPr>
            <p:ph idx="1"/>
          </p:nvPr>
        </p:nvPicPr>
        <p:blipFill>
          <a:blip r:embed="rId2"/>
          <a:srcRect/>
          <a:stretch>
            <a:fillRect/>
          </a:stretch>
        </p:blipFill>
        <p:spPr bwMode="auto">
          <a:xfrm>
            <a:off x="357158" y="857232"/>
            <a:ext cx="8358246" cy="5786478"/>
          </a:xfrm>
          <a:prstGeom prst="rect">
            <a:avLst/>
          </a:prstGeom>
          <a:noFill/>
          <a:ln w="9525">
            <a:noFill/>
            <a:miter lim="800000"/>
            <a:headEnd/>
            <a:tailEnd/>
          </a:ln>
        </p:spPr>
      </p:pic>
      <p:pic>
        <p:nvPicPr>
          <p:cNvPr id="5" name="Рисунок 4" descr="http://mynewsonline24.ru/uploads/posts/2015-12/1450089014_amurskih-tigrov-v-severnoy-kor.jpg"/>
          <p:cNvPicPr/>
          <p:nvPr/>
        </p:nvPicPr>
        <p:blipFill>
          <a:blip r:embed="rId3"/>
          <a:srcRect/>
          <a:stretch>
            <a:fillRect/>
          </a:stretch>
        </p:blipFill>
        <p:spPr bwMode="auto">
          <a:xfrm>
            <a:off x="1857356" y="1857364"/>
            <a:ext cx="5940425" cy="39564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90"/>
            <a:ext cx="8229600" cy="1500198"/>
          </a:xfrm>
        </p:spPr>
        <p:txBody>
          <a:bodyPr>
            <a:noAutofit/>
          </a:bodyPr>
          <a:lstStyle/>
          <a:p>
            <a:pPr algn="ct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ЛЕОПАРД</a:t>
            </a:r>
            <a:r>
              <a:rPr lang="ru-RU" sz="3600" dirty="0" smtClean="0"/>
              <a:t/>
            </a:r>
            <a:br>
              <a:rPr lang="ru-RU" sz="3600" dirty="0" smtClean="0"/>
            </a:br>
            <a:endParaRPr lang="ru-RU" sz="3600" dirty="0"/>
          </a:p>
        </p:txBody>
      </p:sp>
      <p:pic>
        <p:nvPicPr>
          <p:cNvPr id="4" name="Содержимое 3" descr="семейство кошачьих, хищные животные"/>
          <p:cNvPicPr>
            <a:picLocks noGrp="1"/>
          </p:cNvPicPr>
          <p:nvPr>
            <p:ph idx="1"/>
          </p:nvPr>
        </p:nvPicPr>
        <p:blipFill>
          <a:blip r:embed="rId2"/>
          <a:srcRect/>
          <a:stretch>
            <a:fillRect/>
          </a:stretch>
        </p:blipFill>
        <p:spPr bwMode="auto">
          <a:xfrm>
            <a:off x="1000100" y="1643050"/>
            <a:ext cx="7858180" cy="4714908"/>
          </a:xfrm>
          <a:prstGeom prst="rect">
            <a:avLst/>
          </a:prstGeom>
          <a:solidFill>
            <a:srgbClr val="FFFFFF">
              <a:shade val="85000"/>
            </a:srgbClr>
          </a:solidFill>
          <a:ln w="190500" cap="sq">
            <a:solidFill>
              <a:srgbClr val="00B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25470"/>
          </a:xfrm>
        </p:spPr>
        <p:txBody>
          <a:bodyPr>
            <a:normAutofit fontScale="90000"/>
          </a:bodyPr>
          <a:lstStyle/>
          <a:p>
            <a:pPr algn="ctr"/>
            <a:r>
              <a:rPr lang="ru-RU"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ЛЕОПАРД</a:t>
            </a:r>
            <a:endParaRPr lang="ru-RU"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457200" y="1214422"/>
            <a:ext cx="8229600" cy="5429288"/>
          </a:xfrm>
        </p:spPr>
        <p:txBody>
          <a:bodyPr>
            <a:noAutofit/>
          </a:bodyPr>
          <a:lstStyle/>
          <a:p>
            <a:pPr>
              <a:buNone/>
            </a:pPr>
            <a:r>
              <a:rPr lang="ru-RU" sz="3000" b="1" dirty="0" smtClean="0">
                <a:solidFill>
                  <a:srgbClr val="FF0000"/>
                </a:solidFill>
                <a:latin typeface="Times New Roman" pitchFamily="18" charset="0"/>
                <a:cs typeface="Times New Roman" pitchFamily="18" charset="0"/>
              </a:rPr>
              <a:t>Леопарды </a:t>
            </a:r>
            <a:r>
              <a:rPr lang="ru-RU" sz="3000" b="1" dirty="0" smtClean="0">
                <a:latin typeface="Times New Roman" pitchFamily="18" charset="0"/>
                <a:cs typeface="Times New Roman" pitchFamily="18" charset="0"/>
              </a:rPr>
              <a:t> самый благополучный вид в роду большие кошки. Леопарды обитают почти по всей Африке и в Азии, от Турции до Индии и Дальнего Востока. Они приспособились жить в саваннах, в пустынях, в горах, в джунглях и даже в холодной тайге - там обитают самые редкие - дальневосточные леопарды, с тёплой шерстью. </a:t>
            </a:r>
            <a:r>
              <a:rPr lang="ru-RU" sz="3000" b="1" dirty="0" smtClean="0">
                <a:solidFill>
                  <a:srgbClr val="FF0000"/>
                </a:solidFill>
                <a:latin typeface="Times New Roman" pitchFamily="18" charset="0"/>
                <a:cs typeface="Times New Roman" pitchFamily="18" charset="0"/>
              </a:rPr>
              <a:t>Леопарды</a:t>
            </a:r>
            <a:r>
              <a:rPr lang="ru-RU" sz="3000" b="1" dirty="0" smtClean="0">
                <a:latin typeface="Times New Roman" pitchFamily="18" charset="0"/>
                <a:cs typeface="Times New Roman" pitchFamily="18" charset="0"/>
              </a:rPr>
              <a:t>, в отличие от </a:t>
            </a:r>
            <a:r>
              <a:rPr lang="ru-RU" sz="3000" b="1" u="sng" dirty="0" smtClean="0">
                <a:solidFill>
                  <a:srgbClr val="0070C0"/>
                </a:solidFill>
                <a:latin typeface="Times New Roman" pitchFamily="18" charset="0"/>
                <a:cs typeface="Times New Roman" pitchFamily="18" charset="0"/>
              </a:rPr>
              <a:t>львов</a:t>
            </a:r>
            <a:r>
              <a:rPr lang="ru-RU" sz="3000" b="1" dirty="0" smtClean="0">
                <a:latin typeface="Times New Roman" pitchFamily="18" charset="0"/>
                <a:cs typeface="Times New Roman" pitchFamily="18" charset="0"/>
              </a:rPr>
              <a:t>, </a:t>
            </a:r>
            <a:r>
              <a:rPr lang="ru-RU" sz="3000" b="1" u="sng" dirty="0" smtClean="0">
                <a:solidFill>
                  <a:srgbClr val="0070C0"/>
                </a:solidFill>
                <a:latin typeface="Times New Roman" pitchFamily="18" charset="0"/>
                <a:cs typeface="Times New Roman" pitchFamily="18" charset="0"/>
              </a:rPr>
              <a:t>тигров</a:t>
            </a:r>
            <a:r>
              <a:rPr lang="ru-RU" sz="3000" b="1" dirty="0" smtClean="0">
                <a:latin typeface="Times New Roman" pitchFamily="18" charset="0"/>
                <a:cs typeface="Times New Roman" pitchFamily="18" charset="0"/>
              </a:rPr>
              <a:t> и </a:t>
            </a:r>
            <a:r>
              <a:rPr lang="ru-RU" sz="3000" b="1" u="sng" dirty="0" smtClean="0">
                <a:latin typeface="Times New Roman" pitchFamily="18" charset="0"/>
                <a:cs typeface="Times New Roman" pitchFamily="18" charset="0"/>
                <a:hlinkClick r:id="rId2"/>
              </a:rPr>
              <a:t>ягуаров</a:t>
            </a:r>
            <a:r>
              <a:rPr lang="ru-RU" sz="3000" b="1" dirty="0" smtClean="0">
                <a:latin typeface="Times New Roman" pitchFamily="18" charset="0"/>
                <a:cs typeface="Times New Roman" pitchFamily="18" charset="0"/>
              </a:rPr>
              <a:t>, отличные древолазы. Африканские леопарды </a:t>
            </a:r>
            <a:r>
              <a:rPr lang="ru-RU" b="1" dirty="0" smtClean="0">
                <a:latin typeface="Times New Roman" pitchFamily="18" charset="0"/>
                <a:cs typeface="Times New Roman" pitchFamily="18" charset="0"/>
              </a:rPr>
              <a:t>затаскивают на деревья свою добычу. </a:t>
            </a:r>
            <a:endParaRPr lang="ru-RU" b="1" dirty="0">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14291"/>
            <a:ext cx="8429684" cy="1000131"/>
          </a:xfrm>
        </p:spPr>
        <p:txBody>
          <a:bodyPr>
            <a:normAutofit/>
          </a:bodyPr>
          <a:lstStyle/>
          <a:p>
            <a:r>
              <a:rPr lang="ru-RU" sz="4800"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СЕМЕЙСТВО КОШАЧЬИХ</a:t>
            </a:r>
            <a:endParaRPr lang="ru-RU" sz="4800" b="1"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2844" y="2000240"/>
            <a:ext cx="8858312" cy="4643470"/>
          </a:xfrm>
          <a:solidFill>
            <a:schemeClr val="accent3">
              <a:lumMod val="40000"/>
              <a:lumOff val="60000"/>
            </a:schemeClr>
          </a:solidFill>
        </p:spPr>
        <p:txBody>
          <a:bodyPr/>
          <a:lstStyle/>
          <a:p>
            <a:endParaRPr lang="ru-RU" dirty="0"/>
          </a:p>
        </p:txBody>
      </p:sp>
      <p:pic>
        <p:nvPicPr>
          <p:cNvPr id="5" name="Рисунок 4" descr="http://www.proxvost.info/photo/wild/far_east_wood_cat/dalnevostochnyj_lesnoj_kot_tumb.jpg"/>
          <p:cNvPicPr/>
          <p:nvPr/>
        </p:nvPicPr>
        <p:blipFill>
          <a:blip r:embed="rId2"/>
          <a:srcRect/>
          <a:stretch>
            <a:fillRect/>
          </a:stretch>
        </p:blipFill>
        <p:spPr bwMode="auto">
          <a:xfrm>
            <a:off x="285720" y="1500174"/>
            <a:ext cx="1500198" cy="1143008"/>
          </a:xfrm>
          <a:prstGeom prst="rect">
            <a:avLst/>
          </a:prstGeom>
          <a:ln w="127000" cap="rnd">
            <a:solidFill>
              <a:srgbClr val="00B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6" name="Рисунок 5" descr="http://www.proxvost.info/photo/wild/cheetah/kotyata_geparda_photo_11_tumb.jpg"/>
          <p:cNvPicPr/>
          <p:nvPr/>
        </p:nvPicPr>
        <p:blipFill>
          <a:blip r:embed="rId3"/>
          <a:srcRect/>
          <a:stretch>
            <a:fillRect/>
          </a:stretch>
        </p:blipFill>
        <p:spPr bwMode="auto">
          <a:xfrm>
            <a:off x="1928794" y="2643182"/>
            <a:ext cx="1571636" cy="1143008"/>
          </a:xfrm>
          <a:prstGeom prst="rect">
            <a:avLst/>
          </a:prstGeom>
          <a:ln w="127000" cap="rnd">
            <a:solidFill>
              <a:srgbClr val="FFFF0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Рисунок 6" descr="http://www.proxvost.info/photo/wild/gold_cat/gold_cat_tumb.jpg"/>
          <p:cNvPicPr/>
          <p:nvPr/>
        </p:nvPicPr>
        <p:blipFill>
          <a:blip r:embed="rId4"/>
          <a:srcRect/>
          <a:stretch>
            <a:fillRect/>
          </a:stretch>
        </p:blipFill>
        <p:spPr bwMode="auto">
          <a:xfrm>
            <a:off x="3786182" y="3500438"/>
            <a:ext cx="1571636" cy="1143008"/>
          </a:xfrm>
          <a:prstGeom prst="rect">
            <a:avLst/>
          </a:prstGeom>
          <a:solidFill>
            <a:srgbClr val="FFFFFF">
              <a:shade val="85000"/>
            </a:srgbClr>
          </a:solidFill>
          <a:ln w="190500" cap="sq">
            <a:solidFill>
              <a:srgbClr val="00B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Рисунок 7" descr="http://www.proxvost.info/photo/wild/caracal/caracal_09_tumb.jpg"/>
          <p:cNvPicPr/>
          <p:nvPr/>
        </p:nvPicPr>
        <p:blipFill>
          <a:blip r:embed="rId5"/>
          <a:srcRect/>
          <a:stretch>
            <a:fillRect/>
          </a:stretch>
        </p:blipFill>
        <p:spPr bwMode="auto">
          <a:xfrm>
            <a:off x="5572132" y="4643446"/>
            <a:ext cx="1500198" cy="1071570"/>
          </a:xfrm>
          <a:prstGeom prst="rect">
            <a:avLst/>
          </a:prstGeom>
          <a:ln w="127000" cap="rnd">
            <a:solidFill>
              <a:srgbClr val="00B05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Рисунок 8" descr="http://www.proxvost.info/photo/wild/deserted_cat/deserted_cat_tumb.jpg"/>
          <p:cNvPicPr/>
          <p:nvPr/>
        </p:nvPicPr>
        <p:blipFill>
          <a:blip r:embed="rId6"/>
          <a:srcRect/>
          <a:stretch>
            <a:fillRect/>
          </a:stretch>
        </p:blipFill>
        <p:spPr bwMode="auto">
          <a:xfrm>
            <a:off x="7286644" y="5572140"/>
            <a:ext cx="1643074" cy="1071570"/>
          </a:xfrm>
          <a:prstGeom prst="rect">
            <a:avLst/>
          </a:prstGeom>
          <a:solidFill>
            <a:srgbClr val="FFFFFF">
              <a:shade val="85000"/>
            </a:srgbClr>
          </a:solidFill>
          <a:ln w="190500" cap="sq">
            <a:solidFill>
              <a:srgbClr val="00B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Рисунок 9" descr="http://www.proxvost.info/photo/wild/lion/Male_Lion-800px_tumb.jpg"/>
          <p:cNvPicPr/>
          <p:nvPr/>
        </p:nvPicPr>
        <p:blipFill>
          <a:blip r:embed="rId7"/>
          <a:srcRect/>
          <a:stretch>
            <a:fillRect/>
          </a:stretch>
        </p:blipFill>
        <p:spPr bwMode="auto">
          <a:xfrm>
            <a:off x="7358082" y="1571612"/>
            <a:ext cx="1428752" cy="1071570"/>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Рисунок 10" descr="http://www.proxvost.info/photo/wild/clouded_leopard/tumb.jpg"/>
          <p:cNvPicPr/>
          <p:nvPr/>
        </p:nvPicPr>
        <p:blipFill>
          <a:blip r:embed="rId8"/>
          <a:srcRect/>
          <a:stretch>
            <a:fillRect/>
          </a:stretch>
        </p:blipFill>
        <p:spPr bwMode="auto">
          <a:xfrm>
            <a:off x="5572132" y="2571744"/>
            <a:ext cx="1571628" cy="1143008"/>
          </a:xfrm>
          <a:prstGeom prst="rect">
            <a:avLst/>
          </a:prstGeom>
          <a:solidFill>
            <a:srgbClr val="FFFFFF">
              <a:shade val="85000"/>
            </a:srgbClr>
          </a:solidFill>
          <a:ln w="190500" cap="sq">
            <a:solidFill>
              <a:srgbClr val="00B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Рисунок 11" descr="http://www.proxvost.info/photo/wild/manul/manul_zoo_3_tumb.jpg"/>
          <p:cNvPicPr/>
          <p:nvPr/>
        </p:nvPicPr>
        <p:blipFill>
          <a:blip r:embed="rId9"/>
          <a:srcRect/>
          <a:stretch>
            <a:fillRect/>
          </a:stretch>
        </p:blipFill>
        <p:spPr bwMode="auto">
          <a:xfrm>
            <a:off x="214282" y="5500702"/>
            <a:ext cx="1785950" cy="1190628"/>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Рисунок 12" descr="http://www.proxvost.info/photo/wild/margay/margay_03_tumb.jpg"/>
          <p:cNvPicPr/>
          <p:nvPr/>
        </p:nvPicPr>
        <p:blipFill>
          <a:blip r:embed="rId10"/>
          <a:srcRect/>
          <a:stretch>
            <a:fillRect/>
          </a:stretch>
        </p:blipFill>
        <p:spPr bwMode="auto">
          <a:xfrm>
            <a:off x="2071670" y="4500570"/>
            <a:ext cx="1428760" cy="1071570"/>
          </a:xfrm>
          <a:prstGeom prst="rect">
            <a:avLst/>
          </a:prstGeom>
          <a:solidFill>
            <a:srgbClr val="FFFFFF">
              <a:shade val="85000"/>
            </a:srgbClr>
          </a:solidFill>
          <a:ln w="190500" cap="sq">
            <a:solidFill>
              <a:srgbClr val="00B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561360"/>
          </a:xfrm>
        </p:spPr>
        <p:txBody>
          <a:bodyPr>
            <a:normAutofit/>
          </a:bodyPr>
          <a:lstStyle/>
          <a:p>
            <a:pPr algn="ctr"/>
            <a: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ЛЕВ</a:t>
            </a:r>
            <a:r>
              <a:rPr lang="ru-RU" dirty="0" smtClean="0"/>
              <a:t/>
            </a:r>
            <a:br>
              <a:rPr lang="ru-RU" dirty="0" smtClean="0"/>
            </a:br>
            <a:endParaRPr lang="ru-RU" dirty="0"/>
          </a:p>
        </p:txBody>
      </p:sp>
      <p:pic>
        <p:nvPicPr>
          <p:cNvPr id="4" name="Содержимое 3" descr="животные семейства кошачьих"/>
          <p:cNvPicPr>
            <a:picLocks noGrp="1"/>
          </p:cNvPicPr>
          <p:nvPr>
            <p:ph idx="1"/>
          </p:nvPr>
        </p:nvPicPr>
        <p:blipFill>
          <a:blip r:embed="rId2"/>
          <a:srcRect/>
          <a:stretch>
            <a:fillRect/>
          </a:stretch>
        </p:blipFill>
        <p:spPr bwMode="auto">
          <a:xfrm>
            <a:off x="785786" y="1357298"/>
            <a:ext cx="8001056" cy="528641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ll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928694"/>
          </a:xfrm>
        </p:spPr>
        <p:txBody>
          <a:bodyPr>
            <a:normAutofit fontScale="90000"/>
          </a:bodyPr>
          <a:lstStyle/>
          <a:p>
            <a:pPr algn="ctr"/>
            <a: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
            </a:r>
            <a:br>
              <a:rPr lang="ru-RU" sz="49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br>
            <a:r>
              <a:rPr lang="ru-RU" sz="4400" b="1" cap="all" dirty="0" smtClean="0">
                <a:solidFill>
                  <a:schemeClr val="accent3">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ЛЕВ</a:t>
            </a:r>
            <a:r>
              <a:rPr lang="ru-RU" dirty="0" smtClean="0"/>
              <a:t/>
            </a:r>
            <a:br>
              <a:rPr lang="ru-RU" dirty="0" smtClean="0"/>
            </a:br>
            <a:endParaRPr lang="ru-RU" dirty="0"/>
          </a:p>
        </p:txBody>
      </p:sp>
      <p:sp>
        <p:nvSpPr>
          <p:cNvPr id="3" name="Содержимое 2"/>
          <p:cNvSpPr>
            <a:spLocks noGrp="1"/>
          </p:cNvSpPr>
          <p:nvPr>
            <p:ph idx="1"/>
          </p:nvPr>
        </p:nvSpPr>
        <p:spPr>
          <a:xfrm>
            <a:off x="214282" y="1071546"/>
            <a:ext cx="8715436" cy="5572164"/>
          </a:xfrm>
        </p:spPr>
        <p:txBody>
          <a:bodyPr>
            <a:noAutofit/>
          </a:bodyPr>
          <a:lstStyle/>
          <a:p>
            <a:r>
              <a:rPr lang="ru-RU" sz="2200" b="1" dirty="0" smtClean="0">
                <a:latin typeface="Times New Roman" pitchFamily="18" charset="0"/>
                <a:cs typeface="Times New Roman" pitchFamily="18" charset="0"/>
              </a:rPr>
              <a:t>Сильный, благородный, отважный, гордый и верный — таков образ льва, созданный людьми. Но таков ли на самом деле лев? Львы - единственные из всех кошек, живущие не поодиночке, а группами - львиными </a:t>
            </a:r>
            <a:r>
              <a:rPr lang="ru-RU" sz="2200" b="1" dirty="0" err="1" smtClean="0">
                <a:latin typeface="Times New Roman" pitchFamily="18" charset="0"/>
                <a:cs typeface="Times New Roman" pitchFamily="18" charset="0"/>
              </a:rPr>
              <a:t>прайдами</a:t>
            </a:r>
            <a:r>
              <a:rPr lang="ru-RU" sz="2200" b="1" dirty="0" smtClean="0">
                <a:latin typeface="Times New Roman" pitchFamily="18" charset="0"/>
                <a:cs typeface="Times New Roman" pitchFamily="18" charset="0"/>
              </a:rPr>
              <a:t>. Раньше львы жили на юге Европы, на Ближнем Востоке и в Индии и были известны многим народам древности. Сейчас львы водятся в саваннах и пустынях Африки, а в Евразии их истребили. Лишь в Индии, в </a:t>
            </a:r>
            <a:r>
              <a:rPr lang="ru-RU" sz="2200" b="1" dirty="0" err="1" smtClean="0">
                <a:latin typeface="Times New Roman" pitchFamily="18" charset="0"/>
                <a:cs typeface="Times New Roman" pitchFamily="18" charset="0"/>
              </a:rPr>
              <a:t>Гирском</a:t>
            </a:r>
            <a:r>
              <a:rPr lang="ru-RU" sz="2200" b="1" dirty="0" smtClean="0">
                <a:latin typeface="Times New Roman" pitchFamily="18" charset="0"/>
                <a:cs typeface="Times New Roman" pitchFamily="18" charset="0"/>
              </a:rPr>
              <a:t> лесу сохранилось около 200 азиатских львов. Царём зверей льва, конечно, избрали не звери, а люди. Лев был самым крупным хищником, известным древнему миру, и ещё древние египтяне увидели в нём символ царского достоинства. Величественный вид, напоминающая корону грива, мощь и страх, который наводило появление льва на других животных, привели людей к мысли об особом положении этого зверя.</a:t>
            </a:r>
            <a:endParaRPr lang="ru-RU" sz="2200" b="1" dirty="0">
              <a:latin typeface="Times New Roman" pitchFamily="18" charset="0"/>
              <a:cs typeface="Times New Roman" pitchFamily="18" charset="0"/>
            </a:endParaRPr>
          </a:p>
        </p:txBody>
      </p:sp>
    </p:spTree>
  </p:cSld>
  <p:clrMapOvr>
    <a:masterClrMapping/>
  </p:clrMapOvr>
  <p:transition spd="slow">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normAutofit fontScale="90000"/>
          </a:bodyPr>
          <a:lstStyle/>
          <a:p>
            <a:pPr algn="ctr"/>
            <a:r>
              <a:rPr lang="ru-RU" sz="53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
            </a:r>
            <a:br>
              <a:rPr lang="ru-RU" sz="53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br>
            <a:r>
              <a:rPr lang="ru-RU" sz="53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ЯГУАР</a:t>
            </a:r>
            <a:r>
              <a:rPr lang="ru-RU" b="1" dirty="0" smtClean="0"/>
              <a:t/>
            </a:r>
            <a:br>
              <a:rPr lang="ru-RU" b="1" dirty="0" smtClean="0"/>
            </a:br>
            <a:endParaRPr lang="ru-RU" dirty="0"/>
          </a:p>
        </p:txBody>
      </p:sp>
      <p:pic>
        <p:nvPicPr>
          <p:cNvPr id="4" name="Содержимое 3" descr="хищные животные семейства кошачьих"/>
          <p:cNvPicPr>
            <a:picLocks noGrp="1"/>
          </p:cNvPicPr>
          <p:nvPr>
            <p:ph idx="1"/>
          </p:nvPr>
        </p:nvPicPr>
        <p:blipFill>
          <a:blip r:embed="rId2"/>
          <a:stretch>
            <a:fillRect/>
          </a:stretch>
        </p:blipFill>
        <p:spPr bwMode="auto">
          <a:xfrm>
            <a:off x="1714500" y="2296319"/>
            <a:ext cx="5715000" cy="3667125"/>
          </a:xfrm>
          <a:prstGeom prst="roundRect">
            <a:avLst>
              <a:gd name="adj" fmla="val 4167"/>
            </a:avLst>
          </a:prstGeom>
          <a:solidFill>
            <a:srgbClr val="FFFFFF"/>
          </a:solidFill>
          <a:ln w="76200" cap="sq">
            <a:solidFill>
              <a:srgbClr val="00B05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cap="all" dirty="0" smtClean="0"/>
              <a:t/>
            </a:r>
            <a:br>
              <a:rPr lang="ru-RU" b="1" cap="all" dirty="0" smtClean="0"/>
            </a:br>
            <a:r>
              <a:rPr lang="ru-RU" sz="5300"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ЯГУАР</a:t>
            </a:r>
            <a:r>
              <a:rPr lang="ru-RU" b="1" dirty="0" smtClean="0"/>
              <a:t/>
            </a:r>
            <a:br>
              <a:rPr lang="ru-RU" b="1" dirty="0" smtClean="0"/>
            </a:br>
            <a:endParaRPr lang="ru-RU" dirty="0"/>
          </a:p>
        </p:txBody>
      </p:sp>
      <p:sp>
        <p:nvSpPr>
          <p:cNvPr id="3" name="Содержимое 2"/>
          <p:cNvSpPr>
            <a:spLocks noGrp="1"/>
          </p:cNvSpPr>
          <p:nvPr>
            <p:ph idx="1"/>
          </p:nvPr>
        </p:nvSpPr>
        <p:spPr>
          <a:xfrm>
            <a:off x="214282" y="1600200"/>
            <a:ext cx="8715436" cy="5114948"/>
          </a:xfrm>
        </p:spPr>
        <p:txBody>
          <a:bodyPr>
            <a:normAutofit fontScale="85000" lnSpcReduction="20000"/>
          </a:bodyPr>
          <a:lstStyle/>
          <a:p>
            <a:r>
              <a:rPr lang="ru-RU" b="1" dirty="0" smtClean="0">
                <a:latin typeface="Times New Roman" pitchFamily="18" charset="0"/>
                <a:cs typeface="Times New Roman" pitchFamily="18" charset="0"/>
              </a:rPr>
              <a:t>Телосложением </a:t>
            </a:r>
            <a:r>
              <a:rPr lang="ru-RU" b="1" dirty="0" smtClean="0">
                <a:solidFill>
                  <a:srgbClr val="FF0000"/>
                </a:solidFill>
                <a:latin typeface="Times New Roman" pitchFamily="18" charset="0"/>
                <a:cs typeface="Times New Roman" pitchFamily="18" charset="0"/>
              </a:rPr>
              <a:t>ягуар</a:t>
            </a:r>
            <a:r>
              <a:rPr lang="ru-RU" b="1" dirty="0" smtClean="0">
                <a:latin typeface="Times New Roman" pitchFamily="18" charset="0"/>
                <a:cs typeface="Times New Roman" pitchFamily="18" charset="0"/>
              </a:rPr>
              <a:t> похож на тигра и, подобно</a:t>
            </a:r>
            <a:r>
              <a:rPr lang="ru-RU" b="1" dirty="0" smtClean="0">
                <a:solidFill>
                  <a:srgbClr val="FF0000"/>
                </a:solidFill>
                <a:latin typeface="Times New Roman" pitchFamily="18" charset="0"/>
                <a:cs typeface="Times New Roman" pitchFamily="18" charset="0"/>
              </a:rPr>
              <a:t> </a:t>
            </a:r>
            <a:r>
              <a:rPr lang="ru-RU" b="1" dirty="0" smtClean="0">
                <a:solidFill>
                  <a:srgbClr val="FF0000"/>
                </a:solidFill>
                <a:latin typeface="Times New Roman" pitchFamily="18" charset="0"/>
                <a:cs typeface="Times New Roman" pitchFamily="18" charset="0"/>
                <a:hlinkClick r:id="rId2"/>
              </a:rPr>
              <a:t>тигру</a:t>
            </a:r>
            <a:r>
              <a:rPr lang="ru-RU" b="1" dirty="0" smtClean="0">
                <a:latin typeface="Times New Roman" pitchFamily="18" charset="0"/>
                <a:cs typeface="Times New Roman" pitchFamily="18" charset="0"/>
              </a:rPr>
              <a:t>, живет только в лесу. Есть у него и некоторые тигриные привычки: охотиться, скрываясь в густых зарослях, отдыхать на полянках, часто купаться. Но, уступая тигру в размерах, </a:t>
            </a:r>
            <a:r>
              <a:rPr lang="ru-RU" b="1" dirty="0" smtClean="0">
                <a:solidFill>
                  <a:srgbClr val="FF0000"/>
                </a:solidFill>
                <a:latin typeface="Times New Roman" pitchFamily="18" charset="0"/>
                <a:cs typeface="Times New Roman" pitchFamily="18" charset="0"/>
              </a:rPr>
              <a:t>ягуар</a:t>
            </a:r>
            <a:r>
              <a:rPr lang="ru-RU" b="1" dirty="0" smtClean="0">
                <a:latin typeface="Times New Roman" pitchFamily="18" charset="0"/>
                <a:cs typeface="Times New Roman" pitchFamily="18" charset="0"/>
              </a:rPr>
              <a:t>, как и леопард, отлично лазает по деревьям и охотится в ветвях на обезьян и птиц. И пятнистая шкура ягуара напоминает леопардовую.  У ягуаров часто рождаются </a:t>
            </a:r>
            <a:r>
              <a:rPr lang="ru-RU" b="1" dirty="0" err="1" smtClean="0">
                <a:latin typeface="Times New Roman" pitchFamily="18" charset="0"/>
                <a:cs typeface="Times New Roman" pitchFamily="18" charset="0"/>
              </a:rPr>
              <a:t>меланисты</a:t>
            </a:r>
            <a:r>
              <a:rPr lang="ru-RU" b="1" dirty="0" smtClean="0">
                <a:latin typeface="Times New Roman" pitchFamily="18" charset="0"/>
                <a:cs typeface="Times New Roman" pitchFamily="18" charset="0"/>
              </a:rPr>
              <a:t> - чёрные ягуары. </a:t>
            </a:r>
            <a:r>
              <a:rPr lang="ru-RU" b="1" dirty="0" smtClean="0">
                <a:solidFill>
                  <a:srgbClr val="FF0000"/>
                </a:solidFill>
                <a:latin typeface="Times New Roman" pitchFamily="18" charset="0"/>
                <a:cs typeface="Times New Roman" pitchFamily="18" charset="0"/>
              </a:rPr>
              <a:t>Ягуары</a:t>
            </a:r>
            <a:r>
              <a:rPr lang="ru-RU" b="1" dirty="0" smtClean="0">
                <a:latin typeface="Times New Roman" pitchFamily="18" charset="0"/>
                <a:cs typeface="Times New Roman" pitchFamily="18" charset="0"/>
              </a:rPr>
              <a:t> не очень боятся людей и, поселившись недалеко от человеческого жилья, могут воровать скот. На людей ягуары нападают очень редко и обычно защищаясь. Ягуар-людоед - явление исключительное. </a:t>
            </a:r>
            <a:r>
              <a:rPr lang="ru-RU" b="1" dirty="0" smtClean="0">
                <a:solidFill>
                  <a:srgbClr val="FF0000"/>
                </a:solidFill>
                <a:latin typeface="Times New Roman" pitchFamily="18" charset="0"/>
                <a:cs typeface="Times New Roman" pitchFamily="18" charset="0"/>
              </a:rPr>
              <a:t>Ягуары </a:t>
            </a:r>
            <a:r>
              <a:rPr lang="ru-RU" b="1" dirty="0" smtClean="0">
                <a:latin typeface="Times New Roman" pitchFamily="18" charset="0"/>
                <a:cs typeface="Times New Roman" pitchFamily="18" charset="0"/>
              </a:rPr>
              <a:t>живут поодиночке, каждый на своем участке леса. Индейцы Южной Америки почитали ягуара, самого крупного из известных им хищников, так же, как европейцы и африканцы - льва, а азиаты - тигра. У индейцев майя ягуар был символом власти, слово «ягуар»- «кровь» — входило в титул правителей майя, и вожди носили одежду из шкур ягуаров. </a:t>
            </a:r>
            <a:endParaRPr lang="ru-RU" b="1" dirty="0">
              <a:latin typeface="Times New Roman" pitchFamily="18" charset="0"/>
              <a:cs typeface="Times New Roman" pitchFamily="18" charset="0"/>
            </a:endParaRPr>
          </a:p>
        </p:txBody>
      </p:sp>
    </p:spTree>
  </p:cSld>
  <p:clrMapOvr>
    <a:masterClrMapping/>
  </p:clrMapOvr>
  <p:transition spd="slow">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11222"/>
          </a:xfrm>
        </p:spPr>
        <p:txBody>
          <a:bodyPr>
            <a:normAutofit fontScale="90000"/>
          </a:bodyPr>
          <a:lstStyle/>
          <a:p>
            <a:pPr algn="ctr"/>
            <a:r>
              <a:rPr lang="ru-RU" sz="53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r>
            <a:br>
              <a:rPr lang="ru-RU" sz="53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ru-RU" sz="53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ГЕПАРД</a:t>
            </a:r>
            <a:r>
              <a:rPr lang="ru-RU" dirty="0" smtClean="0"/>
              <a:t/>
            </a:r>
            <a:br>
              <a:rPr lang="ru-RU" dirty="0" smtClean="0"/>
            </a:br>
            <a:endParaRPr lang="ru-RU" dirty="0"/>
          </a:p>
        </p:txBody>
      </p:sp>
      <p:pic>
        <p:nvPicPr>
          <p:cNvPr id="6" name="Содержимое 5" descr="https://im3-tub-ru.yandex.net/i?id=144cfe654d4ccbc7a22a9c4b8fa46bff&amp;n=33&amp;h=225&amp;w=339"/>
          <p:cNvPicPr>
            <a:picLocks noGrp="1"/>
          </p:cNvPicPr>
          <p:nvPr>
            <p:ph idx="1"/>
          </p:nvPr>
        </p:nvPicPr>
        <p:blipFill>
          <a:blip r:embed="rId2"/>
          <a:srcRect/>
          <a:stretch>
            <a:fillRect/>
          </a:stretch>
        </p:blipFill>
        <p:spPr bwMode="auto">
          <a:xfrm>
            <a:off x="571472" y="1285860"/>
            <a:ext cx="3857652" cy="2643206"/>
          </a:xfrm>
          <a:prstGeom prst="roundRect">
            <a:avLst>
              <a:gd name="adj" fmla="val 11111"/>
            </a:avLst>
          </a:prstGeom>
          <a:ln w="190500" cap="rnd">
            <a:solidFill>
              <a:srgbClr val="00B050"/>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7" name="Рисунок 6" descr="https://im0-tub-ru.yandex.net/i?id=f3c54fe30e9dd296ff083300292b2af3&amp;n=33&amp;h=225&amp;w=375"/>
          <p:cNvPicPr/>
          <p:nvPr/>
        </p:nvPicPr>
        <p:blipFill>
          <a:blip r:embed="rId3"/>
          <a:srcRect/>
          <a:stretch>
            <a:fillRect/>
          </a:stretch>
        </p:blipFill>
        <p:spPr bwMode="auto">
          <a:xfrm>
            <a:off x="4572000" y="3786190"/>
            <a:ext cx="4357718" cy="2786082"/>
          </a:xfrm>
          <a:prstGeom prst="rect">
            <a:avLst/>
          </a:prstGeom>
          <a:ln w="127000" cap="rnd">
            <a:solidFill>
              <a:schemeClr val="accent1"/>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28694"/>
          </a:xfrm>
        </p:spPr>
        <p:txBody>
          <a:bodyPr>
            <a:normAutofit/>
          </a:bodyPr>
          <a:lstStyle/>
          <a:p>
            <a:pPr algn="ctr"/>
            <a:r>
              <a:rPr lang="ru-RU" sz="48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ГЕПАРД</a:t>
            </a:r>
            <a:endParaRPr lang="ru-RU" sz="48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214282" y="1428736"/>
            <a:ext cx="8715436" cy="5214974"/>
          </a:xfrm>
        </p:spPr>
        <p:txBody>
          <a:bodyPr>
            <a:normAutofit lnSpcReduction="10000"/>
          </a:bodyPr>
          <a:lstStyle/>
          <a:p>
            <a:r>
              <a:rPr lang="ru-RU" b="1" dirty="0" smtClean="0">
                <a:latin typeface="Times New Roman" pitchFamily="18" charset="0"/>
                <a:cs typeface="Times New Roman" pitchFamily="18" charset="0"/>
              </a:rPr>
              <a:t>Все кошки плохо бегают - быстро устают. К тому же втянутые когти не дают опоры лапам для бега. Но гепард является исключением. Эта кошка создана для стремительного бега. Гибкое длинное тело, сильные мышцы, мощная грудь, длинные ноги - вот приспособления, делающие гепарда самым быстрым бегуном во всём животном мире. На короткой дистанции гепард разгоняется до 100 км/ч., с такой скоростью мчатся машины по автомагистралям! Поистине, не кошка - стрела. Много сил уходит у гепарда на охоту - ведь не каждая атака бывает удачной. И даже поймав газель, гепард может остаться голодным — более сильные львы и гиены часто отнимают добычу у хрупкого охотника.</a:t>
            </a:r>
            <a:endParaRPr lang="ru-RU" b="1" dirty="0">
              <a:latin typeface="Times New Roman" pitchFamily="18" charset="0"/>
              <a:cs typeface="Times New Roman" pitchFamily="18" charset="0"/>
            </a:endParaRPr>
          </a:p>
        </p:txBody>
      </p:sp>
    </p:spTree>
  </p:cSld>
  <p:clrMapOvr>
    <a:masterClrMapping/>
  </p:clrMapOvr>
  <p:transition spd="slow">
    <p:zoom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1000132"/>
          </a:xfrm>
        </p:spPr>
        <p:txBody>
          <a:bodyPr>
            <a:normAutofit fontScale="90000"/>
          </a:bodyPr>
          <a:lstStyle/>
          <a:p>
            <a:pPr algn="ctr"/>
            <a:r>
              <a:rPr lang="ru-RU" b="1" cap="all" dirty="0" smtClean="0"/>
              <a:t/>
            </a:r>
            <a:br>
              <a:rPr lang="ru-RU" b="1" cap="all" dirty="0" smtClean="0"/>
            </a:br>
            <a:r>
              <a:rPr lang="ru-RU" b="1" cap="all"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СНЕЖНЫЙ БАРС</a:t>
            </a:r>
            <a:r>
              <a:rPr lang="ru-RU" dirty="0" smtClean="0"/>
              <a:t/>
            </a:r>
            <a:br>
              <a:rPr lang="ru-RU" dirty="0" smtClean="0"/>
            </a:br>
            <a:endParaRPr lang="ru-RU" dirty="0"/>
          </a:p>
        </p:txBody>
      </p:sp>
      <p:pic>
        <p:nvPicPr>
          <p:cNvPr id="4" name="Содержимое 3" descr="хищные животные, кошачьи"/>
          <p:cNvPicPr>
            <a:picLocks noGrp="1"/>
          </p:cNvPicPr>
          <p:nvPr>
            <p:ph idx="1"/>
          </p:nvPr>
        </p:nvPicPr>
        <p:blipFill>
          <a:blip r:embed="rId2"/>
          <a:srcRect/>
          <a:stretch>
            <a:fillRect/>
          </a:stretch>
        </p:blipFill>
        <p:spPr bwMode="auto">
          <a:xfrm>
            <a:off x="500034" y="1142984"/>
            <a:ext cx="8429684" cy="5429288"/>
          </a:xfrm>
          <a:prstGeom prst="snip2DiagRect">
            <a:avLst/>
          </a:prstGeom>
          <a:solidFill>
            <a:srgbClr val="FFFFFF">
              <a:shade val="85000"/>
            </a:srgbClr>
          </a:solidFill>
          <a:ln w="88900" cap="sq">
            <a:solidFill>
              <a:srgbClr val="FFC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diamon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cap="all"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СНЕЖНЫЙ БАРС</a:t>
            </a:r>
            <a:endParaRPr lang="ru-RU" dirty="0"/>
          </a:p>
        </p:txBody>
      </p:sp>
      <p:pic>
        <p:nvPicPr>
          <p:cNvPr id="4" name="Содержимое 3" descr="семейство кошачьих, ирбис"/>
          <p:cNvPicPr>
            <a:picLocks noGrp="1"/>
          </p:cNvPicPr>
          <p:nvPr>
            <p:ph idx="1"/>
          </p:nvPr>
        </p:nvPicPr>
        <p:blipFill>
          <a:blip r:embed="rId2"/>
          <a:stretch>
            <a:fillRect/>
          </a:stretch>
        </p:blipFill>
        <p:spPr bwMode="auto">
          <a:xfrm>
            <a:off x="1571604" y="2143116"/>
            <a:ext cx="5929354" cy="4214841"/>
          </a:xfrm>
          <a:prstGeom prst="rect">
            <a:avLst/>
          </a:prstGeom>
          <a:solidFill>
            <a:srgbClr val="FFFFFF">
              <a:shade val="85000"/>
            </a:srgbClr>
          </a:solidFill>
          <a:ln w="190500" cap="sq">
            <a:solidFill>
              <a:schemeClr val="tx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cover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cap="all" dirty="0" smtClean="0"/>
              <a:t/>
            </a:r>
            <a:br>
              <a:rPr lang="ru-RU" b="1" cap="all" dirty="0" smtClean="0"/>
            </a:br>
            <a:r>
              <a:rPr lang="ru-RU" b="1" cap="all"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СНЕЖНЫЙ БАРС</a:t>
            </a:r>
            <a:r>
              <a:rPr lang="ru-RU" dirty="0" smtClean="0"/>
              <a:t/>
            </a:r>
            <a:br>
              <a:rPr lang="ru-RU" dirty="0" smtClean="0"/>
            </a:br>
            <a:endParaRPr lang="ru-RU" dirty="0"/>
          </a:p>
        </p:txBody>
      </p:sp>
      <p:sp>
        <p:nvSpPr>
          <p:cNvPr id="3" name="Содержимое 2"/>
          <p:cNvSpPr>
            <a:spLocks noGrp="1"/>
          </p:cNvSpPr>
          <p:nvPr>
            <p:ph idx="1"/>
          </p:nvPr>
        </p:nvSpPr>
        <p:spPr>
          <a:xfrm>
            <a:off x="214282" y="1600200"/>
            <a:ext cx="8715436" cy="5043510"/>
          </a:xfrm>
        </p:spPr>
        <p:txBody>
          <a:bodyPr>
            <a:normAutofit fontScale="85000" lnSpcReduction="20000"/>
          </a:bodyPr>
          <a:lstStyle/>
          <a:p>
            <a:r>
              <a:rPr lang="ru-RU" b="1" dirty="0" smtClean="0">
                <a:latin typeface="Times New Roman" pitchFamily="18" charset="0"/>
                <a:cs typeface="Times New Roman" pitchFamily="18" charset="0"/>
              </a:rPr>
              <a:t>Снежный барс, или ирбис, как его издревле называли азиатские охотники, мощным телосложением напоминает леопарда или тигра, а размерами он с гепарда. Ирбис сочетает в себе черты малых и больших кошек, не позволяя с уверенностью отнести его к кому-нибудь из них, поэтому зоологи поставили снежных барсов особняком, вне основных подсемейств. Снежный барс - действительно снежный, потому что живёт высоко в горах, там, где вершины большую часть года покрыты снегами. Этот редкий зверь встречается в высокогорьях Азии: в России, Узбекистане, Казахстане, Афганистане, Китае, Индии. Снежный барс отлично приспособлен к холоду и снегу. Все кошки славятся как хорошие прыгуны, способные совершать длинные прыжки, но в прыгучести барс превзошёл всех своих родственников. Он может прыгнуть на 15 м. Это расстояние почти равно длине вагона поезда метро и почти в 10 раз превосходит длину тела барса. Прыгать на такое расстояние не могут даже самые знаменитые прыгуны - рыжие кенгуру.</a:t>
            </a:r>
            <a:endParaRPr lang="ru-RU" b="1"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cap="all" dirty="0" smtClean="0"/>
              <a:t/>
            </a:r>
            <a:br>
              <a:rPr lang="ru-RU" b="1" cap="all" dirty="0" smtClean="0"/>
            </a:br>
            <a:r>
              <a:rPr lang="ru-RU" sz="49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РЫСЬ</a:t>
            </a:r>
            <a:r>
              <a:rPr lang="ru-RU" dirty="0" smtClean="0"/>
              <a:t/>
            </a:r>
            <a:br>
              <a:rPr lang="ru-RU" dirty="0" smtClean="0"/>
            </a:br>
            <a:endParaRPr lang="ru-RU" dirty="0"/>
          </a:p>
        </p:txBody>
      </p:sp>
      <p:pic>
        <p:nvPicPr>
          <p:cNvPr id="4" name="Содержимое 3" descr="семейство кошачьих"/>
          <p:cNvPicPr>
            <a:picLocks noGrp="1"/>
          </p:cNvPicPr>
          <p:nvPr>
            <p:ph idx="1"/>
          </p:nvPr>
        </p:nvPicPr>
        <p:blipFill>
          <a:blip r:embed="rId2"/>
          <a:srcRect/>
          <a:stretch>
            <a:fillRect/>
          </a:stretch>
        </p:blipFill>
        <p:spPr bwMode="auto">
          <a:xfrm>
            <a:off x="428596" y="1285860"/>
            <a:ext cx="2857500" cy="2124075"/>
          </a:xfrm>
          <a:prstGeom prst="rect">
            <a:avLst/>
          </a:prstGeom>
          <a:ln>
            <a:noFill/>
          </a:ln>
          <a:effectLst>
            <a:outerShdw blurRad="292100" dist="139700" dir="2700000" algn="tl" rotWithShape="0">
              <a:srgbClr val="333333">
                <a:alpha val="65000"/>
              </a:srgbClr>
            </a:outerShdw>
          </a:effectLst>
        </p:spPr>
      </p:pic>
      <p:pic>
        <p:nvPicPr>
          <p:cNvPr id="5" name="Рисунок 4" descr="http://zaikinmir.ru/kartinki/images/ris/ris-kartinki-6.jpg"/>
          <p:cNvPicPr/>
          <p:nvPr/>
        </p:nvPicPr>
        <p:blipFill>
          <a:blip r:embed="rId3" cstate="print"/>
          <a:srcRect/>
          <a:stretch>
            <a:fillRect/>
          </a:stretch>
        </p:blipFill>
        <p:spPr bwMode="auto">
          <a:xfrm>
            <a:off x="3929058" y="1214422"/>
            <a:ext cx="4868855" cy="2928958"/>
          </a:xfrm>
          <a:prstGeom prst="rect">
            <a:avLst/>
          </a:prstGeom>
          <a:ln>
            <a:noFill/>
          </a:ln>
          <a:effectLst>
            <a:outerShdw blurRad="292100" dist="139700" dir="2700000" algn="tl" rotWithShape="0">
              <a:srgbClr val="333333">
                <a:alpha val="65000"/>
              </a:srgbClr>
            </a:outerShdw>
          </a:effectLst>
        </p:spPr>
      </p:pic>
      <p:pic>
        <p:nvPicPr>
          <p:cNvPr id="6" name="Рисунок 5" descr="http://atmhunt.ru/wp-content/uploads/2013/02/%D0%9A%D0%B0%D0%BA-%D0%B2%D1%8B%D0%B3%D0%BB%D1%8F%D0%B4%D0%B8%D1%82-%D0%B4%D0%B8%D0%BA%D0%B0%D1%8F-%D1%80%D1%8B%D1%81%D1%8C%D1%8E.jpg"/>
          <p:cNvPicPr/>
          <p:nvPr/>
        </p:nvPicPr>
        <p:blipFill>
          <a:blip r:embed="rId4" cstate="print"/>
          <a:srcRect/>
          <a:stretch>
            <a:fillRect/>
          </a:stretch>
        </p:blipFill>
        <p:spPr bwMode="auto">
          <a:xfrm>
            <a:off x="500034" y="4000504"/>
            <a:ext cx="4429156" cy="264320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285728"/>
            <a:ext cx="8643998" cy="6286544"/>
          </a:xfrm>
        </p:spPr>
        <p:txBody>
          <a:bodyPr>
            <a:normAutofit/>
          </a:bodyPr>
          <a:lstStyle/>
          <a:p>
            <a:r>
              <a:rPr lang="ru-RU" b="1" dirty="0" smtClean="0">
                <a:latin typeface="Times New Roman" pitchFamily="18" charset="0"/>
                <a:cs typeface="Times New Roman" pitchFamily="18" charset="0"/>
              </a:rPr>
              <a:t>От </a:t>
            </a:r>
            <a:r>
              <a:rPr lang="ru-RU" b="1" dirty="0" err="1" smtClean="0">
                <a:latin typeface="Times New Roman" pitchFamily="18" charset="0"/>
                <a:cs typeface="Times New Roman" pitchFamily="18" charset="0"/>
              </a:rPr>
              <a:t>первопредка</a:t>
            </a:r>
            <a:r>
              <a:rPr lang="ru-RU" b="1" dirty="0" smtClean="0">
                <a:latin typeface="Times New Roman" pitchFamily="18" charset="0"/>
                <a:cs typeface="Times New Roman" pitchFamily="18" charset="0"/>
              </a:rPr>
              <a:t> всех кошек </a:t>
            </a:r>
            <a:r>
              <a:rPr lang="ru-RU" b="1" dirty="0" smtClean="0">
                <a:latin typeface="Times New Roman" pitchFamily="18" charset="0"/>
                <a:cs typeface="Times New Roman" pitchFamily="18" charset="0"/>
              </a:rPr>
              <a:t>произошли </a:t>
            </a:r>
            <a:r>
              <a:rPr lang="ru-RU" b="1" dirty="0" smtClean="0">
                <a:latin typeface="Times New Roman" pitchFamily="18" charset="0"/>
                <a:cs typeface="Times New Roman" pitchFamily="18" charset="0"/>
              </a:rPr>
              <a:t>две основных ветви развития кошачьих: большие и малые кошки. Наряду с миниатюрной барханной кошкой в подсемейство малые кошки входят и такие крупные звери, как рысь, пума, дымчатый леопард. Их всех объединяет не размер и внешний вид, а общее происхождение. В семействе кошачьих подсемейство малые кошки объединяет домашних кошек и мелких диких кошек, а также зверей покрупнее - рысей, пум, оцелотов. Подсемейство большие кошки включает льва, тигра, леопарда и ягуара. Особняком в семействе стоят снежный барс и гепард.</a:t>
            </a:r>
          </a:p>
          <a:p>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9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РЫСЬ</a:t>
            </a:r>
            <a:r>
              <a:rPr lang="ru-RU" dirty="0" smtClean="0"/>
              <a:t/>
            </a:r>
            <a:br>
              <a:rPr lang="ru-RU" dirty="0" smtClean="0"/>
            </a:br>
            <a:endParaRPr lang="ru-RU" dirty="0"/>
          </a:p>
        </p:txBody>
      </p:sp>
      <p:sp>
        <p:nvSpPr>
          <p:cNvPr id="3" name="Содержимое 2"/>
          <p:cNvSpPr>
            <a:spLocks noGrp="1"/>
          </p:cNvSpPr>
          <p:nvPr>
            <p:ph idx="1"/>
          </p:nvPr>
        </p:nvSpPr>
        <p:spPr>
          <a:xfrm>
            <a:off x="214282" y="1214422"/>
            <a:ext cx="8786874" cy="5429288"/>
          </a:xfrm>
        </p:spPr>
        <p:txBody>
          <a:bodyPr>
            <a:noAutofit/>
          </a:bodyPr>
          <a:lstStyle/>
          <a:p>
            <a:r>
              <a:rPr lang="ru-RU" sz="2800" b="1" dirty="0" smtClean="0">
                <a:latin typeface="Times New Roman" pitchFamily="18" charset="0"/>
                <a:cs typeface="Times New Roman" pitchFamily="18" charset="0"/>
              </a:rPr>
              <a:t>Одна из «морозоустойчивых» кошек - это рысь, типичный обитатель тайги. </a:t>
            </a:r>
            <a:r>
              <a:rPr lang="ru-RU" sz="2800" b="1" dirty="0" err="1" smtClean="0">
                <a:latin typeface="Times New Roman" pitchFamily="18" charset="0"/>
                <a:cs typeface="Times New Roman" pitchFamily="18" charset="0"/>
              </a:rPr>
              <a:t>Высоконогая</a:t>
            </a:r>
            <a:r>
              <a:rPr lang="ru-RU" sz="2800" b="1" dirty="0" smtClean="0">
                <a:latin typeface="Times New Roman" pitchFamily="18" charset="0"/>
                <a:cs typeface="Times New Roman" pitchFamily="18" charset="0"/>
              </a:rPr>
              <a:t> и </a:t>
            </a:r>
            <a:r>
              <a:rPr lang="ru-RU" sz="2800" b="1" dirty="0" err="1" smtClean="0">
                <a:latin typeface="Times New Roman" pitchFamily="18" charset="0"/>
                <a:cs typeface="Times New Roman" pitchFamily="18" charset="0"/>
              </a:rPr>
              <a:t>широколапая</a:t>
            </a:r>
            <a:r>
              <a:rPr lang="ru-RU" sz="2800" b="1" dirty="0" smtClean="0">
                <a:latin typeface="Times New Roman" pitchFamily="18" charset="0"/>
                <a:cs typeface="Times New Roman" pitchFamily="18" charset="0"/>
              </a:rPr>
              <a:t> рысь легко передвигается по глубокому снегу, от морозов её защищает тёплый пушистый мех, к зиме покрывающий даже подошвы лап. Тёмные расплывчатые пятна на шерсти рыси создают камуфляжную маскировочную окраску. Короткое, компактное тело рыси хорошо удерживает тепло. В отличие от большинства кошачьих, у рыси совсем короткий хвостик, тоже, вероятно, чтобы не мерз. Неизвестно, зачем рыси нужно её «фирменное» украшение - кисточки на ушах.</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Рысь предпочитает жить в глухих буреломных участках леса, где охотится из засады.</a:t>
            </a:r>
            <a:endParaRPr lang="ru-RU" sz="2800" b="1" dirty="0">
              <a:latin typeface="Times New Roman" pitchFamily="18" charset="0"/>
              <a:cs typeface="Times New Roman" pitchFamily="18" charset="0"/>
            </a:endParaRPr>
          </a:p>
        </p:txBody>
      </p:sp>
    </p:spTree>
  </p:cSld>
  <p:clrMapOvr>
    <a:masterClrMapping/>
  </p:clrMapOvr>
  <p:transition spd="slow">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ПАНТЕРА</a:t>
            </a:r>
            <a:endParaRPr lang="ru-RU"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http://www.setwalls.ru/pic/201507/1920x1200/setwalls.ru-81556.jpg"/>
          <p:cNvPicPr>
            <a:picLocks noGrp="1"/>
          </p:cNvPicPr>
          <p:nvPr>
            <p:ph idx="1"/>
          </p:nvPr>
        </p:nvPicPr>
        <p:blipFill>
          <a:blip r:embed="rId2" cstate="print"/>
          <a:stretch>
            <a:fillRect/>
          </a:stretch>
        </p:blipFill>
        <p:spPr bwMode="auto">
          <a:xfrm>
            <a:off x="1060450" y="1935163"/>
            <a:ext cx="7023099" cy="4389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ПАНТЕРА</a:t>
            </a:r>
            <a:endParaRPr lang="ru-RU"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http://desktopwallpapers.org.ua/pic/201203/1920x1200/desktopwallpapers.org.ua-13776.jpg"/>
          <p:cNvPicPr>
            <a:picLocks noGrp="1"/>
          </p:cNvPicPr>
          <p:nvPr>
            <p:ph idx="1"/>
          </p:nvPr>
        </p:nvPicPr>
        <p:blipFill>
          <a:blip r:embed="rId2" cstate="print"/>
          <a:srcRect/>
          <a:stretch>
            <a:fillRect/>
          </a:stretch>
        </p:blipFill>
        <p:spPr bwMode="auto">
          <a:xfrm>
            <a:off x="285720" y="1285860"/>
            <a:ext cx="3786214" cy="25003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http://avivas.ru/img/news/201202/51484274533.jpg"/>
          <p:cNvPicPr/>
          <p:nvPr/>
        </p:nvPicPr>
        <p:blipFill>
          <a:blip r:embed="rId3"/>
          <a:srcRect/>
          <a:stretch>
            <a:fillRect/>
          </a:stretch>
        </p:blipFill>
        <p:spPr bwMode="auto">
          <a:xfrm>
            <a:off x="4143372" y="2428868"/>
            <a:ext cx="4797417" cy="38183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143008"/>
          </a:xfrm>
        </p:spPr>
        <p:txBody>
          <a:bodyPr>
            <a:normAutofit/>
          </a:bodyPr>
          <a:lstStyle/>
          <a:p>
            <a:pPr algn="ctr"/>
            <a:r>
              <a:rPr lang="ru-RU" b="1"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ПАНТЕРА</a:t>
            </a:r>
            <a:endParaRPr lang="ru-RU" b="1" dirty="0">
              <a:solidFill>
                <a:srgbClr val="00206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Содержимое 2"/>
          <p:cNvSpPr>
            <a:spLocks noGrp="1"/>
          </p:cNvSpPr>
          <p:nvPr>
            <p:ph idx="1"/>
          </p:nvPr>
        </p:nvSpPr>
        <p:spPr>
          <a:xfrm>
            <a:off x="214282" y="1600200"/>
            <a:ext cx="8715436" cy="4972072"/>
          </a:xfrm>
        </p:spPr>
        <p:txBody>
          <a:bodyPr>
            <a:normAutofit/>
          </a:bodyPr>
          <a:lstStyle/>
          <a:p>
            <a:r>
              <a:rPr lang="ru-RU" b="1" dirty="0" smtClean="0">
                <a:latin typeface="Times New Roman" pitchFamily="18" charset="0"/>
                <a:cs typeface="Times New Roman" pitchFamily="18" charset="0"/>
              </a:rPr>
              <a:t>Пантеры являются более жестокими хищниками, чем львы, тигры леопарды и ягуары. Если пантера голодна, она не выбирает себе жертву, а бросается на любое живое существо, не исключая и человека. Вообще черные пантеры считаются самыми бесстрашными кошачьими, они не боятся человека, не скрываются, увидев его. Довольно часто эти хищники могут устраивать свои логова неподалеку от поселений человека. Описано множество случаев людоедства среди пантер.</a:t>
            </a:r>
          </a:p>
          <a:p>
            <a:endParaRPr lang="ru-RU" dirty="0"/>
          </a:p>
        </p:txBody>
      </p:sp>
    </p:spTree>
  </p:cSld>
  <p:clrMapOvr>
    <a:masterClrMapping/>
  </p:clrMapOvr>
  <p:transition spd="slow">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071570"/>
          </a:xfrm>
        </p:spPr>
        <p:txBody>
          <a:bodyPr>
            <a:normAutofit fontScale="90000"/>
          </a:bodyPr>
          <a:lstStyle/>
          <a:p>
            <a:pPr algn="ctr"/>
            <a:r>
              <a:rPr lang="ru-RU" b="1" cap="all" dirty="0" smtClean="0"/>
              <a:t/>
            </a:r>
            <a:br>
              <a:rPr lang="ru-RU" b="1" cap="all" dirty="0" smtClean="0"/>
            </a:br>
            <a:r>
              <a:rPr lang="ru-RU" sz="4900" b="1" cap="all"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КАРАКАЛ</a:t>
            </a:r>
            <a:r>
              <a:rPr lang="ru-RU" dirty="0" smtClean="0"/>
              <a:t/>
            </a:r>
            <a:br>
              <a:rPr lang="ru-RU" dirty="0" smtClean="0"/>
            </a:br>
            <a:endParaRPr lang="ru-RU" dirty="0"/>
          </a:p>
        </p:txBody>
      </p:sp>
      <p:pic>
        <p:nvPicPr>
          <p:cNvPr id="5" name="Рисунок 4" descr="http://kartinkinaden.ru/uploads/posts/2015-11/1447332761_11.jpg"/>
          <p:cNvPicPr/>
          <p:nvPr/>
        </p:nvPicPr>
        <p:blipFill>
          <a:blip r:embed="rId2"/>
          <a:srcRect/>
          <a:stretch>
            <a:fillRect/>
          </a:stretch>
        </p:blipFill>
        <p:spPr bwMode="auto">
          <a:xfrm>
            <a:off x="785786" y="1285860"/>
            <a:ext cx="7858180" cy="5357850"/>
          </a:xfrm>
          <a:prstGeom prst="rect">
            <a:avLst/>
          </a:prstGeom>
          <a:ln>
            <a:noFill/>
          </a:ln>
          <a:effectLst>
            <a:softEdge rad="112500"/>
          </a:effectLst>
        </p:spPr>
      </p:pic>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214446"/>
          </a:xfrm>
        </p:spPr>
        <p:txBody>
          <a:bodyPr>
            <a:normAutofit fontScale="90000"/>
          </a:bodyPr>
          <a:lstStyle/>
          <a:p>
            <a:pPr algn="ctr"/>
            <a:r>
              <a:rPr lang="ru-RU" sz="4900" b="1" cap="all" dirty="0" smtClean="0">
                <a:solidFill>
                  <a:schemeClr val="accent2">
                    <a:lumMod val="75000"/>
                  </a:schemeClr>
                </a:solidFill>
                <a:latin typeface="Times New Roman" pitchFamily="18" charset="0"/>
                <a:cs typeface="Times New Roman" pitchFamily="18" charset="0"/>
              </a:rPr>
              <a:t/>
            </a:r>
            <a:br>
              <a:rPr lang="ru-RU" sz="4900" b="1" cap="all" dirty="0" smtClean="0">
                <a:solidFill>
                  <a:schemeClr val="accent2">
                    <a:lumMod val="75000"/>
                  </a:schemeClr>
                </a:solidFill>
                <a:latin typeface="Times New Roman" pitchFamily="18" charset="0"/>
                <a:cs typeface="Times New Roman" pitchFamily="18" charset="0"/>
              </a:rPr>
            </a:br>
            <a:r>
              <a:rPr lang="ru-RU" sz="4900" b="1" cap="all" dirty="0" smtClean="0">
                <a:solidFill>
                  <a:schemeClr val="accent2">
                    <a:lumMod val="75000"/>
                  </a:schemeClr>
                </a:solidFill>
                <a:latin typeface="Times New Roman" pitchFamily="18" charset="0"/>
                <a:cs typeface="Times New Roman" pitchFamily="18" charset="0"/>
              </a:rPr>
              <a:t>КАРАКАЛ</a:t>
            </a:r>
            <a:r>
              <a:rPr lang="ru-RU" dirty="0" smtClean="0"/>
              <a:t/>
            </a:r>
            <a:br>
              <a:rPr lang="ru-RU" dirty="0" smtClean="0"/>
            </a:br>
            <a:endParaRPr lang="ru-RU" dirty="0"/>
          </a:p>
        </p:txBody>
      </p:sp>
      <p:sp>
        <p:nvSpPr>
          <p:cNvPr id="3" name="Содержимое 2"/>
          <p:cNvSpPr>
            <a:spLocks noGrp="1"/>
          </p:cNvSpPr>
          <p:nvPr>
            <p:ph idx="1"/>
          </p:nvPr>
        </p:nvSpPr>
        <p:spPr>
          <a:xfrm>
            <a:off x="214282" y="1357298"/>
            <a:ext cx="8715436" cy="5286412"/>
          </a:xfrm>
        </p:spPr>
        <p:txBody>
          <a:bodyPr/>
          <a:lstStyle/>
          <a:p>
            <a:endParaRPr lang="ru-RU" b="1" dirty="0" smtClean="0">
              <a:latin typeface="Times New Roman" pitchFamily="18" charset="0"/>
              <a:cs typeface="Times New Roman" pitchFamily="18" charset="0"/>
            </a:endParaRPr>
          </a:p>
          <a:p>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Стройной </a:t>
            </a:r>
            <a:r>
              <a:rPr lang="ru-RU" b="1" dirty="0" smtClean="0">
                <a:latin typeface="Times New Roman" pitchFamily="18" charset="0"/>
                <a:cs typeface="Times New Roman" pitchFamily="18" charset="0"/>
              </a:rPr>
              <a:t>степной кошке каракалу тёмные кисточки на ушах придают сходство с рысями. Но каракал более изящен, и шерсть у него короткая, песочной однотонной окраски. Нередко встречаясь в степях, предгорьях и пустынях Аравии, Средней Азии и Индии, а также в саваннах и пустынях Африки, каракал считается довольно благополучным видом кошек.</a:t>
            </a:r>
            <a:endParaRPr lang="ru-RU" b="1" dirty="0">
              <a:latin typeface="Times New Roman" pitchFamily="18" charset="0"/>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928694"/>
          </a:xfrm>
        </p:spPr>
        <p:txBody>
          <a:bodyPr>
            <a:normAutofit fontScale="90000"/>
          </a:bodyPr>
          <a:lstStyle/>
          <a:p>
            <a:pPr algn="ctr"/>
            <a:r>
              <a:rPr lang="ru-RU" b="1" cap="all" dirty="0" smtClean="0"/>
              <a:t/>
            </a:r>
            <a:br>
              <a:rPr lang="ru-RU" b="1" cap="all" dirty="0" smtClean="0"/>
            </a:br>
            <a:r>
              <a:rPr lang="ru-RU" sz="49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ПУМА</a:t>
            </a:r>
            <a:r>
              <a:rPr lang="ru-RU" dirty="0" smtClean="0"/>
              <a:t/>
            </a:r>
            <a:br>
              <a:rPr lang="ru-RU" dirty="0" smtClean="0"/>
            </a:br>
            <a:endParaRPr lang="ru-RU" dirty="0"/>
          </a:p>
        </p:txBody>
      </p:sp>
      <p:pic>
        <p:nvPicPr>
          <p:cNvPr id="4" name="Содержимое 3" descr="http://nature-animals.ru/images/stories/lion/puma.jpg"/>
          <p:cNvPicPr>
            <a:picLocks noGrp="1"/>
          </p:cNvPicPr>
          <p:nvPr>
            <p:ph idx="1"/>
          </p:nvPr>
        </p:nvPicPr>
        <p:blipFill>
          <a:blip r:embed="rId2"/>
          <a:srcRect/>
          <a:stretch>
            <a:fillRect/>
          </a:stretch>
        </p:blipFill>
        <p:spPr bwMode="auto">
          <a:xfrm>
            <a:off x="250031" y="1285875"/>
            <a:ext cx="8572501" cy="5357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1071570"/>
          </a:xfrm>
        </p:spPr>
        <p:txBody>
          <a:bodyPr>
            <a:normAutofit fontScale="90000"/>
          </a:bodyPr>
          <a:lstStyle/>
          <a:p>
            <a:pPr algn="ctr"/>
            <a:r>
              <a:rPr lang="ru-RU"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ПУМА</a:t>
            </a:r>
            <a:r>
              <a:rPr lang="ru-RU" dirty="0" smtClean="0"/>
              <a:t/>
            </a:r>
            <a:br>
              <a:rPr lang="ru-RU" dirty="0" smtClean="0"/>
            </a:br>
            <a:endParaRPr lang="ru-RU" dirty="0"/>
          </a:p>
        </p:txBody>
      </p:sp>
      <p:pic>
        <p:nvPicPr>
          <p:cNvPr id="4" name="Содержимое 3" descr="http://333v.ru/uploads/31/3118ed41fd24e8fd0f7e0ed46a0f35eb.jpg"/>
          <p:cNvPicPr>
            <a:picLocks noGrp="1"/>
          </p:cNvPicPr>
          <p:nvPr>
            <p:ph idx="1"/>
          </p:nvPr>
        </p:nvPicPr>
        <p:blipFill>
          <a:blip r:embed="rId2"/>
          <a:srcRect/>
          <a:stretch>
            <a:fillRect/>
          </a:stretch>
        </p:blipFill>
        <p:spPr bwMode="auto">
          <a:xfrm>
            <a:off x="785786" y="928670"/>
            <a:ext cx="7858180" cy="5715040"/>
          </a:xfrm>
          <a:prstGeom prst="rect">
            <a:avLst/>
          </a:prstGeom>
          <a:ln>
            <a:noFill/>
          </a:ln>
          <a:effectLst>
            <a:softEdge rad="112500"/>
          </a:effectLst>
        </p:spPr>
      </p:pic>
    </p:spTree>
  </p:cSld>
  <p:clrMapOvr>
    <a:masterClrMapping/>
  </p:clrMapOvr>
  <p:transition spd="slow">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1143008"/>
          </a:xfrm>
        </p:spPr>
        <p:txBody>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ПУМА</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http://cbs1sao.ru/f/7/puma_v_snezhnyh_gorah_1920x1200.jpg"/>
          <p:cNvPicPr>
            <a:picLocks noGrp="1"/>
          </p:cNvPicPr>
          <p:nvPr>
            <p:ph idx="1"/>
          </p:nvPr>
        </p:nvPicPr>
        <p:blipFill>
          <a:blip r:embed="rId2"/>
          <a:stretch>
            <a:fillRect/>
          </a:stretch>
        </p:blipFill>
        <p:spPr bwMode="auto">
          <a:xfrm>
            <a:off x="1060450" y="1935163"/>
            <a:ext cx="7023099" cy="4389437"/>
          </a:xfrm>
          <a:prstGeom prst="rect">
            <a:avLst/>
          </a:prstGeom>
          <a:solidFill>
            <a:srgbClr val="FFFFFF">
              <a:shade val="85000"/>
            </a:srgbClr>
          </a:solidFill>
          <a:ln w="190500" cap="sq">
            <a:solidFill>
              <a:schemeClr val="tx2">
                <a:lumMod val="60000"/>
                <a:lumOff val="4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28694"/>
          </a:xfrm>
        </p:spPr>
        <p:txBody>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ПУМА</a:t>
            </a:r>
            <a:endParaRPr lang="ru-RU" dirty="0"/>
          </a:p>
        </p:txBody>
      </p:sp>
      <p:sp>
        <p:nvSpPr>
          <p:cNvPr id="3" name="Содержимое 2"/>
          <p:cNvSpPr>
            <a:spLocks noGrp="1"/>
          </p:cNvSpPr>
          <p:nvPr>
            <p:ph idx="1"/>
          </p:nvPr>
        </p:nvSpPr>
        <p:spPr>
          <a:xfrm>
            <a:off x="285720" y="1600200"/>
            <a:ext cx="8643998" cy="4972072"/>
          </a:xfrm>
        </p:spPr>
        <p:txBody>
          <a:bodyPr>
            <a:normAutofit fontScale="92500" lnSpcReduction="20000"/>
          </a:bodyPr>
          <a:lstStyle/>
          <a:p>
            <a:r>
              <a:rPr lang="ru-RU" b="1" dirty="0" smtClean="0">
                <a:latin typeface="Times New Roman" pitchFamily="18" charset="0"/>
                <a:cs typeface="Times New Roman" pitchFamily="18" charset="0"/>
              </a:rPr>
              <a:t>Пумы вовсе не малы, они крупнее леопарда, а мощью и свирепостью сравнятся с любой большой кошкой. Но общее происхождение с рысями и мелкими кошками обязывает зоологов причислить их к подсемейству малые кошки. Пумы живут в горах и предгорьях Северной Америки, доходя до Канады на севере, обитают и почти по всей Южной Америке. Ни один американский зверь не распространён так широко, как пумы. Их обычное местообитание - горные леса, поэтому похожие на львиц пумы получили второе название - горные львы. В Южной Америке пуму называют кугуаром.</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Пума ловка и сильна, проворно бегает по горным склонам, лазает по деревьям, плавает. Пумы живут поодиночке, яростно защищая свои владения от вторжения соседей.</a:t>
            </a:r>
            <a:endParaRPr lang="ru-RU" b="1" dirty="0">
              <a:latin typeface="Times New Roman" pitchFamily="18" charset="0"/>
              <a:cs typeface="Times New Roman" pitchFamily="18" charset="0"/>
            </a:endParaRPr>
          </a:p>
        </p:txBody>
      </p:sp>
    </p:spTree>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57158" y="500042"/>
            <a:ext cx="8429684" cy="6000792"/>
          </a:xfrm>
        </p:spPr>
        <p:txBody>
          <a:bodyPr/>
          <a:lstStyle/>
          <a:p>
            <a:endParaRPr lang="ru-RU" dirty="0"/>
          </a:p>
        </p:txBody>
      </p:sp>
      <p:pic>
        <p:nvPicPr>
          <p:cNvPr id="4" name="Рисунок 3" descr="http://900igr.net/up/datas/145213/001.jpg"/>
          <p:cNvPicPr/>
          <p:nvPr/>
        </p:nvPicPr>
        <p:blipFill>
          <a:blip r:embed="rId2"/>
          <a:srcRect/>
          <a:stretch>
            <a:fillRect/>
          </a:stretch>
        </p:blipFill>
        <p:spPr bwMode="auto">
          <a:xfrm>
            <a:off x="428596" y="642918"/>
            <a:ext cx="8286807" cy="5500726"/>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ЯГУАРУНДИ</a:t>
            </a:r>
            <a:endParaRPr lang="ru-RU"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семейство кошачьих"/>
          <p:cNvPicPr>
            <a:picLocks noGrp="1"/>
          </p:cNvPicPr>
          <p:nvPr>
            <p:ph idx="1"/>
          </p:nvPr>
        </p:nvPicPr>
        <p:blipFill>
          <a:blip r:embed="rId2"/>
          <a:stretch>
            <a:fillRect/>
          </a:stretch>
        </p:blipFill>
        <p:spPr bwMode="auto">
          <a:xfrm>
            <a:off x="1785918" y="2214554"/>
            <a:ext cx="5429288" cy="41434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blinds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ЯГУАРУНДИ</a:t>
            </a:r>
            <a:endParaRPr lang="ru-RU" dirty="0"/>
          </a:p>
        </p:txBody>
      </p:sp>
      <p:sp>
        <p:nvSpPr>
          <p:cNvPr id="3" name="Содержимое 2"/>
          <p:cNvSpPr>
            <a:spLocks noGrp="1"/>
          </p:cNvSpPr>
          <p:nvPr>
            <p:ph idx="1"/>
          </p:nvPr>
        </p:nvSpPr>
        <p:spPr>
          <a:xfrm>
            <a:off x="285720" y="1600200"/>
            <a:ext cx="8643998" cy="4972072"/>
          </a:xfrm>
        </p:spPr>
        <p:txBody>
          <a:bodyPr/>
          <a:lstStyle/>
          <a:p>
            <a:endParaRPr lang="ru-RU" b="1" dirty="0" smtClean="0">
              <a:latin typeface="Times New Roman" pitchFamily="18" charset="0"/>
              <a:cs typeface="Times New Roman" pitchFamily="18" charset="0"/>
            </a:endParaRPr>
          </a:p>
          <a:p>
            <a:r>
              <a:rPr lang="ru-RU" b="1" dirty="0" smtClean="0">
                <a:latin typeface="Times New Roman" pitchFamily="18" charset="0"/>
                <a:cs typeface="Times New Roman" pitchFamily="18" charset="0"/>
              </a:rPr>
              <a:t>Наиболее </a:t>
            </a:r>
            <a:r>
              <a:rPr lang="ru-RU" b="1" dirty="0" smtClean="0">
                <a:latin typeface="Times New Roman" pitchFamily="18" charset="0"/>
                <a:cs typeface="Times New Roman" pitchFamily="18" charset="0"/>
              </a:rPr>
              <a:t>близкий родственник пум - </a:t>
            </a:r>
            <a:r>
              <a:rPr lang="ru-RU" b="1" dirty="0" err="1" smtClean="0">
                <a:latin typeface="Times New Roman" pitchFamily="18" charset="0"/>
                <a:cs typeface="Times New Roman" pitchFamily="18" charset="0"/>
              </a:rPr>
              <a:t>ягуарунди</a:t>
            </a:r>
            <a:r>
              <a:rPr lang="ru-RU" b="1" dirty="0" smtClean="0">
                <a:latin typeface="Times New Roman" pitchFamily="18" charset="0"/>
                <a:cs typeface="Times New Roman" pitchFamily="18" charset="0"/>
              </a:rPr>
              <a:t> из пампасов и джунглей Центральной и Южной Америки. Плодовитые и приспосабливающиеся к разным условиям, </a:t>
            </a:r>
            <a:r>
              <a:rPr lang="ru-RU" b="1" dirty="0" err="1" smtClean="0">
                <a:latin typeface="Times New Roman" pitchFamily="18" charset="0"/>
                <a:cs typeface="Times New Roman" pitchFamily="18" charset="0"/>
              </a:rPr>
              <a:t>ягуарунди</a:t>
            </a:r>
            <a:r>
              <a:rPr lang="ru-RU" b="1" dirty="0" smtClean="0">
                <a:latin typeface="Times New Roman" pitchFamily="18" charset="0"/>
                <a:cs typeface="Times New Roman" pitchFamily="18" charset="0"/>
              </a:rPr>
              <a:t> тоже вполне благополучны.  </a:t>
            </a:r>
            <a:r>
              <a:rPr lang="ru-RU" b="1" dirty="0" err="1" smtClean="0">
                <a:latin typeface="Times New Roman" pitchFamily="18" charset="0"/>
                <a:cs typeface="Times New Roman" pitchFamily="18" charset="0"/>
              </a:rPr>
              <a:t>Одиночки-ягуарунди</a:t>
            </a:r>
            <a:r>
              <a:rPr lang="ru-RU" b="1" dirty="0" smtClean="0">
                <a:latin typeface="Times New Roman" pitchFamily="18" charset="0"/>
                <a:cs typeface="Times New Roman" pitchFamily="18" charset="0"/>
              </a:rPr>
              <a:t> занимают огромные участки: охотничьи угодья этой небольшой кошки намного просторнее владений крупного ягуара.</a:t>
            </a:r>
            <a:endParaRPr lang="ru-RU" b="1" dirty="0">
              <a:latin typeface="Times New Roman" pitchFamily="18" charset="0"/>
              <a:cs typeface="Times New Roman" pitchFamily="18" charset="0"/>
            </a:endParaRPr>
          </a:p>
        </p:txBody>
      </p:sp>
    </p:spTree>
  </p:cSld>
  <p:clrMapOvr>
    <a:masterClrMapping/>
  </p:clrMapOvr>
  <p:transition spd="slow">
    <p:cove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b="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КАМЫШОВЫЙ КОТ</a:t>
            </a:r>
            <a:r>
              <a:rPr lang="ru-RU" dirty="0" smtClean="0"/>
              <a:t/>
            </a:r>
            <a:br>
              <a:rPr lang="ru-RU" dirty="0" smtClean="0"/>
            </a:br>
            <a:endParaRPr lang="ru-RU" dirty="0"/>
          </a:p>
        </p:txBody>
      </p:sp>
      <p:pic>
        <p:nvPicPr>
          <p:cNvPr id="4" name="Содержимое 3" descr="Камышовый кот или хаус"/>
          <p:cNvPicPr>
            <a:picLocks noGrp="1"/>
          </p:cNvPicPr>
          <p:nvPr>
            <p:ph idx="1"/>
          </p:nvPr>
        </p:nvPicPr>
        <p:blipFill>
          <a:blip r:embed="rId2"/>
          <a:srcRect/>
          <a:stretch>
            <a:fillRect/>
          </a:stretch>
        </p:blipFill>
        <p:spPr bwMode="auto">
          <a:xfrm>
            <a:off x="1214414" y="1571612"/>
            <a:ext cx="6643734" cy="478634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spd="slow">
    <p:cover dir="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1071570"/>
          </a:xfrm>
        </p:spPr>
        <p:txBody>
          <a:bodyPr/>
          <a:lstStyle/>
          <a:p>
            <a:r>
              <a:rPr lang="ru-RU" b="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КАМЫШОВЫЙ КОТ</a:t>
            </a:r>
            <a:endParaRPr lang="ru-RU" dirty="0"/>
          </a:p>
        </p:txBody>
      </p:sp>
      <p:pic>
        <p:nvPicPr>
          <p:cNvPr id="4" name="Содержимое 3" descr="У камышового кота превосходный слух благодаря своим большим ушкам"/>
          <p:cNvPicPr>
            <a:picLocks noGrp="1"/>
          </p:cNvPicPr>
          <p:nvPr>
            <p:ph idx="1"/>
          </p:nvPr>
        </p:nvPicPr>
        <p:blipFill>
          <a:blip r:embed="rId2"/>
          <a:srcRect/>
          <a:stretch>
            <a:fillRect/>
          </a:stretch>
        </p:blipFill>
        <p:spPr bwMode="auto">
          <a:xfrm>
            <a:off x="285720" y="1500174"/>
            <a:ext cx="8429684" cy="49292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cover dir="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928694"/>
          </a:xfrm>
        </p:spPr>
        <p:txBody>
          <a:bodyPr>
            <a:normAutofit/>
          </a:bodyPr>
          <a:lstStyle/>
          <a:p>
            <a:pPr algn="ctr"/>
            <a:r>
              <a:rPr lang="ru-RU" b="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КАМЫШОВЫЙ КОТ</a:t>
            </a:r>
            <a:endParaRPr lang="ru-RU" dirty="0"/>
          </a:p>
        </p:txBody>
      </p:sp>
      <p:pic>
        <p:nvPicPr>
          <p:cNvPr id="4" name="Содержимое 3" descr="Хаус прекрасно приспособлен к существованию в густых зарослях тростника "/>
          <p:cNvPicPr>
            <a:picLocks noGrp="1"/>
          </p:cNvPicPr>
          <p:nvPr>
            <p:ph idx="1"/>
          </p:nvPr>
        </p:nvPicPr>
        <p:blipFill>
          <a:blip r:embed="rId2"/>
          <a:srcRect/>
          <a:stretch>
            <a:fillRect/>
          </a:stretch>
        </p:blipFill>
        <p:spPr bwMode="auto">
          <a:xfrm>
            <a:off x="642910" y="1285860"/>
            <a:ext cx="3714776" cy="5143536"/>
          </a:xfrm>
          <a:prstGeom prst="snip2DiagRect">
            <a:avLst/>
          </a:prstGeom>
          <a:solidFill>
            <a:srgbClr val="FFFFFF">
              <a:shade val="85000"/>
            </a:srgbClr>
          </a:solidFill>
          <a:ln w="88900" cap="sq">
            <a:solidFill>
              <a:srgbClr val="00B05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Камышовый кот"/>
          <p:cNvPicPr/>
          <p:nvPr/>
        </p:nvPicPr>
        <p:blipFill>
          <a:blip r:embed="rId3"/>
          <a:srcRect/>
          <a:stretch>
            <a:fillRect/>
          </a:stretch>
        </p:blipFill>
        <p:spPr bwMode="auto">
          <a:xfrm>
            <a:off x="4929190" y="3000372"/>
            <a:ext cx="3810000" cy="2476500"/>
          </a:xfrm>
          <a:prstGeom prst="roundRect">
            <a:avLst>
              <a:gd name="adj" fmla="val 4167"/>
            </a:avLst>
          </a:prstGeom>
          <a:solidFill>
            <a:srgbClr val="FFFFFF"/>
          </a:solidFill>
          <a:ln w="76200" cap="sq">
            <a:solidFill>
              <a:srgbClr val="7030A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cover dir="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28694"/>
          </a:xfrm>
        </p:spPr>
        <p:txBody>
          <a:bodyPr/>
          <a:lstStyle/>
          <a:p>
            <a:r>
              <a:rPr lang="ru-RU" b="1"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КАМЫШОВЫЙ КОТ</a:t>
            </a:r>
            <a:endParaRPr lang="ru-RU" dirty="0"/>
          </a:p>
        </p:txBody>
      </p:sp>
      <p:sp>
        <p:nvSpPr>
          <p:cNvPr id="3" name="Содержимое 2"/>
          <p:cNvSpPr>
            <a:spLocks noGrp="1"/>
          </p:cNvSpPr>
          <p:nvPr>
            <p:ph idx="1"/>
          </p:nvPr>
        </p:nvSpPr>
        <p:spPr>
          <a:xfrm>
            <a:off x="285720" y="1600200"/>
            <a:ext cx="8643998" cy="5043510"/>
          </a:xfrm>
        </p:spPr>
        <p:txBody>
          <a:bodyPr>
            <a:normAutofit/>
          </a:bodyPr>
          <a:lstStyle/>
          <a:p>
            <a:r>
              <a:rPr lang="ru-RU" b="1" dirty="0" smtClean="0">
                <a:solidFill>
                  <a:srgbClr val="7030A0"/>
                </a:solidFill>
                <a:latin typeface="Times New Roman" pitchFamily="18" charset="0"/>
                <a:cs typeface="Times New Roman" pitchFamily="18" charset="0"/>
              </a:rPr>
              <a:t>КАМЫШОВЫЙ КОТ</a:t>
            </a:r>
            <a:r>
              <a:rPr lang="ru-RU" b="1" dirty="0" smtClean="0">
                <a:latin typeface="Times New Roman" pitchFamily="18" charset="0"/>
                <a:cs typeface="Times New Roman" pitchFamily="18" charset="0"/>
              </a:rPr>
              <a:t>, которого иногда называют еще </a:t>
            </a:r>
            <a:r>
              <a:rPr lang="ru-RU" b="1" dirty="0" err="1" smtClean="0">
                <a:latin typeface="Times New Roman" pitchFamily="18" charset="0"/>
                <a:cs typeface="Times New Roman" pitchFamily="18" charset="0"/>
              </a:rPr>
              <a:t>хаус</a:t>
            </a:r>
            <a:r>
              <a:rPr lang="ru-RU" b="1" dirty="0" smtClean="0">
                <a:latin typeface="Times New Roman" pitchFamily="18" charset="0"/>
                <a:cs typeface="Times New Roman" pitchFamily="18" charset="0"/>
              </a:rPr>
              <a:t> или болотная рысь, является весьма распространенным хищником. Всего классифицировано девять разновидностей этого животного. Его ареал распространения включает обширные территории Северной Африки, Средней Азии, а также Афганистана, Индии и Пакистана.</a:t>
            </a:r>
          </a:p>
          <a:p>
            <a:r>
              <a:rPr lang="ru-RU" b="1" dirty="0" smtClean="0">
                <a:latin typeface="Times New Roman" pitchFamily="18" charset="0"/>
                <a:cs typeface="Times New Roman" pitchFamily="18" charset="0"/>
              </a:rPr>
              <a:t>Камышовый кот предпочитает селиться в непролазных зарослях колючих кустарников, густых и сырых низменностях лесов, около озер, на берегу моря. Открытую степь и пустыни он старается избегать. </a:t>
            </a:r>
          </a:p>
          <a:p>
            <a:endParaRPr lang="ru-RU" dirty="0"/>
          </a:p>
        </p:txBody>
      </p:sp>
    </p:spTree>
  </p:cSld>
  <p:clrMapOvr>
    <a:masterClrMapping/>
  </p:clrMapOvr>
  <p:transition spd="slow">
    <p:cover dir="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cap="all"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ДЫМЧАТЫЙ ЛЕОПАРД</a:t>
            </a:r>
            <a:r>
              <a:rPr lang="ru-RU" dirty="0"/>
              <a:t/>
            </a:r>
            <a:br>
              <a:rPr lang="ru-RU" dirty="0"/>
            </a:br>
            <a:endParaRPr lang="ru-RU" dirty="0"/>
          </a:p>
        </p:txBody>
      </p:sp>
      <p:pic>
        <p:nvPicPr>
          <p:cNvPr id="7" name="Содержимое 6" descr="Дымчатый леопард Фото Картинки.."/>
          <p:cNvPicPr>
            <a:picLocks noGrp="1"/>
          </p:cNvPicPr>
          <p:nvPr>
            <p:ph idx="1"/>
          </p:nvPr>
        </p:nvPicPr>
        <p:blipFill>
          <a:blip r:embed="rId2"/>
          <a:stretch>
            <a:fillRect/>
          </a:stretch>
        </p:blipFill>
        <p:spPr bwMode="auto">
          <a:xfrm>
            <a:off x="1060450" y="1935163"/>
            <a:ext cx="7023099" cy="4389437"/>
          </a:xfrm>
          <a:prstGeom prst="roundRect">
            <a:avLst>
              <a:gd name="adj" fmla="val 4167"/>
            </a:avLst>
          </a:prstGeom>
          <a:solidFill>
            <a:srgbClr val="FFFFFF"/>
          </a:solidFill>
          <a:ln w="76200" cap="sq">
            <a:solidFill>
              <a:srgbClr val="FFFF00"/>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spd="slow">
    <p:plus/>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928694"/>
          </a:xfrm>
        </p:spPr>
        <p:txBody>
          <a:bodyPr>
            <a:normAutofit/>
          </a:bodyPr>
          <a:lstStyle/>
          <a:p>
            <a:r>
              <a:rPr lang="ru-RU"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ДЫМЧАТЫЙ ЛЕОПАРД</a:t>
            </a:r>
            <a:endParaRPr lang="ru-RU" dirty="0"/>
          </a:p>
        </p:txBody>
      </p:sp>
      <p:pic>
        <p:nvPicPr>
          <p:cNvPr id="4" name="Содержимое 3" descr="Познавательно... животные. дымчатый леопард. цитировать. зоопарк. фото"/>
          <p:cNvPicPr>
            <a:picLocks noGrp="1"/>
          </p:cNvPicPr>
          <p:nvPr>
            <p:ph idx="1"/>
          </p:nvPr>
        </p:nvPicPr>
        <p:blipFill>
          <a:blip r:embed="rId2"/>
          <a:srcRect/>
          <a:stretch>
            <a:fillRect/>
          </a:stretch>
        </p:blipFill>
        <p:spPr bwMode="auto">
          <a:xfrm>
            <a:off x="714348" y="1643050"/>
            <a:ext cx="7929617" cy="4929222"/>
          </a:xfrm>
          <a:prstGeom prst="rect">
            <a:avLst/>
          </a:prstGeom>
          <a:solidFill>
            <a:srgbClr val="FFFFFF">
              <a:shade val="85000"/>
            </a:srgbClr>
          </a:solidFill>
          <a:ln w="190500" cap="sq">
            <a:solidFill>
              <a:schemeClr val="accent1">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cover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cap="all"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БЕНГАЛЬСКАЯ КОШКА</a:t>
            </a:r>
            <a:r>
              <a:rPr lang="ru-RU" dirty="0"/>
              <a:t/>
            </a:r>
            <a:br>
              <a:rPr lang="ru-RU" dirty="0"/>
            </a:br>
            <a:endParaRPr lang="ru-RU" dirty="0"/>
          </a:p>
        </p:txBody>
      </p:sp>
      <p:pic>
        <p:nvPicPr>
          <p:cNvPr id="5" name="Рисунок 4" descr="http://murlyka.net.ua/wp-content/uploads/2015/08/16.jpg"/>
          <p:cNvPicPr/>
          <p:nvPr/>
        </p:nvPicPr>
        <p:blipFill>
          <a:blip r:embed="rId2"/>
          <a:srcRect/>
          <a:stretch>
            <a:fillRect/>
          </a:stretch>
        </p:blipFill>
        <p:spPr bwMode="auto">
          <a:xfrm>
            <a:off x="857224" y="1214422"/>
            <a:ext cx="7869251" cy="5337603"/>
          </a:xfrm>
          <a:prstGeom prst="rect">
            <a:avLst/>
          </a:prstGeom>
          <a:ln>
            <a:noFill/>
          </a:ln>
          <a:effectLst>
            <a:softEdge rad="112500"/>
          </a:effectLst>
        </p:spPr>
      </p:pic>
    </p:spTree>
  </p:cSld>
  <p:clrMapOvr>
    <a:masterClrMapping/>
  </p:clrMapOvr>
  <p:transition spd="slow">
    <p:dissolv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785818"/>
          </a:xfrm>
        </p:spPr>
        <p:txBody>
          <a:bodyPr>
            <a:normAutofit fontScale="90000"/>
          </a:bodyPr>
          <a:lstStyle/>
          <a:p>
            <a:pPr algn="ctr"/>
            <a:r>
              <a:rPr lang="ru-RU" b="1" cap="all"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БЕНГАЛЬСКАЯ КОШКА</a:t>
            </a:r>
            <a:endParaRPr lang="ru-RU" dirty="0"/>
          </a:p>
        </p:txBody>
      </p:sp>
      <p:pic>
        <p:nvPicPr>
          <p:cNvPr id="4" name="Содержимое 3" descr="http://fotomastak.ru/wp-content/uploads/2011/06/017.jpg"/>
          <p:cNvPicPr>
            <a:picLocks noGrp="1"/>
          </p:cNvPicPr>
          <p:nvPr>
            <p:ph idx="1"/>
          </p:nvPr>
        </p:nvPicPr>
        <p:blipFill>
          <a:blip r:embed="rId2"/>
          <a:srcRect/>
          <a:stretch>
            <a:fillRect/>
          </a:stretch>
        </p:blipFill>
        <p:spPr bwMode="auto">
          <a:xfrm>
            <a:off x="1071538" y="1428736"/>
            <a:ext cx="6643733" cy="5072098"/>
          </a:xfrm>
          <a:prstGeom prst="rect">
            <a:avLst/>
          </a:prstGeom>
          <a:solidFill>
            <a:srgbClr val="FFFFFF">
              <a:shade val="85000"/>
            </a:srgbClr>
          </a:solidFill>
          <a:ln w="190500" cap="sq">
            <a:solidFill>
              <a:srgbClr val="FF0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slow">
    <p:cover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00B050"/>
                </a:solidFill>
                <a:effectLst>
                  <a:outerShdw blurRad="38100" dist="38100" dir="2700000" algn="tl">
                    <a:srgbClr val="000000">
                      <a:alpha val="43137"/>
                    </a:srgbClr>
                  </a:outerShdw>
                </a:effectLst>
                <a:latin typeface="Times New Roman" pitchFamily="18" charset="0"/>
                <a:cs typeface="Times New Roman" pitchFamily="18" charset="0"/>
              </a:rPr>
              <a:t>ТИГР</a:t>
            </a:r>
            <a:endParaRPr lang="ru-RU" b="1" dirty="0">
              <a:solidFill>
                <a:srgbClr val="00B05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хищные животные семейства кошачьих"/>
          <p:cNvPicPr>
            <a:picLocks noGrp="1"/>
          </p:cNvPicPr>
          <p:nvPr>
            <p:ph idx="1"/>
          </p:nvPr>
        </p:nvPicPr>
        <p:blipFill>
          <a:blip r:embed="rId2"/>
          <a:stretch>
            <a:fillRect/>
          </a:stretch>
        </p:blipFill>
        <p:spPr bwMode="auto">
          <a:xfrm>
            <a:off x="1714500" y="2291556"/>
            <a:ext cx="5715000" cy="3676650"/>
          </a:xfrm>
          <a:prstGeom prst="rect">
            <a:avLst/>
          </a:prstGeom>
          <a:ln>
            <a:noFill/>
          </a:ln>
          <a:effectLst>
            <a:softEdge rad="112500"/>
          </a:effectLst>
        </p:spPr>
      </p:pic>
    </p:spTree>
  </p:cSld>
  <p:clrMapOvr>
    <a:masterClrMapping/>
  </p:clrMapOvr>
  <p:transition spd="slow">
    <p:wip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1000132"/>
          </a:xfrm>
        </p:spPr>
        <p:txBody>
          <a:bodyPr>
            <a:normAutofit fontScale="90000"/>
          </a:bodyPr>
          <a:lstStyle/>
          <a:p>
            <a:pPr algn="ctr"/>
            <a:r>
              <a:rPr lang="ru-RU" sz="4900" b="1" cap="all"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КОТ-РЫБОЛОВ</a:t>
            </a:r>
            <a:r>
              <a:rPr lang="ru-RU" dirty="0"/>
              <a:t/>
            </a:r>
            <a:br>
              <a:rPr lang="ru-RU" dirty="0"/>
            </a:br>
            <a:endParaRPr lang="ru-RU" dirty="0"/>
          </a:p>
        </p:txBody>
      </p:sp>
      <p:pic>
        <p:nvPicPr>
          <p:cNvPr id="4" name="Объект 3" descr="http://mirfaunas.ru/images/stories/kot_rybolov.jpg"/>
          <p:cNvPicPr>
            <a:picLocks noGrp="1"/>
          </p:cNvPicPr>
          <p:nvPr>
            <p:ph idx="1"/>
          </p:nvPr>
        </p:nvPicPr>
        <p:blipFill>
          <a:blip r:embed="rId2"/>
          <a:srcRect/>
          <a:stretch>
            <a:fillRect/>
          </a:stretch>
        </p:blipFill>
        <p:spPr bwMode="auto">
          <a:xfrm>
            <a:off x="5286380" y="2214554"/>
            <a:ext cx="3571880" cy="2928958"/>
          </a:xfrm>
          <a:prstGeom prst="roundRect">
            <a:avLst>
              <a:gd name="adj" fmla="val 11111"/>
            </a:avLst>
          </a:prstGeom>
          <a:ln w="190500" cap="rnd">
            <a:solidFill>
              <a:srgbClr val="FF0000"/>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5" name="Рисунок 4" descr="http://pic.xenomorph.ru/2011-09/1315747523_viver18.jpg"/>
          <p:cNvPicPr/>
          <p:nvPr/>
        </p:nvPicPr>
        <p:blipFill>
          <a:blip r:embed="rId3"/>
          <a:srcRect/>
          <a:stretch>
            <a:fillRect/>
          </a:stretch>
        </p:blipFill>
        <p:spPr bwMode="auto">
          <a:xfrm>
            <a:off x="357158" y="1142984"/>
            <a:ext cx="4705350" cy="4762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blinds dir="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КОТ-РЫБОЛОВ</a:t>
            </a:r>
            <a:endParaRPr lang="ru-RU" dirty="0"/>
          </a:p>
        </p:txBody>
      </p:sp>
      <p:pic>
        <p:nvPicPr>
          <p:cNvPr id="4" name="Содержимое 3" descr="http://cdn.fishki.net/upload/post/2016/04/15/1920446/tn/prionailurus-viverrinus-05.jpg"/>
          <p:cNvPicPr>
            <a:picLocks noGrp="1"/>
          </p:cNvPicPr>
          <p:nvPr>
            <p:ph idx="1"/>
          </p:nvPr>
        </p:nvPicPr>
        <p:blipFill>
          <a:blip r:embed="rId2"/>
          <a:stretch>
            <a:fillRect/>
          </a:stretch>
        </p:blipFill>
        <p:spPr bwMode="auto">
          <a:xfrm>
            <a:off x="1234025" y="1935163"/>
            <a:ext cx="6675950" cy="4389437"/>
          </a:xfrm>
          <a:prstGeom prst="rect">
            <a:avLst/>
          </a:prstGeom>
          <a:solidFill>
            <a:srgbClr val="FFFFFF">
              <a:shade val="85000"/>
            </a:srgbClr>
          </a:solidFill>
          <a:ln w="190500" cap="sq">
            <a:solidFill>
              <a:srgbClr val="92D05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checke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85728"/>
            <a:ext cx="8229600" cy="1000132"/>
          </a:xfrm>
        </p:spPr>
        <p:txBody>
          <a:bodyPr>
            <a:normAutofit fontScale="90000"/>
          </a:bodyPr>
          <a:lstStyle/>
          <a:p>
            <a:pPr algn="ctr"/>
            <a:r>
              <a:rPr lang="ru-RU" sz="5300" b="1" cap="all" dirty="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СЕРВАЛ</a:t>
            </a:r>
            <a:r>
              <a:rPr lang="ru-RU" dirty="0"/>
              <a:t/>
            </a:r>
            <a:br>
              <a:rPr lang="ru-RU" dirty="0"/>
            </a:br>
            <a:endParaRPr lang="ru-RU" dirty="0"/>
          </a:p>
        </p:txBody>
      </p:sp>
      <p:pic>
        <p:nvPicPr>
          <p:cNvPr id="5" name="Рисунок 4" descr="http://pipcat.ru/wp-content/uploads/2016/05/i3737mage7827837.jpg"/>
          <p:cNvPicPr/>
          <p:nvPr/>
        </p:nvPicPr>
        <p:blipFill>
          <a:blip r:embed="rId2"/>
          <a:srcRect/>
          <a:stretch>
            <a:fillRect/>
          </a:stretch>
        </p:blipFill>
        <p:spPr bwMode="auto">
          <a:xfrm>
            <a:off x="714348" y="1142984"/>
            <a:ext cx="7715304" cy="5143536"/>
          </a:xfrm>
          <a:prstGeom prst="rect">
            <a:avLst/>
          </a:prstGeom>
          <a:solidFill>
            <a:srgbClr val="FFFFFF">
              <a:shade val="85000"/>
            </a:srgbClr>
          </a:solidFill>
          <a:ln w="190500" cap="sq">
            <a:solidFill>
              <a:srgbClr val="92D05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xmlns="" val="2130792745"/>
      </p:ext>
    </p:extLst>
  </p:cSld>
  <p:clrMapOvr>
    <a:masterClrMapping/>
  </p:clrMapOvr>
  <p:transition spd="slow">
    <p:cover dir="r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cap="all"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СЕРВАЛ</a:t>
            </a:r>
            <a:endParaRPr lang="ru-RU" dirty="0"/>
          </a:p>
        </p:txBody>
      </p:sp>
      <p:pic>
        <p:nvPicPr>
          <p:cNvPr id="4" name="Объект 3" descr="http://mirfaunas.ru/images/stories/serval.jpg"/>
          <p:cNvPicPr>
            <a:picLocks noGrp="1"/>
          </p:cNvPicPr>
          <p:nvPr>
            <p:ph idx="1"/>
          </p:nvPr>
        </p:nvPicPr>
        <p:blipFill>
          <a:blip r:embed="rId2"/>
          <a:srcRect/>
          <a:stretch>
            <a:fillRect/>
          </a:stretch>
        </p:blipFill>
        <p:spPr bwMode="auto">
          <a:xfrm>
            <a:off x="2643174" y="2857496"/>
            <a:ext cx="2857500" cy="2247900"/>
          </a:xfrm>
          <a:prstGeom prst="rect">
            <a:avLst/>
          </a:prstGeom>
          <a:noFill/>
          <a:ln w="9525">
            <a:noFill/>
            <a:miter lim="800000"/>
            <a:headEnd/>
            <a:tailEnd/>
          </a:ln>
        </p:spPr>
      </p:pic>
      <p:pic>
        <p:nvPicPr>
          <p:cNvPr id="5" name="Рисунок 4" descr="http://www.krasfun.ru/images/2013/12/1909e_0_f0720_c406a853_orig.jpg"/>
          <p:cNvPicPr/>
          <p:nvPr/>
        </p:nvPicPr>
        <p:blipFill>
          <a:blip r:embed="rId3"/>
          <a:srcRect/>
          <a:stretch>
            <a:fillRect/>
          </a:stretch>
        </p:blipFill>
        <p:spPr bwMode="auto">
          <a:xfrm>
            <a:off x="1285852" y="1500174"/>
            <a:ext cx="6715172" cy="5015881"/>
          </a:xfrm>
          <a:prstGeom prst="rect">
            <a:avLst/>
          </a:prstGeom>
          <a:noFill/>
          <a:ln w="9525">
            <a:noFill/>
            <a:miter lim="800000"/>
            <a:headEnd/>
            <a:tailEnd/>
          </a:ln>
        </p:spPr>
      </p:pic>
    </p:spTree>
  </p:cSld>
  <p:clrMapOvr>
    <a:masterClrMapping/>
  </p:clrMapOvr>
  <p:transition spd="slow">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cap="all" dirty="0" smtClean="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СЕРВАЛ</a:t>
            </a:r>
            <a:endParaRPr lang="ru-RU" dirty="0"/>
          </a:p>
        </p:txBody>
      </p:sp>
      <p:pic>
        <p:nvPicPr>
          <p:cNvPr id="4" name="Содержимое 3" descr="http://www.krasfun.ru/images/2013/12/d5f78_0_f0715_d78aacb4_orig.jpg"/>
          <p:cNvPicPr>
            <a:picLocks noGrp="1"/>
          </p:cNvPicPr>
          <p:nvPr>
            <p:ph idx="1"/>
          </p:nvPr>
        </p:nvPicPr>
        <p:blipFill>
          <a:blip r:embed="rId2"/>
          <a:stretch>
            <a:fillRect/>
          </a:stretch>
        </p:blipFill>
        <p:spPr bwMode="auto">
          <a:xfrm>
            <a:off x="1645920" y="2207355"/>
            <a:ext cx="5852160" cy="38450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p:randomBar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cap="all"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БАРХАННАЯ КОШКА</a:t>
            </a:r>
            <a:r>
              <a:rPr lang="ru-RU" dirty="0"/>
              <a:t/>
            </a:r>
            <a:br>
              <a:rPr lang="ru-RU" dirty="0"/>
            </a:br>
            <a:endParaRPr lang="ru-RU" dirty="0"/>
          </a:p>
        </p:txBody>
      </p:sp>
      <p:pic>
        <p:nvPicPr>
          <p:cNvPr id="5" name="Рисунок 4" descr="http://www.ochevidets.ru/userfiles/2015/04/08/3f3f2e53ba_large.jpg"/>
          <p:cNvPicPr/>
          <p:nvPr/>
        </p:nvPicPr>
        <p:blipFill>
          <a:blip r:embed="rId2"/>
          <a:srcRect/>
          <a:stretch>
            <a:fillRect/>
          </a:stretch>
        </p:blipFill>
        <p:spPr bwMode="auto">
          <a:xfrm>
            <a:off x="1643042" y="1428736"/>
            <a:ext cx="5500726" cy="5154631"/>
          </a:xfrm>
          <a:prstGeom prst="rect">
            <a:avLst/>
          </a:prstGeom>
          <a:solidFill>
            <a:srgbClr val="FFFFFF">
              <a:shade val="85000"/>
            </a:srgbClr>
          </a:solidFill>
          <a:ln w="190500" cap="rnd">
            <a:solidFill>
              <a:srgbClr val="92D05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817567512"/>
      </p:ext>
    </p:extLst>
  </p:cSld>
  <p:clrMapOvr>
    <a:masterClrMapping/>
  </p:clrMapOvr>
  <p:transition spd="slow">
    <p:cover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500174"/>
          </a:xfrm>
        </p:spPr>
        <p:txBody>
          <a:bodyPr>
            <a:normAutofit/>
          </a:bodyPr>
          <a:lstStyle/>
          <a:p>
            <a:pPr algn="ctr"/>
            <a:r>
              <a:rPr lang="ru-RU" b="1" cap="all" dirty="0" smtClean="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БАРХАННАЯ КОШКА</a:t>
            </a:r>
            <a:endParaRPr lang="ru-RU" dirty="0"/>
          </a:p>
        </p:txBody>
      </p:sp>
      <p:pic>
        <p:nvPicPr>
          <p:cNvPr id="4" name="Содержимое 3" descr="http://mtdata.ru/u5/photoE54C/20483144645-0/original.jpg"/>
          <p:cNvPicPr>
            <a:picLocks noGrp="1"/>
          </p:cNvPicPr>
          <p:nvPr>
            <p:ph idx="1"/>
          </p:nvPr>
        </p:nvPicPr>
        <p:blipFill>
          <a:blip r:embed="rId2"/>
          <a:srcRect/>
          <a:stretch>
            <a:fillRect/>
          </a:stretch>
        </p:blipFill>
        <p:spPr bwMode="auto">
          <a:xfrm>
            <a:off x="500034" y="1714464"/>
            <a:ext cx="8286808" cy="5143536"/>
          </a:xfrm>
          <a:prstGeom prst="rect">
            <a:avLst/>
          </a:prstGeom>
          <a:ln>
            <a:noFill/>
          </a:ln>
          <a:effectLst>
            <a:softEdge rad="112500"/>
          </a:effectLst>
        </p:spPr>
      </p:pic>
    </p:spTree>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928694"/>
          </a:xfrm>
        </p:spPr>
        <p:txBody>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МАРГИ (МАРГАЙ)</a:t>
            </a:r>
            <a:endParaRPr lang="ru-RU" b="1" dirty="0">
              <a:latin typeface="Times New Roman" pitchFamily="18" charset="0"/>
              <a:cs typeface="Times New Roman" pitchFamily="18" charset="0"/>
            </a:endParaRPr>
          </a:p>
        </p:txBody>
      </p:sp>
      <p:pic>
        <p:nvPicPr>
          <p:cNvPr id="6" name="Содержимое 5" descr="http://kotomail.ru/sites/kotomail.ru/files/styles/large/public/images/20110712083723.jpg"/>
          <p:cNvPicPr>
            <a:picLocks noGrp="1"/>
          </p:cNvPicPr>
          <p:nvPr>
            <p:ph idx="1"/>
          </p:nvPr>
        </p:nvPicPr>
        <p:blipFill>
          <a:blip r:embed="rId2"/>
          <a:srcRect b="4000"/>
          <a:stretch>
            <a:fillRect/>
          </a:stretch>
        </p:blipFill>
        <p:spPr bwMode="auto">
          <a:xfrm>
            <a:off x="2066192" y="1285875"/>
            <a:ext cx="5011616" cy="5143521"/>
          </a:xfrm>
          <a:prstGeom prst="snip2DiagRect">
            <a:avLst/>
          </a:prstGeom>
          <a:solidFill>
            <a:srgbClr val="FFFFFF">
              <a:shade val="85000"/>
            </a:srgbClr>
          </a:solidFill>
          <a:ln w="88900" cap="sq">
            <a:solidFill>
              <a:srgbClr val="00206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4094468143"/>
      </p:ext>
    </p:extLst>
  </p:cSld>
  <p:clrMapOvr>
    <a:masterClrMapping/>
  </p:clrMapOvr>
  <p:transition spd="slow">
    <p:cover di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857256"/>
          </a:xfrm>
        </p:spPr>
        <p:txBody>
          <a:bodyPr/>
          <a:lstStyle/>
          <a:p>
            <a:pPr algn="ctr"/>
            <a:r>
              <a:rPr lang="ru-RU"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МАРГИ (МАРГАЙ)</a:t>
            </a:r>
            <a:endParaRPr lang="ru-RU"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4" name="Содержимое 3" descr="http://media3.fanparty.ru/fanclubs/dikie-koshki/gallery/819196_dikie_koshki.jpg"/>
          <p:cNvPicPr>
            <a:picLocks noGrp="1"/>
          </p:cNvPicPr>
          <p:nvPr>
            <p:ph idx="1"/>
          </p:nvPr>
        </p:nvPicPr>
        <p:blipFill>
          <a:blip r:embed="rId2"/>
          <a:srcRect/>
          <a:stretch>
            <a:fillRect/>
          </a:stretch>
        </p:blipFill>
        <p:spPr bwMode="auto">
          <a:xfrm>
            <a:off x="1000100" y="1285860"/>
            <a:ext cx="7286676" cy="5072098"/>
          </a:xfrm>
          <a:prstGeom prst="rect">
            <a:avLst/>
          </a:prstGeom>
          <a:ln w="127000" cap="rnd">
            <a:solidFill>
              <a:srgbClr val="FFFF00"/>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b="1"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Оцелот</a:t>
            </a:r>
            <a:endParaRPr lang="ru-RU" sz="5400" b="1" dirty="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Содержимое 5" descr="http://cryazone.com/uploads/posts/2012-02/thumbs/oceloty-hischnye-mlekopitayuschie-koshki-na-cryazone.com-14.jpg"/>
          <p:cNvPicPr>
            <a:picLocks noGrp="1"/>
          </p:cNvPicPr>
          <p:nvPr>
            <p:ph idx="1"/>
          </p:nvPr>
        </p:nvPicPr>
        <p:blipFill>
          <a:blip r:embed="rId2"/>
          <a:stretch>
            <a:fillRect/>
          </a:stretch>
        </p:blipFill>
        <p:spPr bwMode="auto">
          <a:xfrm>
            <a:off x="1952625" y="2277269"/>
            <a:ext cx="5238750" cy="3705225"/>
          </a:xfrm>
          <a:prstGeom prst="roundRect">
            <a:avLst>
              <a:gd name="adj" fmla="val 11111"/>
            </a:avLst>
          </a:prstGeom>
          <a:ln w="190500" cap="rnd">
            <a:solidFill>
              <a:srgbClr val="00B0F0"/>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xmlns="" val="855563268"/>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4291"/>
            <a:ext cx="7772400" cy="928693"/>
          </a:xfrm>
        </p:spPr>
        <p:txBody>
          <a:bodyPr>
            <a:normAutofit/>
          </a:bodyPr>
          <a:lstStyle/>
          <a:p>
            <a:r>
              <a:rPr lang="ru-RU" sz="5400" b="1" dirty="0" smtClean="0">
                <a:solidFill>
                  <a:srgbClr val="00B050"/>
                </a:solidFill>
                <a:latin typeface="Times New Roman" pitchFamily="18" charset="0"/>
                <a:cs typeface="Times New Roman" pitchFamily="18" charset="0"/>
              </a:rPr>
              <a:t>ЗОВ ТИГРА</a:t>
            </a:r>
            <a:endParaRPr lang="ru-RU" sz="5400" b="1" dirty="0">
              <a:solidFill>
                <a:srgbClr val="00B05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714348" y="1714488"/>
            <a:ext cx="7786742" cy="4857784"/>
          </a:xfrm>
        </p:spPr>
        <p:txBody>
          <a:bodyPr/>
          <a:lstStyle/>
          <a:p>
            <a:endParaRPr lang="ru-RU" dirty="0"/>
          </a:p>
        </p:txBody>
      </p:sp>
      <p:pic>
        <p:nvPicPr>
          <p:cNvPr id="4" name="Рисунок 3" descr="http://luxfon.com/download.php?file=201407/1024x600/luxfon.com-30194.jpg"/>
          <p:cNvPicPr/>
          <p:nvPr/>
        </p:nvPicPr>
        <p:blipFill>
          <a:blip r:embed="rId2"/>
          <a:srcRect/>
          <a:stretch>
            <a:fillRect/>
          </a:stretch>
        </p:blipFill>
        <p:spPr bwMode="auto">
          <a:xfrm>
            <a:off x="714349" y="1688640"/>
            <a:ext cx="7715304" cy="4669317"/>
          </a:xfrm>
          <a:prstGeom prst="rect">
            <a:avLst/>
          </a:prstGeom>
          <a:solidFill>
            <a:srgbClr val="FFFFFF">
              <a:shade val="85000"/>
            </a:srgbClr>
          </a:solidFill>
          <a:ln w="1905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http://vladnews.ru/uploads/news/2010/10/15/126c8a09ab2028823aa60cc2012ef809.jpg"/>
          <p:cNvPicPr/>
          <p:nvPr/>
        </p:nvPicPr>
        <p:blipFill>
          <a:blip r:embed="rId3" cstate="print"/>
          <a:srcRect/>
          <a:stretch>
            <a:fillRect/>
          </a:stretch>
        </p:blipFill>
        <p:spPr bwMode="auto">
          <a:xfrm>
            <a:off x="285720" y="428604"/>
            <a:ext cx="1785950" cy="1203742"/>
          </a:xfrm>
          <a:prstGeom prst="rect">
            <a:avLst/>
          </a:prstGeom>
          <a:noFill/>
          <a:ln w="9525">
            <a:noFill/>
            <a:miter lim="800000"/>
            <a:headEnd/>
            <a:tailEnd/>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1071570"/>
          </a:xfrm>
        </p:spPr>
        <p:txBody>
          <a:bodyPr>
            <a:normAutofit/>
          </a:bodyPr>
          <a:lstStyle/>
          <a:p>
            <a:pPr algn="ctr"/>
            <a:r>
              <a:rPr lang="ru-RU" sz="6000" b="1" dirty="0" smtClean="0">
                <a:solidFill>
                  <a:schemeClr val="accent2">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Оцелот</a:t>
            </a:r>
            <a:endParaRPr lang="ru-RU" sz="6000" dirty="0"/>
          </a:p>
        </p:txBody>
      </p:sp>
      <p:pic>
        <p:nvPicPr>
          <p:cNvPr id="4" name="Содержимое 3" descr="http://animalworld.com.ua/images/2011/June/Animals/Leopardus_pardalis/Leopardus_pardalis_18.jpg"/>
          <p:cNvPicPr>
            <a:picLocks noGrp="1"/>
          </p:cNvPicPr>
          <p:nvPr>
            <p:ph idx="1"/>
          </p:nvPr>
        </p:nvPicPr>
        <p:blipFill>
          <a:blip r:embed="rId2"/>
          <a:srcRect/>
          <a:stretch>
            <a:fillRect/>
          </a:stretch>
        </p:blipFill>
        <p:spPr bwMode="auto">
          <a:xfrm>
            <a:off x="1357290" y="1428736"/>
            <a:ext cx="6143667" cy="5286412"/>
          </a:xfrm>
          <a:prstGeom prst="rect">
            <a:avLst/>
          </a:prstGeom>
          <a:ln>
            <a:noFill/>
          </a:ln>
          <a:effectLst>
            <a:outerShdw blurRad="190500" algn="tl" rotWithShape="0">
              <a:srgbClr val="000000">
                <a:alpha val="70000"/>
              </a:srgbClr>
            </a:outerShdw>
          </a:effectLst>
        </p:spPr>
      </p:pic>
    </p:spTree>
  </p:cSld>
  <p:clrMapOvr>
    <a:masterClrMapping/>
  </p:clrMapOvr>
  <p:transition spd="slow">
    <p:wipe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928694"/>
          </a:xfrm>
        </p:spPr>
        <p:txBody>
          <a:bodyPr>
            <a:normAutofit/>
          </a:bodyPr>
          <a:lstStyle/>
          <a:p>
            <a:pPr algn="ctr"/>
            <a:r>
              <a:rPr lang="ru-RU" sz="5400" b="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Темминка</a:t>
            </a:r>
            <a:endParaRPr lang="ru-RU" sz="5400" b="1" dirty="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Содержимое 5" descr="http://41.media.tumblr.com/27935df9616fb1241f3fbdee2adb9851/tumblr_mlgcb77DNJ1rw6hhbo1_1280.jpg"/>
          <p:cNvPicPr>
            <a:picLocks noGrp="1"/>
          </p:cNvPicPr>
          <p:nvPr>
            <p:ph idx="1"/>
          </p:nvPr>
        </p:nvPicPr>
        <p:blipFill>
          <a:blip r:embed="rId2"/>
          <a:srcRect/>
          <a:stretch>
            <a:fillRect/>
          </a:stretch>
        </p:blipFill>
        <p:spPr bwMode="auto">
          <a:xfrm>
            <a:off x="1643042" y="1428736"/>
            <a:ext cx="5500726" cy="5072098"/>
          </a:xfrm>
          <a:prstGeom prst="snip2DiagRect">
            <a:avLst/>
          </a:prstGeom>
          <a:solidFill>
            <a:srgbClr val="FFFFFF">
              <a:shade val="85000"/>
            </a:srgbClr>
          </a:solidFill>
          <a:ln w="88900" cap="sq">
            <a:solidFill>
              <a:srgbClr val="FFC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3839485498"/>
      </p:ext>
    </p:extLst>
  </p:cSld>
  <p:clrMapOvr>
    <a:masterClrMapping/>
  </p:clrMapOvr>
  <p:transition spd="slow">
    <p:split orient="ver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000" b="1" dirty="0" err="1" smtClean="0">
                <a:solidFill>
                  <a:schemeClr val="accent6">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Темминка</a:t>
            </a:r>
            <a:endParaRPr lang="ru-RU" sz="6000" dirty="0"/>
          </a:p>
        </p:txBody>
      </p:sp>
      <p:pic>
        <p:nvPicPr>
          <p:cNvPr id="4" name="Содержимое 3" descr="http://i71.fastpic.ru/big/2015/0614/84/85079a445165b54d97219f0b2dd60884.jpg"/>
          <p:cNvPicPr>
            <a:picLocks noGrp="1"/>
          </p:cNvPicPr>
          <p:nvPr>
            <p:ph idx="1"/>
          </p:nvPr>
        </p:nvPicPr>
        <p:blipFill>
          <a:blip r:embed="rId2"/>
          <a:stretch>
            <a:fillRect/>
          </a:stretch>
        </p:blipFill>
        <p:spPr bwMode="auto">
          <a:xfrm>
            <a:off x="1677655" y="1935163"/>
            <a:ext cx="5788690" cy="4389437"/>
          </a:xfrm>
          <a:prstGeom prst="rect">
            <a:avLst/>
          </a:prstGeom>
          <a:ln>
            <a:noFill/>
          </a:ln>
          <a:effectLst>
            <a:outerShdw blurRad="190500" algn="tl" rotWithShape="0">
              <a:srgbClr val="000000">
                <a:alpha val="70000"/>
              </a:srgbClr>
            </a:outerShdw>
          </a:effectLst>
        </p:spPr>
      </p:pic>
    </p:spTree>
  </p:cSld>
  <p:clrMapOvr>
    <a:masterClrMapping/>
  </p:clrMapOvr>
  <p:transition spd="slow">
    <p:split orient="ver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smtClean="0"/>
          </a:p>
          <a:p>
            <a:pPr algn="ctr"/>
            <a:r>
              <a:rPr lang="ru-RU" sz="6000" b="1" dirty="0" smtClean="0">
                <a:solidFill>
                  <a:srgbClr val="FF0000"/>
                </a:solidFill>
              </a:rPr>
              <a:t>СПАСИБО ЗА ВНИМАНИЕ!</a:t>
            </a:r>
            <a:endParaRPr lang="ru-RU" sz="6000" b="1" dirty="0">
              <a:solidFill>
                <a:srgbClr val="FF0000"/>
              </a:solidFill>
            </a:endParaRPr>
          </a:p>
        </p:txBody>
      </p:sp>
    </p:spTree>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solidFill>
                  <a:srgbClr val="00B050"/>
                </a:solidFill>
                <a:latin typeface="Times New Roman" pitchFamily="18" charset="0"/>
                <a:cs typeface="Times New Roman" pitchFamily="18" charset="0"/>
              </a:rPr>
              <a:t>               ЗОВ </a:t>
            </a:r>
            <a:r>
              <a:rPr lang="ru-RU" sz="4800" b="1" dirty="0" smtClean="0">
                <a:solidFill>
                  <a:srgbClr val="00B050"/>
                </a:solidFill>
                <a:latin typeface="Times New Roman" pitchFamily="18" charset="0"/>
                <a:cs typeface="Times New Roman" pitchFamily="18" charset="0"/>
              </a:rPr>
              <a:t>ТИГРА</a:t>
            </a:r>
            <a:endParaRPr lang="ru-RU" sz="4800" b="1" dirty="0">
              <a:solidFill>
                <a:srgbClr val="00B05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ru-RU" b="1" dirty="0" smtClean="0">
                <a:solidFill>
                  <a:srgbClr val="FF0000"/>
                </a:solidFill>
                <a:latin typeface="Times New Roman" pitchFamily="18" charset="0"/>
                <a:cs typeface="Times New Roman" pitchFamily="18" charset="0"/>
              </a:rPr>
              <a:t>Национальный парк «Зов Тигра» </a:t>
            </a:r>
            <a:r>
              <a:rPr lang="ru-RU" b="1" dirty="0" smtClean="0">
                <a:latin typeface="Times New Roman" pitchFamily="18" charset="0"/>
                <a:cs typeface="Times New Roman" pitchFamily="18" charset="0"/>
              </a:rPr>
              <a:t>расположен в самом сердце Уссурийской тайги, в глубинке, на стыке </a:t>
            </a:r>
            <a:r>
              <a:rPr lang="ru-RU" b="1" dirty="0" err="1" smtClean="0">
                <a:latin typeface="Times New Roman" pitchFamily="18" charset="0"/>
                <a:cs typeface="Times New Roman" pitchFamily="18" charset="0"/>
              </a:rPr>
              <a:t>Лазовского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Чугуевского</a:t>
            </a:r>
            <a:r>
              <a:rPr lang="ru-RU" b="1" dirty="0" smtClean="0">
                <a:latin typeface="Times New Roman" pitchFamily="18" charset="0"/>
                <a:cs typeface="Times New Roman" pitchFamily="18" charset="0"/>
              </a:rPr>
              <a:t> и </a:t>
            </a:r>
            <a:r>
              <a:rPr lang="ru-RU" b="1" dirty="0" err="1" smtClean="0">
                <a:latin typeface="Times New Roman" pitchFamily="18" charset="0"/>
                <a:cs typeface="Times New Roman" pitchFamily="18" charset="0"/>
              </a:rPr>
              <a:t>Ольгинского</a:t>
            </a:r>
            <a:r>
              <a:rPr lang="ru-RU" b="1" dirty="0" smtClean="0">
                <a:latin typeface="Times New Roman" pitchFamily="18" charset="0"/>
                <a:cs typeface="Times New Roman" pitchFamily="18" charset="0"/>
              </a:rPr>
              <a:t> районов. Территория национального парка охватывает часть хребта Сихотэ-Алинь, горную систему горы Облачная, верхнюю часть бассейна реки </a:t>
            </a:r>
            <a:r>
              <a:rPr lang="ru-RU" b="1" dirty="0" err="1" smtClean="0">
                <a:latin typeface="Times New Roman" pitchFamily="18" charset="0"/>
                <a:cs typeface="Times New Roman" pitchFamily="18" charset="0"/>
              </a:rPr>
              <a:t>Милоградовка</a:t>
            </a:r>
            <a:r>
              <a:rPr lang="ru-RU" b="1" dirty="0" smtClean="0">
                <a:latin typeface="Times New Roman" pitchFamily="18" charset="0"/>
                <a:cs typeface="Times New Roman" pitchFamily="18" charset="0"/>
              </a:rPr>
              <a:t> (Ван-Чин), верховья реки Уссури, и истоки реки </a:t>
            </a:r>
            <a:r>
              <a:rPr lang="ru-RU" b="1" dirty="0" err="1" smtClean="0">
                <a:latin typeface="Times New Roman" pitchFamily="18" charset="0"/>
                <a:cs typeface="Times New Roman" pitchFamily="18" charset="0"/>
              </a:rPr>
              <a:t>Киевка</a:t>
            </a:r>
            <a:r>
              <a:rPr lang="ru-RU"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pic>
        <p:nvPicPr>
          <p:cNvPr id="4" name="Рисунок 3" descr="http://vladnews.ru/uploads/news/2010/10/15/126c8a09ab2028823aa60cc2012ef809.jpg"/>
          <p:cNvPicPr/>
          <p:nvPr/>
        </p:nvPicPr>
        <p:blipFill>
          <a:blip r:embed="rId2" cstate="print"/>
          <a:srcRect/>
          <a:stretch>
            <a:fillRect/>
          </a:stretch>
        </p:blipFill>
        <p:spPr bwMode="auto">
          <a:xfrm>
            <a:off x="214282" y="285728"/>
            <a:ext cx="1500198" cy="1203742"/>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800" dirty="0" smtClean="0"/>
              <a:t/>
            </a:r>
            <a:br>
              <a:rPr lang="ru-RU" sz="4800" dirty="0" smtClean="0"/>
            </a:br>
            <a:r>
              <a:rPr lang="ru-RU" sz="4800" b="1" dirty="0" smtClean="0">
                <a:solidFill>
                  <a:srgbClr val="00B050"/>
                </a:solidFill>
                <a:latin typeface="Times New Roman" pitchFamily="18" charset="0"/>
                <a:cs typeface="Times New Roman" pitchFamily="18" charset="0"/>
              </a:rPr>
              <a:t>ЗОВ ТИГРА</a:t>
            </a:r>
            <a:endParaRPr lang="ru-RU" sz="4800" b="1" dirty="0">
              <a:solidFill>
                <a:srgbClr val="00B050"/>
              </a:solidFill>
              <a:latin typeface="Times New Roman" pitchFamily="18" charset="0"/>
              <a:cs typeface="Times New Roman" pitchFamily="18" charset="0"/>
            </a:endParaRPr>
          </a:p>
        </p:txBody>
      </p:sp>
      <p:sp>
        <p:nvSpPr>
          <p:cNvPr id="3" name="Содержимое 2"/>
          <p:cNvSpPr>
            <a:spLocks noGrp="1"/>
          </p:cNvSpPr>
          <p:nvPr>
            <p:ph idx="1"/>
          </p:nvPr>
        </p:nvSpPr>
        <p:spPr>
          <a:xfrm>
            <a:off x="214282" y="1357298"/>
            <a:ext cx="8643998" cy="5214974"/>
          </a:xfrm>
        </p:spPr>
        <p:txBody>
          <a:bodyPr/>
          <a:lstStyle/>
          <a:p>
            <a:pPr>
              <a:buNone/>
            </a:pPr>
            <a:endParaRPr lang="ru-RU" sz="3600" b="1" dirty="0" smtClean="0">
              <a:latin typeface="Times New Roman" pitchFamily="18" charset="0"/>
              <a:cs typeface="Times New Roman" pitchFamily="18" charset="0"/>
            </a:endParaRPr>
          </a:p>
          <a:p>
            <a:pPr>
              <a:buNone/>
            </a:pPr>
            <a:r>
              <a:rPr lang="ru-RU" sz="3600" b="1" dirty="0" smtClean="0">
                <a:latin typeface="Times New Roman" pitchFamily="18" charset="0"/>
                <a:cs typeface="Times New Roman" pitchFamily="18" charset="0"/>
              </a:rPr>
              <a:t>Цель создания национального парка </a:t>
            </a:r>
            <a:r>
              <a:rPr lang="ru-RU" sz="3600" b="1" dirty="0" smtClean="0">
                <a:solidFill>
                  <a:srgbClr val="FF0000"/>
                </a:solidFill>
                <a:latin typeface="Times New Roman" pitchFamily="18" charset="0"/>
                <a:cs typeface="Times New Roman" pitchFamily="18" charset="0"/>
              </a:rPr>
              <a:t>«Зов Тигра» </a:t>
            </a:r>
            <a:r>
              <a:rPr lang="ru-RU" sz="3600" b="1" dirty="0" smtClean="0">
                <a:latin typeface="Times New Roman" pitchFamily="18" charset="0"/>
                <a:cs typeface="Times New Roman" pitchFamily="18" charset="0"/>
              </a:rPr>
              <a:t>является охрана и восстановление природных комплексов, экологический мониторинг, просвещение населения, создание условий для туризма. Национальный парк </a:t>
            </a:r>
            <a:r>
              <a:rPr lang="ru-RU" sz="3600" b="1" dirty="0" smtClean="0">
                <a:solidFill>
                  <a:srgbClr val="FF0000"/>
                </a:solidFill>
                <a:latin typeface="Times New Roman" pitchFamily="18" charset="0"/>
                <a:cs typeface="Times New Roman" pitchFamily="18" charset="0"/>
              </a:rPr>
              <a:t>«Зов Тигра» </a:t>
            </a:r>
            <a:r>
              <a:rPr lang="ru-RU" sz="3600" b="1" dirty="0" smtClean="0">
                <a:latin typeface="Times New Roman" pitchFamily="18" charset="0"/>
                <a:cs typeface="Times New Roman" pitchFamily="18" charset="0"/>
              </a:rPr>
              <a:t>существует </a:t>
            </a:r>
            <a:r>
              <a:rPr lang="ru-RU" sz="3600" b="1" dirty="0" smtClean="0">
                <a:solidFill>
                  <a:srgbClr val="FF0000"/>
                </a:solidFill>
                <a:latin typeface="Times New Roman" pitchFamily="18" charset="0"/>
                <a:cs typeface="Times New Roman" pitchFamily="18" charset="0"/>
              </a:rPr>
              <a:t>с 2008 года.</a:t>
            </a:r>
          </a:p>
          <a:p>
            <a:endParaRPr lang="ru-RU" dirty="0"/>
          </a:p>
        </p:txBody>
      </p:sp>
      <p:pic>
        <p:nvPicPr>
          <p:cNvPr id="4" name="Рисунок 3" descr="http://vladnews.ru/uploads/news/2010/10/15/126c8a09ab2028823aa60cc2012ef809.jpg"/>
          <p:cNvPicPr/>
          <p:nvPr/>
        </p:nvPicPr>
        <p:blipFill>
          <a:blip r:embed="rId2" cstate="print"/>
          <a:srcRect/>
          <a:stretch>
            <a:fillRect/>
          </a:stretch>
        </p:blipFill>
        <p:spPr bwMode="auto">
          <a:xfrm>
            <a:off x="214282" y="214290"/>
            <a:ext cx="1500198" cy="1275156"/>
          </a:xfrm>
          <a:prstGeom prst="rect">
            <a:avLst/>
          </a:prstGeom>
          <a:noFill/>
          <a:ln w="9525">
            <a:noFill/>
            <a:miter lim="800000"/>
            <a:headEnd/>
            <a:tailEnd/>
          </a:ln>
        </p:spPr>
      </p:pic>
    </p:spTree>
  </p:cSld>
  <p:clrMapOvr>
    <a:masterClrMapping/>
  </p:clrMapOvr>
  <p:transition spd="slow">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154230"/>
          </a:xfrm>
        </p:spPr>
        <p:txBody>
          <a:bodyPr>
            <a:normAutofit fontScale="90000"/>
          </a:bodyPr>
          <a:lstStyle/>
          <a:p>
            <a:pPr algn="ctr" fontAlgn="base"/>
            <a:r>
              <a:rPr lang="ru-RU" b="1" cap="all"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ru-RU" b="1" cap="all"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4400" b="1" cap="all"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АМУРСКИЙ </a:t>
            </a:r>
            <a:r>
              <a:rPr lang="ru-RU" sz="4400" b="1" cap="all"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ТИГР — ЖИВОТНОЕ </a:t>
            </a:r>
            <a:r>
              <a:rPr lang="ru-RU" sz="4400"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
            </a:r>
            <a:br>
              <a:rPr lang="ru-RU" sz="4400"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br>
            <a:r>
              <a:rPr lang="ru-RU" sz="4400" b="1" cap="all" dirty="0" smtClean="0">
                <a:solidFill>
                  <a:srgbClr val="002060"/>
                </a:solidFill>
                <a:effectLst>
                  <a:outerShdw blurRad="38100" dist="38100" dir="2700000" algn="tl">
                    <a:srgbClr val="000000">
                      <a:alpha val="43137"/>
                    </a:srgbClr>
                  </a:outerShdw>
                </a:effectLst>
                <a:latin typeface="Times New Roman" pitchFamily="18" charset="0"/>
                <a:cs typeface="Times New Roman" pitchFamily="18" charset="0"/>
              </a:rPr>
              <a:t>ИЗ </a:t>
            </a:r>
            <a:r>
              <a:rPr lang="ru-RU" sz="4400" b="1" cap="all"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КРАСНОЙ КНИГИ</a:t>
            </a:r>
            <a:r>
              <a:rPr lang="ru-RU" dirty="0" smtClean="0"/>
              <a:t/>
            </a:r>
            <a:br>
              <a:rPr lang="ru-RU" dirty="0" smtClean="0"/>
            </a:br>
            <a:endParaRPr lang="ru-RU" dirty="0"/>
          </a:p>
        </p:txBody>
      </p:sp>
      <p:pic>
        <p:nvPicPr>
          <p:cNvPr id="4" name="Содержимое 3" descr="Амурский тигр - животное из красной книги"/>
          <p:cNvPicPr>
            <a:picLocks noGrp="1"/>
          </p:cNvPicPr>
          <p:nvPr>
            <p:ph idx="1"/>
          </p:nvPr>
        </p:nvPicPr>
        <p:blipFill>
          <a:blip r:embed="rId2"/>
          <a:srcRect/>
          <a:stretch>
            <a:fillRect/>
          </a:stretch>
        </p:blipFill>
        <p:spPr bwMode="auto">
          <a:xfrm>
            <a:off x="1428728" y="2285992"/>
            <a:ext cx="6143668" cy="4224346"/>
          </a:xfrm>
          <a:prstGeom prst="roundRect">
            <a:avLst/>
          </a:prstGeom>
          <a:noFill/>
          <a:ln w="76200">
            <a:solidFill>
              <a:srgbClr val="00B050"/>
            </a:solidFill>
            <a:miter lim="800000"/>
            <a:headEnd/>
            <a:tailEnd/>
          </a:ln>
          <a:effectLst>
            <a:glow rad="228600">
              <a:schemeClr val="accent3">
                <a:satMod val="175000"/>
                <a:alpha val="40000"/>
              </a:schemeClr>
            </a:glow>
          </a:effectLst>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1296</TotalTime>
  <Words>1206</Words>
  <Application>Microsoft Office PowerPoint</Application>
  <PresentationFormat>Экран (4:3)</PresentationFormat>
  <Paragraphs>80</Paragraphs>
  <Slides>63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63</vt:i4>
      </vt:variant>
    </vt:vector>
  </HeadingPairs>
  <TitlesOfParts>
    <vt:vector size="64" baseType="lpstr">
      <vt:lpstr>Поток</vt:lpstr>
      <vt:lpstr>Семейство кошачьих</vt:lpstr>
      <vt:lpstr>СЕМЕЙСТВО КОШАЧЬИХ</vt:lpstr>
      <vt:lpstr>Слайд 3</vt:lpstr>
      <vt:lpstr>Слайд 4</vt:lpstr>
      <vt:lpstr>ТИГР</vt:lpstr>
      <vt:lpstr>ЗОВ ТИГРА</vt:lpstr>
      <vt:lpstr>               ЗОВ ТИГРА</vt:lpstr>
      <vt:lpstr> ЗОВ ТИГРА</vt:lpstr>
      <vt:lpstr> АМУРСКИЙ ТИГР — ЖИВОТНОЕ  ИЗ КРАСНОЙ КНИГИ </vt:lpstr>
      <vt:lpstr>Слайд 10</vt:lpstr>
      <vt:lpstr>Охрана амурского тигра</vt:lpstr>
      <vt:lpstr>Слайд 12</vt:lpstr>
      <vt:lpstr>Слайд 13</vt:lpstr>
      <vt:lpstr>Слайд 14</vt:lpstr>
      <vt:lpstr>Слайд 15</vt:lpstr>
      <vt:lpstr> Живут амурские тигры 15 лет. Они могут и 50 лет прожить, но гибнут, как правило, намного раньше. </vt:lpstr>
      <vt:lpstr>Слайд 17</vt:lpstr>
      <vt:lpstr>     ЛЕОПАРД </vt:lpstr>
      <vt:lpstr>ЛЕОПАРД</vt:lpstr>
      <vt:lpstr>ЛЕВ </vt:lpstr>
      <vt:lpstr>    ЛЕВ </vt:lpstr>
      <vt:lpstr> ЯГУАР </vt:lpstr>
      <vt:lpstr> ЯГУАР </vt:lpstr>
      <vt:lpstr> ГЕПАРД </vt:lpstr>
      <vt:lpstr>ГЕПАРД</vt:lpstr>
      <vt:lpstr> СНЕЖНЫЙ БАРС </vt:lpstr>
      <vt:lpstr>СНЕЖНЫЙ БАРС</vt:lpstr>
      <vt:lpstr> СНЕЖНЫЙ БАРС </vt:lpstr>
      <vt:lpstr> РЫСЬ </vt:lpstr>
      <vt:lpstr>РЫСЬ </vt:lpstr>
      <vt:lpstr>ПАНТЕРА</vt:lpstr>
      <vt:lpstr>ПАНТЕРА</vt:lpstr>
      <vt:lpstr>ПАНТЕРА</vt:lpstr>
      <vt:lpstr> КАРАКАЛ </vt:lpstr>
      <vt:lpstr> КАРАКАЛ </vt:lpstr>
      <vt:lpstr> ПУМА </vt:lpstr>
      <vt:lpstr>ПУМА </vt:lpstr>
      <vt:lpstr>ПУМА</vt:lpstr>
      <vt:lpstr>ПУМА</vt:lpstr>
      <vt:lpstr>ЯГУАРУНДИ</vt:lpstr>
      <vt:lpstr>ЯГУАРУНДИ</vt:lpstr>
      <vt:lpstr> КАМЫШОВЫЙ КОТ </vt:lpstr>
      <vt:lpstr>КАМЫШОВЫЙ КОТ</vt:lpstr>
      <vt:lpstr>КАМЫШОВЫЙ КОТ</vt:lpstr>
      <vt:lpstr>КАМЫШОВЫЙ КОТ</vt:lpstr>
      <vt:lpstr>ДЫМЧАТЫЙ ЛЕОПАРД </vt:lpstr>
      <vt:lpstr>ДЫМЧАТЫЙ ЛЕОПАРД</vt:lpstr>
      <vt:lpstr>БЕНГАЛЬСКАЯ КОШКА </vt:lpstr>
      <vt:lpstr>БЕНГАЛЬСКАЯ КОШКА</vt:lpstr>
      <vt:lpstr>КОТ-РЫБОЛОВ </vt:lpstr>
      <vt:lpstr>КОТ-РЫБОЛОВ</vt:lpstr>
      <vt:lpstr>СЕРВАЛ </vt:lpstr>
      <vt:lpstr>СЕРВАЛ</vt:lpstr>
      <vt:lpstr>СЕРВАЛ</vt:lpstr>
      <vt:lpstr>БАРХАННАЯ КОШКА </vt:lpstr>
      <vt:lpstr>БАРХАННАЯ КОШКА</vt:lpstr>
      <vt:lpstr>МАРГИ (МАРГАЙ)</vt:lpstr>
      <vt:lpstr>МАРГИ (МАРГАЙ)</vt:lpstr>
      <vt:lpstr>Оцелот</vt:lpstr>
      <vt:lpstr>Оцелот</vt:lpstr>
      <vt:lpstr>Темминка</vt:lpstr>
      <vt:lpstr>Темминка</vt:lpstr>
      <vt:lpstr>Слайд 63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Наалья</dc:creator>
  <cp:lastModifiedBy>Наалья</cp:lastModifiedBy>
  <cp:revision>92</cp:revision>
  <dcterms:created xsi:type="dcterms:W3CDTF">2016-09-08T08:03:36Z</dcterms:created>
  <dcterms:modified xsi:type="dcterms:W3CDTF">2017-02-14T03:39:18Z</dcterms:modified>
</cp:coreProperties>
</file>