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1" r:id="rId4"/>
    <p:sldId id="258" r:id="rId5"/>
    <p:sldId id="262" r:id="rId6"/>
    <p:sldId id="263" r:id="rId7"/>
    <p:sldId id="259" r:id="rId8"/>
    <p:sldId id="26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007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38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13.03.2017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1285860"/>
            <a:ext cx="3895692" cy="2786082"/>
          </a:xfrm>
        </p:spPr>
        <p:txBody>
          <a:bodyPr>
            <a:noAutofit/>
          </a:bodyPr>
          <a:lstStyle/>
          <a:p>
            <a:pPr algn="ctr"/>
            <a:r>
              <a:rPr lang="ru-RU" sz="6600" dirty="0" smtClean="0"/>
              <a:t> </a:t>
            </a:r>
            <a:r>
              <a:rPr lang="en-US" sz="8000" dirty="0" smtClean="0">
                <a:solidFill>
                  <a:srgbClr val="FFFF00"/>
                </a:solidFill>
              </a:rPr>
              <a:t>Hello, children!</a:t>
            </a:r>
            <a:endParaRPr lang="ru-RU" sz="8000" dirty="0">
              <a:solidFill>
                <a:srgbClr val="FFFF00"/>
              </a:solidFill>
            </a:endParaRPr>
          </a:p>
        </p:txBody>
      </p:sp>
      <p:pic>
        <p:nvPicPr>
          <p:cNvPr id="1026" name="Picture 2" descr="C:\Users\user\Desktop\10141589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12221" y="10524"/>
            <a:ext cx="5231779" cy="68474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229600" cy="1428736"/>
          </a:xfrm>
        </p:spPr>
        <p:txBody>
          <a:bodyPr>
            <a:normAutofit/>
          </a:bodyPr>
          <a:lstStyle/>
          <a:p>
            <a:pPr algn="ctr"/>
            <a:r>
              <a:rPr lang="en-US" sz="7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en-US" sz="7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7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en-US" sz="7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r>
              <a:rPr lang="en-US" sz="72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ru-RU" sz="7200" b="1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68155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60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Aa</a:t>
            </a:r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en-US" sz="6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Bb Cc </a:t>
            </a:r>
            <a:r>
              <a:rPr lang="en-US" sz="6000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Dd</a:t>
            </a:r>
            <a:r>
              <a:rPr lang="en-US" sz="6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en-US" sz="60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Ee</a:t>
            </a:r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en-US" sz="6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Ff </a:t>
            </a:r>
            <a:r>
              <a:rPr lang="en-US" sz="6000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Gg</a:t>
            </a:r>
            <a:r>
              <a:rPr lang="en-US" sz="6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en-US" sz="6000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Hh</a:t>
            </a:r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en-US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Ii</a:t>
            </a:r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en-US" sz="6000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Jj</a:t>
            </a:r>
            <a:r>
              <a:rPr lang="en-US" sz="6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en-US" sz="6000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Kk</a:t>
            </a:r>
            <a:r>
              <a:rPr lang="en-US" sz="6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en-US" sz="6000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Ll</a:t>
            </a:r>
            <a:r>
              <a:rPr lang="en-US" sz="6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Mm </a:t>
            </a:r>
            <a:r>
              <a:rPr lang="en-US" sz="6000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Nn</a:t>
            </a:r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en-US" sz="60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Oo</a:t>
            </a:r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en-US" sz="6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Pp </a:t>
            </a:r>
            <a:r>
              <a:rPr lang="en-US" sz="6000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Qq</a:t>
            </a:r>
            <a:r>
              <a:rPr lang="en-US" sz="6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en-US" sz="6000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Rr</a:t>
            </a:r>
            <a:r>
              <a:rPr lang="en-US" sz="6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Ss </a:t>
            </a:r>
            <a:r>
              <a:rPr lang="en-US" sz="6000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Tt</a:t>
            </a:r>
            <a:r>
              <a:rPr lang="en-US" sz="6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en-US" sz="60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Uu</a:t>
            </a:r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en-US" sz="6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Vv </a:t>
            </a:r>
            <a:r>
              <a:rPr lang="en-US" sz="6000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Ww</a:t>
            </a:r>
            <a:r>
              <a:rPr lang="en-US" sz="6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Xx</a:t>
            </a:r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en-US" sz="60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Yy</a:t>
            </a:r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en-US" sz="6000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Zz</a:t>
            </a:r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endParaRPr lang="ru-RU" sz="6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7200" b="1" i="1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Read these words</a:t>
            </a:r>
            <a:r>
              <a:rPr lang="ru-RU" sz="7200" b="1" i="1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7200" b="1" i="1" dirty="0">
              <a:solidFill>
                <a:schemeClr val="tx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>
              <a:buNone/>
            </a:pP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Shop, </a:t>
            </a:r>
            <a:r>
              <a:rPr 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dish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6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shine,</a:t>
            </a:r>
            <a:endParaRPr lang="ru-RU" sz="6000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6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shell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6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fish,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shelf</a:t>
            </a:r>
            <a:r>
              <a:rPr 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endParaRPr lang="ru-RU" sz="6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wish, </a:t>
            </a:r>
            <a:r>
              <a:rPr lang="en-US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shrimp,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shed, ship, </a:t>
            </a:r>
            <a:r>
              <a:rPr 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British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7200" b="1" i="1" dirty="0" smtClean="0">
                <a:solidFill>
                  <a:schemeClr val="tx1">
                    <a:lumMod val="75000"/>
                  </a:schemeClr>
                </a:solidFill>
              </a:rPr>
              <a:t>Rules of reading</a:t>
            </a:r>
            <a:r>
              <a:rPr lang="ru-RU" sz="7200" b="1" i="1" dirty="0" smtClean="0">
                <a:solidFill>
                  <a:schemeClr val="tx1">
                    <a:lumMod val="75000"/>
                  </a:schemeClr>
                </a:solidFill>
              </a:rPr>
              <a:t>:</a:t>
            </a:r>
            <a:endParaRPr lang="ru-RU" sz="7200" b="1" i="1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71744"/>
            <a:ext cx="8229600" cy="375285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8000" dirty="0" err="1" smtClean="0">
                <a:solidFill>
                  <a:schemeClr val="accent1">
                    <a:lumMod val="50000"/>
                  </a:schemeClr>
                </a:solidFill>
              </a:rPr>
              <a:t>ng</a:t>
            </a:r>
            <a:r>
              <a:rPr lang="en-US" sz="8000" dirty="0" smtClean="0">
                <a:solidFill>
                  <a:schemeClr val="accent1">
                    <a:lumMod val="50000"/>
                  </a:schemeClr>
                </a:solidFill>
              </a:rPr>
              <a:t> [ŋ]</a:t>
            </a:r>
          </a:p>
          <a:p>
            <a:pPr algn="ctr">
              <a:buNone/>
            </a:pPr>
            <a:r>
              <a:rPr lang="en-US" sz="6000" dirty="0" smtClean="0">
                <a:solidFill>
                  <a:schemeClr val="accent1">
                    <a:lumMod val="50000"/>
                  </a:schemeClr>
                </a:solidFill>
              </a:rPr>
              <a:t># long [</a:t>
            </a:r>
            <a:r>
              <a:rPr lang="en-US" sz="6000" dirty="0" err="1" smtClean="0">
                <a:solidFill>
                  <a:schemeClr val="accent1">
                    <a:lumMod val="50000"/>
                  </a:schemeClr>
                </a:solidFill>
              </a:rPr>
              <a:t>loŋ</a:t>
            </a:r>
            <a:r>
              <a:rPr lang="en-US" sz="6000" dirty="0" smtClean="0">
                <a:solidFill>
                  <a:schemeClr val="accent1">
                    <a:lumMod val="50000"/>
                  </a:schemeClr>
                </a:solidFill>
              </a:rPr>
              <a:t>] - </a:t>
            </a:r>
            <a:r>
              <a:rPr lang="ru-RU" sz="6000" dirty="0" smtClean="0">
                <a:solidFill>
                  <a:schemeClr val="accent1">
                    <a:lumMod val="50000"/>
                  </a:schemeClr>
                </a:solidFill>
              </a:rPr>
              <a:t>долгий</a:t>
            </a:r>
            <a:endParaRPr lang="ru-RU" sz="6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600" b="1" i="1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Read these words</a:t>
            </a:r>
            <a:r>
              <a:rPr lang="ru-RU" sz="6600" b="1" i="1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600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6600" b="1" dirty="0" smtClean="0">
                <a:solidFill>
                  <a:srgbClr val="FF0000"/>
                </a:solidFill>
              </a:rPr>
              <a:t>Long, </a:t>
            </a:r>
            <a:r>
              <a:rPr lang="en-US" sz="6600" b="1" dirty="0" smtClean="0">
                <a:solidFill>
                  <a:schemeClr val="bg2">
                    <a:lumMod val="25000"/>
                  </a:schemeClr>
                </a:solidFill>
              </a:rPr>
              <a:t>strong,</a:t>
            </a:r>
            <a:r>
              <a:rPr lang="en-US" sz="6600" b="1" dirty="0" smtClean="0"/>
              <a:t> </a:t>
            </a:r>
            <a:r>
              <a:rPr lang="en-US" sz="6600" b="1" dirty="0" smtClean="0">
                <a:solidFill>
                  <a:srgbClr val="002060"/>
                </a:solidFill>
              </a:rPr>
              <a:t>kind,</a:t>
            </a:r>
            <a:r>
              <a:rPr lang="en-US" sz="6600" b="1" dirty="0" smtClean="0"/>
              <a:t> </a:t>
            </a:r>
            <a:r>
              <a:rPr lang="en-US" sz="6600" b="1" dirty="0" smtClean="0">
                <a:solidFill>
                  <a:srgbClr val="FF0000"/>
                </a:solidFill>
              </a:rPr>
              <a:t>sting,</a:t>
            </a:r>
            <a:r>
              <a:rPr lang="en-US" sz="6600" b="1" dirty="0" smtClean="0"/>
              <a:t> </a:t>
            </a:r>
            <a:r>
              <a:rPr lang="en-US" sz="6600" b="1" dirty="0" smtClean="0">
                <a:solidFill>
                  <a:srgbClr val="0070C0"/>
                </a:solidFill>
              </a:rPr>
              <a:t>song,</a:t>
            </a:r>
            <a:r>
              <a:rPr lang="en-US" sz="6600" b="1" dirty="0" smtClean="0"/>
              <a:t> sing, bring, </a:t>
            </a:r>
            <a:r>
              <a:rPr lang="en-US" sz="6600" b="1" dirty="0" smtClean="0">
                <a:solidFill>
                  <a:srgbClr val="FF0000"/>
                </a:solidFill>
              </a:rPr>
              <a:t>strong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600" b="1" i="1" dirty="0" smtClean="0">
                <a:solidFill>
                  <a:schemeClr val="tx1">
                    <a:lumMod val="75000"/>
                  </a:schemeClr>
                </a:solidFill>
              </a:rPr>
              <a:t>Translate to English</a:t>
            </a:r>
            <a:endParaRPr lang="ru-RU" sz="6600" b="1" i="1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2348880"/>
            <a:ext cx="8507288" cy="3975720"/>
          </a:xfrm>
        </p:spPr>
        <p:txBody>
          <a:bodyPr/>
          <a:lstStyle/>
          <a:p>
            <a:r>
              <a:rPr lang="en-US" sz="5400" dirty="0" smtClean="0">
                <a:solidFill>
                  <a:srgbClr val="FF0000"/>
                </a:solidFill>
              </a:rPr>
              <a:t>O</a:t>
            </a:r>
            <a:r>
              <a:rPr lang="ru-RU" sz="5400" dirty="0" err="1" smtClean="0">
                <a:solidFill>
                  <a:srgbClr val="FF0000"/>
                </a:solidFill>
              </a:rPr>
              <a:t>н</a:t>
            </a:r>
            <a:r>
              <a:rPr lang="ru-RU" sz="5400" dirty="0" smtClean="0">
                <a:solidFill>
                  <a:srgbClr val="FF0000"/>
                </a:solidFill>
              </a:rPr>
              <a:t> Сэм, он сердитый. </a:t>
            </a:r>
          </a:p>
          <a:p>
            <a:r>
              <a:rPr lang="ru-RU" sz="5400" dirty="0" smtClean="0">
                <a:solidFill>
                  <a:srgbClr val="002060"/>
                </a:solidFill>
              </a:rPr>
              <a:t>Он ворон, он добрый.</a:t>
            </a:r>
          </a:p>
          <a:p>
            <a:r>
              <a:rPr lang="ru-RU" sz="5400" dirty="0" smtClean="0">
                <a:solidFill>
                  <a:srgbClr val="7E007E"/>
                </a:solidFill>
              </a:rPr>
              <a:t>Она Аня, она счастливая.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6600" b="1" i="1" dirty="0" smtClean="0">
                <a:solidFill>
                  <a:schemeClr val="accent2">
                    <a:lumMod val="50000"/>
                  </a:schemeClr>
                </a:solidFill>
              </a:rPr>
              <a:t>New words</a:t>
            </a:r>
            <a:r>
              <a:rPr lang="ru-RU" sz="6600" b="1" i="1" dirty="0" smtClean="0">
                <a:solidFill>
                  <a:schemeClr val="accent2">
                    <a:lumMod val="50000"/>
                  </a:schemeClr>
                </a:solidFill>
              </a:rPr>
              <a:t>:</a:t>
            </a:r>
            <a:endParaRPr lang="ru-RU" sz="66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785926"/>
            <a:ext cx="8643998" cy="4795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1058" y="391094"/>
            <a:ext cx="9195058" cy="61097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6">
      <a:dk1>
        <a:srgbClr val="B200B2"/>
      </a:dk1>
      <a:lt1>
        <a:srgbClr val="F5E8F3"/>
      </a:lt1>
      <a:dk2>
        <a:srgbClr val="CD8FC6"/>
      </a:dk2>
      <a:lt2>
        <a:srgbClr val="FEBCFF"/>
      </a:lt2>
      <a:accent1>
        <a:srgbClr val="FE51FF"/>
      </a:accent1>
      <a:accent2>
        <a:srgbClr val="B200B2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4976</TotalTime>
  <Words>118</Words>
  <Application>Microsoft Office PowerPoint</Application>
  <PresentationFormat>Экран (4:3)</PresentationFormat>
  <Paragraphs>17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Поток</vt:lpstr>
      <vt:lpstr> Hello, children!</vt:lpstr>
      <vt:lpstr>The ABC</vt:lpstr>
      <vt:lpstr>Read these words:</vt:lpstr>
      <vt:lpstr>Rules of reading:</vt:lpstr>
      <vt:lpstr>Read these words:</vt:lpstr>
      <vt:lpstr>Translate to English</vt:lpstr>
      <vt:lpstr>New words: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Hello, children!</dc:title>
  <dc:creator>user</dc:creator>
  <cp:lastModifiedBy>Пользователь Windows</cp:lastModifiedBy>
  <cp:revision>46</cp:revision>
  <dcterms:created xsi:type="dcterms:W3CDTF">2017-03-09T18:43:09Z</dcterms:created>
  <dcterms:modified xsi:type="dcterms:W3CDTF">2017-03-13T15:12:03Z</dcterms:modified>
</cp:coreProperties>
</file>