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9"/>
  </p:handoutMasterIdLst>
  <p:sldIdLst>
    <p:sldId id="256" r:id="rId2"/>
    <p:sldId id="257" r:id="rId3"/>
    <p:sldId id="269" r:id="rId4"/>
    <p:sldId id="258" r:id="rId5"/>
    <p:sldId id="259" r:id="rId6"/>
    <p:sldId id="260" r:id="rId7"/>
    <p:sldId id="261" r:id="rId8"/>
    <p:sldId id="262" r:id="rId9"/>
    <p:sldId id="265" r:id="rId10"/>
    <p:sldId id="263" r:id="rId11"/>
    <p:sldId id="264" r:id="rId12"/>
    <p:sldId id="266" r:id="rId13"/>
    <p:sldId id="267" r:id="rId14"/>
    <p:sldId id="282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68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52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F42FB0-0895-4C68-A0F4-8C65DB52081D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396193-2D22-450C-9BA6-5B1FAF14EAB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9B200-B08E-4C96-8EF9-5A547EA00EE2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4B4CF-16C6-4EB5-8E60-B4AA8F8CFF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9B200-B08E-4C96-8EF9-5A547EA00EE2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4B4CF-16C6-4EB5-8E60-B4AA8F8CFF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9B200-B08E-4C96-8EF9-5A547EA00EE2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4B4CF-16C6-4EB5-8E60-B4AA8F8CFF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9B200-B08E-4C96-8EF9-5A547EA00EE2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4B4CF-16C6-4EB5-8E60-B4AA8F8CFF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9B200-B08E-4C96-8EF9-5A547EA00EE2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4B4CF-16C6-4EB5-8E60-B4AA8F8CFF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9B200-B08E-4C96-8EF9-5A547EA00EE2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4B4CF-16C6-4EB5-8E60-B4AA8F8CFF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9B200-B08E-4C96-8EF9-5A547EA00EE2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4B4CF-16C6-4EB5-8E60-B4AA8F8CFF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9B200-B08E-4C96-8EF9-5A547EA00EE2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4B4CF-16C6-4EB5-8E60-B4AA8F8CFF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9B200-B08E-4C96-8EF9-5A547EA00EE2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4B4CF-16C6-4EB5-8E60-B4AA8F8CFF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9B200-B08E-4C96-8EF9-5A547EA00EE2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4B4CF-16C6-4EB5-8E60-B4AA8F8CFF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9B200-B08E-4C96-8EF9-5A547EA00EE2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4B4CF-16C6-4EB5-8E60-B4AA8F8CFF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9B200-B08E-4C96-8EF9-5A547EA00EE2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04B4CF-16C6-4EB5-8E60-B4AA8F8CFF4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52;&#1044;&#1050;%2029\&#1055;&#1091;&#1090;&#1077;&#1096;&#1077;&#1089;&#1090;&#1074;&#1080;&#1077;%20&#1087;&#1086;%20&#1048;&#1085;&#1090;&#1077;&#1088;&#1085;&#1077;&#1090;%20(1)%20(online-video-cutter.com)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2285992"/>
            <a:ext cx="7772400" cy="1470025"/>
          </a:xfrm>
        </p:spPr>
        <p:txBody>
          <a:bodyPr/>
          <a:lstStyle/>
          <a:p>
            <a:pPr algn="r"/>
            <a:r>
              <a:rPr lang="ru-RU" b="1" dirty="0" smtClean="0"/>
              <a:t>Компьютерные </a:t>
            </a:r>
            <a:br>
              <a:rPr lang="ru-RU" b="1" dirty="0" smtClean="0"/>
            </a:br>
            <a:r>
              <a:rPr lang="ru-RU" b="1" dirty="0" smtClean="0"/>
              <a:t>сети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Стек протоколов TCP/IP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/>
            <a:r>
              <a:rPr lang="ru-RU" dirty="0" smtClean="0"/>
              <a:t>— набор сетевых протоколов передачи данных, используемых в сетях, включая сеть Интернет. Название TCP/IP происходит из двух наиважнейших протоколов семейства — </a:t>
            </a:r>
            <a:r>
              <a:rPr lang="ru-RU" dirty="0" err="1" smtClean="0"/>
              <a:t>Transmission</a:t>
            </a:r>
            <a:r>
              <a:rPr lang="ru-RU" dirty="0" smtClean="0"/>
              <a:t> </a:t>
            </a:r>
            <a:r>
              <a:rPr lang="ru-RU" dirty="0" err="1" smtClean="0"/>
              <a:t>Control</a:t>
            </a:r>
            <a:r>
              <a:rPr lang="ru-RU" dirty="0" smtClean="0"/>
              <a:t> </a:t>
            </a:r>
            <a:r>
              <a:rPr lang="ru-RU" dirty="0" err="1" smtClean="0"/>
              <a:t>Protocol</a:t>
            </a:r>
            <a:r>
              <a:rPr lang="ru-RU" dirty="0" smtClean="0"/>
              <a:t> (TCP) и </a:t>
            </a:r>
            <a:r>
              <a:rPr lang="ru-RU" dirty="0" err="1" smtClean="0"/>
              <a:t>Internet</a:t>
            </a:r>
            <a:r>
              <a:rPr lang="ru-RU" dirty="0" smtClean="0"/>
              <a:t> </a:t>
            </a:r>
            <a:r>
              <a:rPr lang="ru-RU" dirty="0" err="1" smtClean="0"/>
              <a:t>Protocol</a:t>
            </a:r>
            <a:r>
              <a:rPr lang="ru-RU" dirty="0" smtClean="0"/>
              <a:t> (IP).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TCP</a:t>
            </a:r>
            <a:r>
              <a:rPr lang="ru-RU" dirty="0" smtClean="0"/>
              <a:t> (протокол управления передачей)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— один из основных протоколов передачи данных интернета, предназначенный для управления передачей данных. Сети и подсети, в которых совместно используются протоколы TCP и IP называются сетями TCP/IP.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err="1" smtClean="0"/>
              <a:t>Internet</a:t>
            </a:r>
            <a:r>
              <a:rPr lang="ru-RU" b="1" i="1" dirty="0" smtClean="0"/>
              <a:t> </a:t>
            </a:r>
            <a:r>
              <a:rPr lang="ru-RU" b="1" i="1" dirty="0" err="1" smtClean="0"/>
              <a:t>Protocol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/>
              <a:t>(</a:t>
            </a:r>
            <a:r>
              <a:rPr lang="ru-RU" sz="3600" b="1" dirty="0" smtClean="0"/>
              <a:t>IP</a:t>
            </a:r>
            <a:r>
              <a:rPr lang="ru-RU" sz="3600" dirty="0" smtClean="0"/>
              <a:t>, досл. «межсетевой протокол») — маршрутизируемый протокол сетевого уровня стека TCP/IP. Именно IP стал тем протоколом, который объединил отдельные компьютерные сети во всемирную сеть Интернет.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/>
              <a:t>Маршрутизатор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14612" y="1600200"/>
            <a:ext cx="5972188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/>
              <a:t> специализированный сетевой компьютер, имеющий два или более сетевых интерфейсов и пересылающий пакеты данных между различными сегментами сети</a:t>
            </a:r>
            <a:r>
              <a:rPr lang="ru-RU" dirty="0" smtClean="0"/>
              <a:t>. </a:t>
            </a:r>
            <a:endParaRPr lang="ru-RU" dirty="0"/>
          </a:p>
        </p:txBody>
      </p:sp>
      <p:pic>
        <p:nvPicPr>
          <p:cNvPr id="17410" name="Picture 2" descr="https://upload.wikimedia.org/wikipedia/commons/thumb/5/5f/Cisco7600seriesrouter.jpg/250px-Cisco7600seriesrout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3116"/>
            <a:ext cx="238125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496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b="1" dirty="0" smtClean="0"/>
              <a:t>ТЕСТ</a:t>
            </a:r>
            <a:endParaRPr lang="ru-RU" sz="7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785794"/>
            <a:ext cx="7515220" cy="1143000"/>
          </a:xfrm>
        </p:spPr>
        <p:txBody>
          <a:bodyPr>
            <a:noAutofit/>
          </a:bodyPr>
          <a:lstStyle/>
          <a:p>
            <a:pPr lvl="0"/>
            <a:r>
              <a:rPr lang="ru-RU" sz="3600" dirty="0" smtClean="0">
                <a:latin typeface="+mn-lt"/>
              </a:rPr>
              <a:t>Централизованный контроль за работой сети осуществляется при топологии</a:t>
            </a:r>
            <a:br>
              <a:rPr lang="ru-RU" sz="3600" dirty="0" smtClean="0">
                <a:latin typeface="+mn-lt"/>
              </a:rPr>
            </a:br>
            <a:endParaRPr lang="ru-RU" sz="36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68" y="2357430"/>
            <a:ext cx="3857652" cy="3768733"/>
          </a:xfrm>
        </p:spPr>
        <p:txBody>
          <a:bodyPr/>
          <a:lstStyle/>
          <a:p>
            <a:pPr marL="514350" lvl="0" indent="-514350">
              <a:buFont typeface="+mj-lt"/>
              <a:buAutoNum type="alphaLcParenR"/>
            </a:pPr>
            <a:r>
              <a:rPr lang="ru-RU" dirty="0" smtClean="0"/>
              <a:t>Кольцо.</a:t>
            </a:r>
          </a:p>
          <a:p>
            <a:pPr marL="514350" lvl="0" indent="-514350">
              <a:buFont typeface="+mj-lt"/>
              <a:buAutoNum type="alphaLcParenR"/>
            </a:pPr>
            <a:r>
              <a:rPr lang="ru-RU" dirty="0" smtClean="0"/>
              <a:t>При любой.</a:t>
            </a:r>
          </a:p>
          <a:p>
            <a:pPr marL="514350" lvl="0" indent="-514350">
              <a:buFont typeface="+mj-lt"/>
              <a:buAutoNum type="alphaLcParenR"/>
            </a:pPr>
            <a:r>
              <a:rPr lang="ru-RU" dirty="0" smtClean="0"/>
              <a:t>Звезда.</a:t>
            </a:r>
          </a:p>
          <a:p>
            <a:pPr marL="514350" lvl="0" indent="-514350">
              <a:buFont typeface="+mj-lt"/>
              <a:buAutoNum type="alphaLcParenR"/>
            </a:pPr>
            <a:r>
              <a:rPr lang="ru-RU" dirty="0" smtClean="0"/>
              <a:t>Шина.</a:t>
            </a:r>
          </a:p>
          <a:p>
            <a:pPr marL="514350" indent="-514350">
              <a:buFont typeface="+mj-lt"/>
              <a:buAutoNum type="alphaLcParenR"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71670" y="2571744"/>
            <a:ext cx="64633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1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+mn-lt"/>
              </a:rPr>
              <a:t>Экономный расход кабеля при топологии</a:t>
            </a:r>
            <a:endParaRPr lang="ru-RU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57620" y="1600200"/>
            <a:ext cx="4829180" cy="4525963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lphaLcParenR"/>
            </a:pPr>
            <a:endParaRPr lang="ru-RU" dirty="0" smtClean="0"/>
          </a:p>
          <a:p>
            <a:pPr marL="514350" lvl="0" indent="-514350">
              <a:buFont typeface="+mj-lt"/>
              <a:buAutoNum type="alphaLcParenR"/>
            </a:pPr>
            <a:r>
              <a:rPr lang="ru-RU" dirty="0" smtClean="0"/>
              <a:t>Кольцо.</a:t>
            </a:r>
          </a:p>
          <a:p>
            <a:pPr marL="514350" lvl="0" indent="-514350">
              <a:buFont typeface="+mj-lt"/>
              <a:buAutoNum type="alphaLcParenR"/>
            </a:pPr>
            <a:r>
              <a:rPr lang="ru-RU" dirty="0" smtClean="0"/>
              <a:t>Звезда.</a:t>
            </a:r>
          </a:p>
          <a:p>
            <a:pPr marL="514350" lvl="0" indent="-514350">
              <a:buFont typeface="+mj-lt"/>
              <a:buAutoNum type="alphaLcParenR"/>
            </a:pPr>
            <a:r>
              <a:rPr lang="ru-RU" dirty="0" smtClean="0"/>
              <a:t>При любой.</a:t>
            </a:r>
          </a:p>
          <a:p>
            <a:pPr marL="514350" lvl="0" indent="-514350">
              <a:buFont typeface="+mj-lt"/>
              <a:buAutoNum type="alphaLcParenR"/>
            </a:pPr>
            <a:r>
              <a:rPr lang="ru-RU" dirty="0" smtClean="0"/>
              <a:t>Шина.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071670" y="2571744"/>
            <a:ext cx="64633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2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000108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dirty="0" smtClean="0">
                <a:latin typeface="+mn-lt"/>
              </a:rPr>
              <a:t>Сообщения «идут» во всех направлениях при топологи</a:t>
            </a:r>
            <a:br>
              <a:rPr lang="ru-RU" dirty="0" smtClean="0">
                <a:latin typeface="+mn-lt"/>
              </a:rPr>
            </a:br>
            <a:endParaRPr lang="ru-RU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71934" y="3071810"/>
            <a:ext cx="4614866" cy="3054353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lphaLcParenR"/>
            </a:pPr>
            <a:r>
              <a:rPr lang="ru-RU" dirty="0" smtClean="0"/>
              <a:t>Шина.</a:t>
            </a:r>
          </a:p>
          <a:p>
            <a:pPr marL="514350" lvl="0" indent="-514350">
              <a:buFont typeface="+mj-lt"/>
              <a:buAutoNum type="alphaLcParenR"/>
            </a:pPr>
            <a:r>
              <a:rPr lang="ru-RU" dirty="0" smtClean="0"/>
              <a:t>Кольцо.</a:t>
            </a:r>
          </a:p>
          <a:p>
            <a:pPr marL="514350" lvl="0" indent="-514350">
              <a:buFont typeface="+mj-lt"/>
              <a:buAutoNum type="alphaLcParenR"/>
            </a:pPr>
            <a:r>
              <a:rPr lang="ru-RU" dirty="0" smtClean="0"/>
              <a:t>При любой.</a:t>
            </a:r>
          </a:p>
          <a:p>
            <a:pPr marL="514350" lvl="0" indent="-514350">
              <a:buFont typeface="+mj-lt"/>
              <a:buAutoNum type="alphaLcParenR"/>
            </a:pPr>
            <a:r>
              <a:rPr lang="ru-RU" dirty="0" smtClean="0"/>
              <a:t>Звезда.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71670" y="2571744"/>
            <a:ext cx="64633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071546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dirty="0" smtClean="0"/>
              <a:t>Выход из строя компьютера «уронит» всю сеть при топологии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86380" y="3286124"/>
            <a:ext cx="3400420" cy="2840039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lphaLcParenR"/>
            </a:pPr>
            <a:r>
              <a:rPr lang="ru-RU" dirty="0" smtClean="0"/>
              <a:t>Звезда.</a:t>
            </a:r>
          </a:p>
          <a:p>
            <a:pPr marL="514350" lvl="0" indent="-514350">
              <a:buFont typeface="+mj-lt"/>
              <a:buAutoNum type="alphaLcParenR"/>
            </a:pPr>
            <a:r>
              <a:rPr lang="ru-RU" dirty="0" smtClean="0"/>
              <a:t>При любой.</a:t>
            </a:r>
          </a:p>
          <a:p>
            <a:pPr marL="514350" lvl="0" indent="-514350">
              <a:buFont typeface="+mj-lt"/>
              <a:buAutoNum type="alphaLcParenR"/>
            </a:pPr>
            <a:r>
              <a:rPr lang="ru-RU" dirty="0" smtClean="0"/>
              <a:t>Кольцо.</a:t>
            </a:r>
          </a:p>
          <a:p>
            <a:pPr marL="514350" lvl="0" indent="-514350">
              <a:buFont typeface="+mj-lt"/>
              <a:buAutoNum type="alphaLcParenR"/>
            </a:pPr>
            <a:r>
              <a:rPr lang="ru-RU" dirty="0" smtClean="0"/>
              <a:t>Шина.</a:t>
            </a:r>
          </a:p>
          <a:p>
            <a:pPr marL="514350" indent="-514350">
              <a:buFont typeface="+mj-lt"/>
              <a:buAutoNum type="alphaLcParenR"/>
            </a:pPr>
            <a:endParaRPr lang="ru-RU" dirty="0" smtClean="0"/>
          </a:p>
          <a:p>
            <a:pPr marL="514350" indent="-514350">
              <a:buFont typeface="+mj-lt"/>
              <a:buAutoNum type="alphaLcParenR"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71670" y="2571744"/>
            <a:ext cx="64633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4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989034"/>
          </a:xfrm>
        </p:spPr>
        <p:txBody>
          <a:bodyPr>
            <a:normAutofit fontScale="90000"/>
          </a:bodyPr>
          <a:lstStyle/>
          <a:p>
            <a:pPr lvl="0"/>
            <a:r>
              <a:rPr lang="ru-RU" dirty="0" smtClean="0">
                <a:latin typeface="+mn-lt"/>
              </a:rPr>
              <a:t>Большой расход кабеля при топологии</a:t>
            </a:r>
            <a:br>
              <a:rPr lang="ru-RU" dirty="0" smtClean="0">
                <a:latin typeface="+mn-lt"/>
              </a:rPr>
            </a:br>
            <a:endParaRPr lang="ru-RU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71736" y="1600200"/>
            <a:ext cx="6115064" cy="4525963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lphaLcParenR"/>
            </a:pPr>
            <a:r>
              <a:rPr lang="ru-RU" dirty="0" smtClean="0"/>
              <a:t>Шина.</a:t>
            </a:r>
          </a:p>
          <a:p>
            <a:pPr marL="514350" lvl="0" indent="-514350">
              <a:buFont typeface="+mj-lt"/>
              <a:buAutoNum type="alphaLcParenR"/>
            </a:pPr>
            <a:r>
              <a:rPr lang="ru-RU" dirty="0" smtClean="0"/>
              <a:t>Кольцо.</a:t>
            </a:r>
          </a:p>
          <a:p>
            <a:pPr marL="514350" lvl="0" indent="-514350">
              <a:buFont typeface="+mj-lt"/>
              <a:buAutoNum type="alphaLcParenR"/>
            </a:pPr>
            <a:r>
              <a:rPr lang="ru-RU" dirty="0" smtClean="0"/>
              <a:t>При любой.</a:t>
            </a:r>
          </a:p>
          <a:p>
            <a:pPr marL="514350" lvl="0" indent="-514350">
              <a:buFont typeface="+mj-lt"/>
              <a:buAutoNum type="alphaLcParenR"/>
            </a:pPr>
            <a:r>
              <a:rPr lang="ru-RU" dirty="0" smtClean="0"/>
              <a:t>Звезда.</a:t>
            </a:r>
          </a:p>
          <a:p>
            <a:pPr marL="514350" indent="-514350">
              <a:buFont typeface="+mj-lt"/>
              <a:buAutoNum type="alphaLcParenR"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71604" y="2214554"/>
            <a:ext cx="64633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5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+mn-lt"/>
              </a:rPr>
              <a:t>ТЕМА: Глобальная сеть - Интернет</a:t>
            </a:r>
            <a:endParaRPr lang="ru-RU" b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071678"/>
            <a:ext cx="8229600" cy="362585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/>
              <a:t>ЦЕЛЬ: познакомиться с всемирной глобальной сетью – Интернетом, принципами его работы и историей создания. 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74638"/>
            <a:ext cx="7472386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dirty="0" smtClean="0">
                <a:latin typeface="+mn-lt"/>
              </a:rPr>
              <a:t>Глобальная компьютерная сеть - это...</a:t>
            </a:r>
            <a:endParaRPr lang="ru-RU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600200"/>
            <a:ext cx="7758138" cy="4525963"/>
          </a:xfrm>
        </p:spPr>
        <p:txBody>
          <a:bodyPr>
            <a:normAutofit fontScale="92500"/>
          </a:bodyPr>
          <a:lstStyle/>
          <a:p>
            <a:pPr marL="514350" indent="-514350" algn="just">
              <a:buFont typeface="+mj-lt"/>
              <a:buAutoNum type="alphaLcParenR"/>
            </a:pPr>
            <a:r>
              <a:rPr lang="ru-RU" dirty="0" smtClean="0"/>
              <a:t>совокупность локальных сетей и компьютеров, расположенных на больших расстояниях и соединенных с помощью каналов связи в единую систему</a:t>
            </a:r>
          </a:p>
          <a:p>
            <a:pPr marL="514350" indent="-514350" algn="just">
              <a:buFont typeface="+mj-lt"/>
              <a:buAutoNum type="alphaLcParenR"/>
            </a:pPr>
            <a:r>
              <a:rPr lang="ru-RU" dirty="0" smtClean="0"/>
              <a:t>информационная система с гиперсвязями</a:t>
            </a:r>
          </a:p>
          <a:p>
            <a:pPr marL="514350" indent="-514350" algn="just">
              <a:buFont typeface="+mj-lt"/>
              <a:buAutoNum type="alphaLcParenR"/>
            </a:pPr>
            <a:r>
              <a:rPr lang="ru-RU" dirty="0" smtClean="0"/>
              <a:t>множество компьютеров, связанных каналами передачи информации и находящихся в пределах одного помещения</a:t>
            </a:r>
          </a:p>
          <a:p>
            <a:pPr marL="514350" indent="-514350" algn="just">
              <a:buFont typeface="+mj-lt"/>
              <a:buAutoNum type="alphaLcParenR"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500042"/>
            <a:ext cx="64633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6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736"/>
            <a:ext cx="8229600" cy="1143000"/>
          </a:xfrm>
        </p:spPr>
        <p:txBody>
          <a:bodyPr>
            <a:noAutofit/>
          </a:bodyPr>
          <a:lstStyle/>
          <a:p>
            <a:pPr lvl="0"/>
            <a:r>
              <a:rPr lang="ru-RU" dirty="0" smtClean="0">
                <a:latin typeface="+mn-lt"/>
              </a:rPr>
              <a:t>Комплекс аппаратных и программных средств, позволяющих компьютерам обмениваться данными:</a:t>
            </a:r>
            <a:br>
              <a:rPr lang="ru-RU" dirty="0" smtClean="0">
                <a:latin typeface="+mn-lt"/>
              </a:rPr>
            </a:br>
            <a:endParaRPr lang="ru-RU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14678" y="3857628"/>
            <a:ext cx="5472122" cy="2268535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lphaLcParenR"/>
            </a:pPr>
            <a:r>
              <a:rPr lang="ru-RU" dirty="0" smtClean="0"/>
              <a:t>интерфейс</a:t>
            </a:r>
          </a:p>
          <a:p>
            <a:pPr marL="514350" indent="-514350">
              <a:buFont typeface="+mj-lt"/>
              <a:buAutoNum type="alphaLcParenR"/>
            </a:pPr>
            <a:r>
              <a:rPr lang="ru-RU" dirty="0" smtClean="0"/>
              <a:t>магистраль</a:t>
            </a:r>
          </a:p>
          <a:p>
            <a:pPr marL="514350" indent="-514350">
              <a:buFont typeface="+mj-lt"/>
              <a:buAutoNum type="alphaLcParenR"/>
            </a:pPr>
            <a:r>
              <a:rPr lang="ru-RU" dirty="0" smtClean="0"/>
              <a:t>компьютерная сеть</a:t>
            </a:r>
          </a:p>
          <a:p>
            <a:pPr marL="514350" indent="-514350">
              <a:buFont typeface="+mj-lt"/>
              <a:buAutoNum type="alphaLcParenR"/>
            </a:pPr>
            <a:r>
              <a:rPr lang="ru-RU" dirty="0" smtClean="0"/>
              <a:t>адаптеры </a:t>
            </a:r>
          </a:p>
          <a:p>
            <a:pPr marL="514350" indent="-514350">
              <a:buFont typeface="+mj-lt"/>
              <a:buAutoNum type="alphaLcParenR"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28794" y="3071810"/>
            <a:ext cx="64633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7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1142984"/>
            <a:ext cx="7658096" cy="1143000"/>
          </a:xfrm>
        </p:spPr>
        <p:txBody>
          <a:bodyPr>
            <a:noAutofit/>
          </a:bodyPr>
          <a:lstStyle/>
          <a:p>
            <a:pPr lvl="0"/>
            <a:r>
              <a:rPr lang="ru-RU" sz="3200" dirty="0" smtClean="0">
                <a:latin typeface="+mn-lt"/>
              </a:rPr>
              <a:t>Группа компьютеров, связанных каналами передачи информации и находящихся в пределах территории, ограниченной небольшими размерами: комнаты, здания, предприятия, называется:</a:t>
            </a:r>
            <a:br>
              <a:rPr lang="ru-RU" sz="3200" dirty="0" smtClean="0">
                <a:latin typeface="+mn-lt"/>
              </a:rPr>
            </a:br>
            <a:endParaRPr lang="ru-RU" sz="32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0298" y="3571876"/>
            <a:ext cx="6186502" cy="2554287"/>
          </a:xfrm>
        </p:spPr>
        <p:txBody>
          <a:bodyPr>
            <a:normAutofit fontScale="92500" lnSpcReduction="10000"/>
          </a:bodyPr>
          <a:lstStyle/>
          <a:p>
            <a:pPr marL="514350" lvl="0" indent="-514350">
              <a:buFont typeface="+mj-lt"/>
              <a:buAutoNum type="alphaLcParenR"/>
            </a:pPr>
            <a:r>
              <a:rPr lang="ru-RU" dirty="0" smtClean="0"/>
              <a:t>глобальной компьютерной сетью</a:t>
            </a:r>
          </a:p>
          <a:p>
            <a:pPr marL="514350" lvl="0" indent="-514350">
              <a:buFont typeface="+mj-lt"/>
              <a:buAutoNum type="alphaLcParenR"/>
            </a:pPr>
            <a:r>
              <a:rPr lang="ru-RU" dirty="0" smtClean="0"/>
              <a:t>информационной системой с гиперсвязями</a:t>
            </a:r>
          </a:p>
          <a:p>
            <a:pPr marL="514350" lvl="0" indent="-514350">
              <a:buFont typeface="+mj-lt"/>
              <a:buAutoNum type="alphaLcParenR"/>
            </a:pPr>
            <a:r>
              <a:rPr lang="ru-RU" dirty="0" smtClean="0"/>
              <a:t>локальной компьютерной сетью</a:t>
            </a:r>
          </a:p>
          <a:p>
            <a:pPr marL="514350" lvl="0" indent="-514350">
              <a:buFont typeface="+mj-lt"/>
              <a:buAutoNum type="alphaLcParenR"/>
            </a:pPr>
            <a:r>
              <a:rPr lang="ru-RU" dirty="0" smtClean="0"/>
              <a:t>электронной почтой</a:t>
            </a:r>
          </a:p>
          <a:p>
            <a:pPr marL="514350" indent="-514350">
              <a:buFont typeface="+mj-lt"/>
              <a:buAutoNum type="alphaLcParenR"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3000372"/>
            <a:ext cx="64633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8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dirty="0" smtClean="0">
                <a:latin typeface="+mn-lt"/>
              </a:rPr>
              <a:t>Сетевой протокол- это:</a:t>
            </a:r>
            <a:br>
              <a:rPr lang="ru-RU" dirty="0" smtClean="0">
                <a:latin typeface="+mn-lt"/>
              </a:rPr>
            </a:br>
            <a:endParaRPr lang="ru-RU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14546" y="1600200"/>
            <a:ext cx="6472254" cy="4525963"/>
          </a:xfrm>
        </p:spPr>
        <p:txBody>
          <a:bodyPr>
            <a:normAutofit/>
          </a:bodyPr>
          <a:lstStyle/>
          <a:p>
            <a:pPr marL="514350" lvl="0" indent="-514350" algn="just">
              <a:buFont typeface="+mj-lt"/>
              <a:buAutoNum type="alphaLcParenR"/>
            </a:pPr>
            <a:r>
              <a:rPr lang="ru-RU" sz="2800" dirty="0" smtClean="0"/>
              <a:t>набор соглашений о взаимодействиях в компьютерной сети</a:t>
            </a:r>
          </a:p>
          <a:p>
            <a:pPr marL="514350" lvl="0" indent="-514350" algn="just">
              <a:buFont typeface="+mj-lt"/>
              <a:buAutoNum type="alphaLcParenR"/>
            </a:pPr>
            <a:r>
              <a:rPr lang="ru-RU" sz="2800" dirty="0" smtClean="0"/>
              <a:t>последовательная запись событий, происходящих в компьютерной сети</a:t>
            </a:r>
          </a:p>
          <a:p>
            <a:pPr marL="514350" lvl="0" indent="-514350" algn="just">
              <a:buFont typeface="+mj-lt"/>
              <a:buAutoNum type="alphaLcParenR"/>
            </a:pPr>
            <a:r>
              <a:rPr lang="ru-RU" sz="2800" dirty="0" smtClean="0"/>
              <a:t>правила интерпретации данных, передаваемых по сети</a:t>
            </a:r>
          </a:p>
          <a:p>
            <a:pPr marL="514350" lvl="0" indent="-514350" algn="just">
              <a:buFont typeface="+mj-lt"/>
              <a:buAutoNum type="alphaLcParenR"/>
            </a:pPr>
            <a:r>
              <a:rPr lang="ru-RU" sz="2800" dirty="0" smtClean="0"/>
              <a:t>правила установления связи между двумя компьютерами в сети</a:t>
            </a:r>
          </a:p>
          <a:p>
            <a:pPr marL="514350" indent="-514350" algn="just">
              <a:buFont typeface="+mj-lt"/>
              <a:buAutoNum type="alphaLcParenR"/>
            </a:pP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2214554"/>
            <a:ext cx="64633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9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sz="4000" dirty="0" smtClean="0">
                <a:latin typeface="+mn-lt"/>
              </a:rPr>
              <a:t>Транспортный протокол (TCP) - обеспечивает:</a:t>
            </a:r>
            <a:br>
              <a:rPr lang="ru-RU" sz="4000" dirty="0" smtClean="0">
                <a:latin typeface="+mn-lt"/>
              </a:rPr>
            </a:br>
            <a:endParaRPr lang="ru-RU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3042" y="1600200"/>
            <a:ext cx="7043758" cy="4525963"/>
          </a:xfrm>
        </p:spPr>
        <p:txBody>
          <a:bodyPr>
            <a:normAutofit lnSpcReduction="10000"/>
          </a:bodyPr>
          <a:lstStyle/>
          <a:p>
            <a:pPr marL="514350" lvl="0" indent="-514350" algn="just">
              <a:buFont typeface="+mj-lt"/>
              <a:buAutoNum type="alphaLcParenR"/>
            </a:pPr>
            <a:r>
              <a:rPr lang="ru-RU" dirty="0" smtClean="0"/>
              <a:t>разбиение файлов на IP-пакеты и сборку файлов </a:t>
            </a:r>
          </a:p>
          <a:p>
            <a:pPr marL="514350" lvl="0" indent="-514350" algn="just">
              <a:buFont typeface="+mj-lt"/>
              <a:buAutoNum type="alphaLcParenR"/>
            </a:pPr>
            <a:r>
              <a:rPr lang="ru-RU" dirty="0" smtClean="0"/>
              <a:t>прием, передачу и выдачу одного сеанса связи</a:t>
            </a:r>
          </a:p>
          <a:p>
            <a:pPr marL="514350" lvl="0" indent="-514350" algn="just">
              <a:buFont typeface="+mj-lt"/>
              <a:buAutoNum type="alphaLcParenR"/>
            </a:pPr>
            <a:r>
              <a:rPr lang="ru-RU" dirty="0" smtClean="0"/>
              <a:t>предоставление в распоряжение пользователя информацию</a:t>
            </a:r>
          </a:p>
          <a:p>
            <a:pPr marL="514350" lvl="0" indent="-514350" algn="just">
              <a:buFont typeface="+mj-lt"/>
              <a:buAutoNum type="alphaLcParenR"/>
            </a:pPr>
            <a:r>
              <a:rPr lang="ru-RU" dirty="0" smtClean="0"/>
              <a:t>доставку информации от компьютера-отправителя к компьютеру-получателю</a:t>
            </a:r>
          </a:p>
          <a:p>
            <a:pPr marL="514350" indent="-514350" algn="just">
              <a:buFont typeface="+mj-lt"/>
              <a:buAutoNum type="alphaLcParenR"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2643182"/>
            <a:ext cx="110799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10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ru-RU" sz="3600" dirty="0" smtClean="0">
                <a:latin typeface="+mn-lt"/>
              </a:rPr>
              <a:t>Протокол маршрутизации (IP) обеспечивает:</a:t>
            </a:r>
            <a:br>
              <a:rPr lang="ru-RU" sz="3600" dirty="0" smtClean="0">
                <a:latin typeface="+mn-lt"/>
              </a:rPr>
            </a:br>
            <a:endParaRPr lang="ru-RU" sz="36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85918" y="1600200"/>
            <a:ext cx="6900882" cy="4525963"/>
          </a:xfrm>
        </p:spPr>
        <p:txBody>
          <a:bodyPr>
            <a:normAutofit fontScale="92500"/>
          </a:bodyPr>
          <a:lstStyle/>
          <a:p>
            <a:pPr marL="514350" lvl="0" indent="-514350" algn="just">
              <a:buFont typeface="+mj-lt"/>
              <a:buAutoNum type="alphaLcParenR"/>
            </a:pPr>
            <a:r>
              <a:rPr lang="ru-RU" dirty="0" smtClean="0"/>
              <a:t>доставку информации от компьютера-отправителя к компьютеру-получателю</a:t>
            </a:r>
          </a:p>
          <a:p>
            <a:pPr marL="514350" lvl="0" indent="-514350" algn="just">
              <a:buFont typeface="+mj-lt"/>
              <a:buAutoNum type="alphaLcParenR"/>
            </a:pPr>
            <a:r>
              <a:rPr lang="ru-RU" dirty="0" smtClean="0"/>
              <a:t>интерпретацию данных и подготовку их для пользовательского уровня</a:t>
            </a:r>
          </a:p>
          <a:p>
            <a:pPr marL="514350" lvl="0" indent="-514350" algn="just">
              <a:buFont typeface="+mj-lt"/>
              <a:buAutoNum type="alphaLcParenR"/>
            </a:pPr>
            <a:r>
              <a:rPr lang="ru-RU" dirty="0" smtClean="0"/>
              <a:t>сохранение параметров связи в компьютерной сети</a:t>
            </a:r>
          </a:p>
          <a:p>
            <a:pPr marL="514350" lvl="0" indent="-514350" algn="just">
              <a:buFont typeface="+mj-lt"/>
              <a:buAutoNum type="alphaLcParenR"/>
            </a:pPr>
            <a:r>
              <a:rPr lang="ru-RU" dirty="0" smtClean="0"/>
              <a:t>управление аппаратурой передачи данных и каналов связи</a:t>
            </a:r>
          </a:p>
          <a:p>
            <a:pPr marL="514350" indent="-514350" algn="just">
              <a:buFont typeface="+mj-lt"/>
              <a:buAutoNum type="alphaLcParenR"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2428868"/>
            <a:ext cx="105702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11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dirty="0" smtClean="0"/>
              <a:t>INTERNET - это: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43174" y="1600200"/>
            <a:ext cx="6043626" cy="4525963"/>
          </a:xfrm>
        </p:spPr>
        <p:txBody>
          <a:bodyPr/>
          <a:lstStyle/>
          <a:p>
            <a:pPr marL="514350" lvl="0" indent="-514350">
              <a:buFont typeface="+mj-lt"/>
              <a:buAutoNum type="alphaLcParenR"/>
            </a:pPr>
            <a:r>
              <a:rPr lang="ru-RU" dirty="0" smtClean="0"/>
              <a:t>локальная информационная система</a:t>
            </a:r>
          </a:p>
          <a:p>
            <a:pPr marL="514350" lvl="0" indent="-514350">
              <a:buFont typeface="+mj-lt"/>
              <a:buAutoNum type="alphaLcParenR"/>
            </a:pPr>
            <a:r>
              <a:rPr lang="ru-RU" dirty="0" smtClean="0"/>
              <a:t>глобальная информационная система</a:t>
            </a:r>
          </a:p>
          <a:p>
            <a:pPr marL="514350" lvl="0" indent="-514350">
              <a:buFont typeface="+mj-lt"/>
              <a:buAutoNum type="alphaLcParenR"/>
            </a:pPr>
            <a:r>
              <a:rPr lang="ru-RU" dirty="0" smtClean="0"/>
              <a:t>база данных</a:t>
            </a:r>
          </a:p>
          <a:p>
            <a:pPr marL="514350" lvl="0" indent="-514350">
              <a:buFont typeface="+mj-lt"/>
              <a:buAutoNum type="alphaLcParenR"/>
            </a:pPr>
            <a:r>
              <a:rPr lang="ru-RU" dirty="0" smtClean="0"/>
              <a:t>почтовая система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2428868"/>
            <a:ext cx="110799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12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214554"/>
            <a:ext cx="8229600" cy="2614618"/>
          </a:xfrm>
        </p:spPr>
        <p:txBody>
          <a:bodyPr>
            <a:normAutofit/>
          </a:bodyPr>
          <a:lstStyle/>
          <a:p>
            <a:pPr marL="514350" indent="-514350" algn="ctr">
              <a:buFont typeface="+mj-lt"/>
              <a:buAutoNum type="arabicPeriod"/>
            </a:pPr>
            <a:r>
              <a:rPr lang="ru-RU" sz="4000" dirty="0" smtClean="0"/>
              <a:t>Знать основные  определения  </a:t>
            </a:r>
          </a:p>
          <a:p>
            <a:pPr marL="514350" indent="-514350" algn="ctr">
              <a:buFont typeface="+mj-lt"/>
              <a:buAutoNum type="arabicPeriod"/>
            </a:pPr>
            <a:r>
              <a:rPr lang="ru-RU" sz="4000" dirty="0" smtClean="0"/>
              <a:t>Составить презентацию на тему: Поисковые системы Интернет. 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785786" y="571480"/>
            <a:ext cx="761526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000" dirty="0" smtClean="0">
                <a:ea typeface="Times New Roman" pitchFamily="18" charset="0"/>
                <a:cs typeface="Arial" pitchFamily="34" charset="0"/>
              </a:rPr>
              <a:t>Главной причиной, почему люди будут покупать себе домой компьютер, станет возможность быть связанными с национальной коммуникационной сетью. Мы сейчас в самом начале этого этапа, но это будет настоящий прорыв. Примерно как телефон.</a:t>
            </a:r>
            <a:endParaRPr lang="ru-RU" sz="700" dirty="0" smtClean="0">
              <a:cs typeface="Arial" pitchFamily="34" charset="0"/>
            </a:endParaRPr>
          </a:p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000" i="1" dirty="0" smtClean="0">
                <a:ea typeface="Times New Roman" pitchFamily="18" charset="0"/>
                <a:cs typeface="Arial" pitchFamily="34" charset="0"/>
              </a:rPr>
              <a:t>Стив Джобс, 1985 год.</a:t>
            </a:r>
            <a:endParaRPr lang="ru-RU" sz="1600" dirty="0" smtClean="0"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25603" name="Picture 3" descr="http://comments.ua/img/201111080635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857496"/>
            <a:ext cx="4457700" cy="32385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357298"/>
            <a:ext cx="8229600" cy="492922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/>
            <a:r>
              <a:rPr lang="ru-RU" sz="2400" dirty="0" smtClean="0"/>
              <a:t>В 1957 году, после запуска Советским Союзом первого искусственного спутника Земли, Министерство обороны США посчитало, что на случай войны США нужна надёжная система передачи информации. Агентство по перспективным оборонным научно-исследовательским разработкам США (DARPA) предложило разработать для этого компьютерную сеть. Разработка такой сети была поручена Калифорнийскому университету в Лос-Анджелесе, </a:t>
            </a:r>
            <a:r>
              <a:rPr lang="ru-RU" sz="2400" dirty="0" err="1" smtClean="0"/>
              <a:t>Стэнфордскому</a:t>
            </a:r>
            <a:r>
              <a:rPr lang="ru-RU" sz="2400" dirty="0" smtClean="0"/>
              <a:t> исследовательскому центру, Университету Юты и Университету штата Калифорния в Санта-Барбаре. Компьютерная сеть была названа ARPANET, и в 1969 году в рамках проекта сеть объединила четыре указанных научных учреждения. 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00232" y="285728"/>
            <a:ext cx="47922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ИЗ ИСТОРИИ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357298"/>
            <a:ext cx="8229600" cy="492922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/>
            <a:r>
              <a:rPr lang="ru-RU" sz="2800" dirty="0" smtClean="0"/>
              <a:t>Первый сервер ARPANET был установлен </a:t>
            </a:r>
            <a:r>
              <a:rPr lang="ru-RU" sz="2800" b="1" dirty="0" smtClean="0"/>
              <a:t>2 сентября 1969 года </a:t>
            </a:r>
            <a:r>
              <a:rPr lang="ru-RU" sz="2800" dirty="0" smtClean="0"/>
              <a:t>в Калифорнийском университете (Лос-Анджелес). Компьютер </a:t>
            </a:r>
            <a:r>
              <a:rPr lang="ru-RU" sz="2800" dirty="0" err="1" smtClean="0"/>
              <a:t>Honeywell</a:t>
            </a:r>
            <a:r>
              <a:rPr lang="ru-RU" sz="2800" dirty="0" smtClean="0"/>
              <a:t> DP-516 имел 24 Кб оперативной памяти.</a:t>
            </a:r>
          </a:p>
          <a:p>
            <a:pPr algn="just"/>
            <a:r>
              <a:rPr lang="ru-RU" sz="2800" b="1" dirty="0" smtClean="0"/>
              <a:t>29 октября 1969 года в 21:00 </a:t>
            </a:r>
            <a:r>
              <a:rPr lang="ru-RU" sz="2800" dirty="0" smtClean="0"/>
              <a:t>между двумя первыми узлами сети ARPANET, находящимися на расстоянии в 640 км — в Калифорнийском университете Лос-Анджелеса (UCLA) и в </a:t>
            </a:r>
            <a:r>
              <a:rPr lang="ru-RU" sz="2800" dirty="0" err="1" smtClean="0"/>
              <a:t>Стэнфордском</a:t>
            </a:r>
            <a:r>
              <a:rPr lang="ru-RU" sz="2800" dirty="0" smtClean="0"/>
              <a:t> исследовательском институте (SRI) — провели сеанс связи..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000232" y="285728"/>
            <a:ext cx="47922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ИЗ ИСТОРИИ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46243"/>
            <a:ext cx="8229600" cy="452596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/>
            <a:r>
              <a:rPr lang="ru-RU" sz="2000" dirty="0" smtClean="0"/>
              <a:t>К 1971 году была разработана первая программа для отправки электронной почты по сети</a:t>
            </a:r>
          </a:p>
          <a:p>
            <a:pPr algn="just"/>
            <a:r>
              <a:rPr lang="ru-RU" sz="2000" dirty="0" smtClean="0"/>
              <a:t>В 1973 году к сети были подключены через трансатлантический телефонный кабель первые иностранные организации </a:t>
            </a:r>
            <a:r>
              <a:rPr lang="ru-RU" sz="2000" dirty="0" err="1" smtClean="0"/>
              <a:t>изВеликобритании</a:t>
            </a:r>
            <a:r>
              <a:rPr lang="ru-RU" sz="2000" dirty="0" smtClean="0"/>
              <a:t> и Норвегии, сеть стала международной.</a:t>
            </a:r>
          </a:p>
          <a:p>
            <a:pPr algn="just"/>
            <a:r>
              <a:rPr lang="ru-RU" sz="2000" dirty="0" smtClean="0"/>
              <a:t>В 1970-х годах сеть в основном использовалась для пересылки электронной почты, тогда же появились первые списки почтовой рассылки, новостные группы и доски объявлений. </a:t>
            </a:r>
          </a:p>
          <a:p>
            <a:pPr algn="just"/>
            <a:r>
              <a:rPr lang="ru-RU" sz="2000" dirty="0" smtClean="0"/>
              <a:t>Активную роль в разработке и стандартизации сетевых протоколов играл Джон </a:t>
            </a:r>
            <a:r>
              <a:rPr lang="ru-RU" sz="2000" dirty="0" err="1" smtClean="0"/>
              <a:t>Постел</a:t>
            </a:r>
            <a:r>
              <a:rPr lang="ru-RU" sz="2000" dirty="0" smtClean="0"/>
              <a:t>. 1 января 1983 года сеть ARPANET перешла с протокола NCP на TCP/IP, который успешно применяется до сих пор для объединения (или, как ещё говорят, «наслоения») сетей. Именно в 1983 году термин «интернет» закрепился за сетью ARPANET.</a:t>
            </a:r>
          </a:p>
          <a:p>
            <a:pPr algn="just"/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3108" y="357166"/>
            <a:ext cx="52196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ХРОНОЛОГИЯ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571612"/>
            <a:ext cx="8229600" cy="452596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algn="just"/>
            <a:r>
              <a:rPr lang="ru-RU" dirty="0" smtClean="0"/>
              <a:t>В 1984 году была разработана система доменных имён (англ. </a:t>
            </a:r>
            <a:r>
              <a:rPr lang="ru-RU" dirty="0" err="1" smtClean="0"/>
              <a:t>Domain</a:t>
            </a:r>
            <a:r>
              <a:rPr lang="ru-RU" dirty="0" smtClean="0"/>
              <a:t> </a:t>
            </a:r>
            <a:r>
              <a:rPr lang="ru-RU" dirty="0" err="1" smtClean="0"/>
              <a:t>Name</a:t>
            </a:r>
            <a:r>
              <a:rPr lang="ru-RU" dirty="0" smtClean="0"/>
              <a:t> </a:t>
            </a:r>
            <a:r>
              <a:rPr lang="ru-RU" dirty="0" err="1" smtClean="0"/>
              <a:t>System</a:t>
            </a:r>
            <a:r>
              <a:rPr lang="ru-RU" dirty="0" smtClean="0"/>
              <a:t>, DNS).</a:t>
            </a:r>
          </a:p>
          <a:p>
            <a:pPr algn="just"/>
            <a:r>
              <a:rPr lang="ru-RU" dirty="0" smtClean="0"/>
              <a:t>В 1988 году был разработан протокол </a:t>
            </a:r>
            <a:r>
              <a:rPr lang="ru-RU" dirty="0" err="1" smtClean="0"/>
              <a:t>Internet</a:t>
            </a:r>
            <a:r>
              <a:rPr lang="ru-RU" dirty="0" smtClean="0"/>
              <a:t> </a:t>
            </a:r>
            <a:r>
              <a:rPr lang="ru-RU" dirty="0" err="1" smtClean="0"/>
              <a:t>Relay</a:t>
            </a:r>
            <a:r>
              <a:rPr lang="ru-RU" dirty="0" smtClean="0"/>
              <a:t> </a:t>
            </a:r>
            <a:r>
              <a:rPr lang="ru-RU" dirty="0" err="1" smtClean="0"/>
              <a:t>Chat</a:t>
            </a:r>
            <a:r>
              <a:rPr lang="ru-RU" dirty="0" smtClean="0"/>
              <a:t> (IRC), благодаря чему в интернете стало возможно общение в реальном времени (чат).</a:t>
            </a:r>
          </a:p>
          <a:p>
            <a:pPr algn="just"/>
            <a:r>
              <a:rPr lang="ru-RU" dirty="0" smtClean="0"/>
              <a:t>В 1989 году в Европе, в стенах Европейского совета по ядерным исследованиям (ЦЕРН) родилась концепция Всемирной паутины. Её предложил знаменитый британский учёный Тим </a:t>
            </a:r>
            <a:r>
              <a:rPr lang="ru-RU" dirty="0" err="1" smtClean="0"/>
              <a:t>Бернерс-Ли</a:t>
            </a:r>
            <a:r>
              <a:rPr lang="ru-RU" dirty="0" smtClean="0"/>
              <a:t>, он же в течение двух лет разработал протокол HTTP, язык HTML и идентификаторы URI.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43108" y="357166"/>
            <a:ext cx="52196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ХРОНОЛОГИЯ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i="1" dirty="0" smtClean="0"/>
              <a:t>1.Что используется для подключения локальных сетей? </a:t>
            </a:r>
            <a:endParaRPr lang="ru-RU" dirty="0" smtClean="0"/>
          </a:p>
          <a:p>
            <a:pPr algn="ctr">
              <a:buNone/>
            </a:pPr>
            <a:r>
              <a:rPr lang="ru-RU" i="1" dirty="0" smtClean="0"/>
              <a:t>2. Сколько компьютеров внутри локальной сети необходимо для подключения интернета? </a:t>
            </a:r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4" name="Рисунок 3" descr="global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6715140" y="4286256"/>
            <a:ext cx="1714512" cy="1785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Путешествие по Интернет (1) (online-video-cutter.com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57158" y="357166"/>
            <a:ext cx="8191557" cy="61436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globus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globus</Template>
  <TotalTime>529</TotalTime>
  <Words>781</Words>
  <Application>Microsoft Office PowerPoint</Application>
  <PresentationFormat>Экран (4:3)</PresentationFormat>
  <Paragraphs>106</Paragraphs>
  <Slides>27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globus</vt:lpstr>
      <vt:lpstr>Компьютерные  сети</vt:lpstr>
      <vt:lpstr>ТЕМА: Глобальная сеть - Интернет</vt:lpstr>
      <vt:lpstr>Слайд 3</vt:lpstr>
      <vt:lpstr>Слайд 4</vt:lpstr>
      <vt:lpstr>Слайд 5</vt:lpstr>
      <vt:lpstr>Слайд 6</vt:lpstr>
      <vt:lpstr>Слайд 7</vt:lpstr>
      <vt:lpstr>Интернет </vt:lpstr>
      <vt:lpstr>Слайд 9</vt:lpstr>
      <vt:lpstr>Стек протоколов TCP/IP </vt:lpstr>
      <vt:lpstr>TCP (протокол управления передачей) </vt:lpstr>
      <vt:lpstr>Internet Protocol </vt:lpstr>
      <vt:lpstr>Маршрутизатор</vt:lpstr>
      <vt:lpstr>ТЕСТ</vt:lpstr>
      <vt:lpstr>Централизованный контроль за работой сети осуществляется при топологии </vt:lpstr>
      <vt:lpstr>Экономный расход кабеля при топологии</vt:lpstr>
      <vt:lpstr>Сообщения «идут» во всех направлениях при топологи </vt:lpstr>
      <vt:lpstr>Выход из строя компьютера «уронит» всю сеть при топологии </vt:lpstr>
      <vt:lpstr>Большой расход кабеля при топологии </vt:lpstr>
      <vt:lpstr>Глобальная компьютерная сеть - это...</vt:lpstr>
      <vt:lpstr>Комплекс аппаратных и программных средств, позволяющих компьютерам обмениваться данными: </vt:lpstr>
      <vt:lpstr>Группа компьютеров, связанных каналами передачи информации и находящихся в пределах территории, ограниченной небольшими размерами: комнаты, здания, предприятия, называется: </vt:lpstr>
      <vt:lpstr>Сетевой протокол- это: </vt:lpstr>
      <vt:lpstr>Транспортный протокол (TCP) - обеспечивает: </vt:lpstr>
      <vt:lpstr>Протокол маршрутизации (IP) обеспечивает: </vt:lpstr>
      <vt:lpstr>INTERNET - это: 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Компьютерные  сети</dc:title>
  <dc:creator>Жанна</dc:creator>
  <cp:lastModifiedBy>User</cp:lastModifiedBy>
  <cp:revision>25</cp:revision>
  <dcterms:created xsi:type="dcterms:W3CDTF">2016-02-18T20:31:40Z</dcterms:created>
  <dcterms:modified xsi:type="dcterms:W3CDTF">2016-02-19T06:48:43Z</dcterms:modified>
</cp:coreProperties>
</file>