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76" r:id="rId2"/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75" r:id="rId23"/>
    <p:sldId id="266" r:id="rId24"/>
    <p:sldId id="267" r:id="rId25"/>
    <p:sldId id="271" r:id="rId26"/>
    <p:sldId id="273" r:id="rId27"/>
    <p:sldId id="259" r:id="rId28"/>
    <p:sldId id="260" r:id="rId29"/>
    <p:sldId id="265" r:id="rId30"/>
    <p:sldId id="263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0595"/>
    <a:srgbClr val="000510"/>
    <a:srgbClr val="9B45C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7387" autoAdjust="0"/>
    <p:restoredTop sz="94660"/>
  </p:normalViewPr>
  <p:slideViewPr>
    <p:cSldViewPr>
      <p:cViewPr>
        <p:scale>
          <a:sx n="60" d="100"/>
          <a:sy n="60" d="100"/>
        </p:scale>
        <p:origin x="-2076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7364618-EB03-4A64-A669-7B483DB44975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A63B595-55E2-4839-A32C-506729E541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19338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63B595-55E2-4839-A32C-506729E5411C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AF25BA-1A4A-42A6-8926-EF80CCA3838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215908B-EBDA-4E22-A232-71D8400AAE8A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0A727-361E-460D-ADCD-AC14A380A381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991DF-022C-410D-8E90-99D4FE086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DF54E-B9B1-4446-AD94-41373AAB339E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41EFD-26B0-4FD9-9357-223D028C6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4AEA7-C014-4F26-BDA6-9A1C54CBC4E6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FA2DF-6E71-4D33-90BC-CBD2A3CEC8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B0EC2-668E-459F-8F7C-E50DD74677C1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E217D-97FD-4067-868E-A793FAD12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9874A-6B16-4BFB-BA2A-F9C3F8A4834B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36B80-2A91-43D1-AFEB-11E4F7BDC9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252F8-B439-4B3C-8A6E-AC86FCBB2505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7ABA8-79C3-4F47-8318-0E0237892F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BBB98-66C1-453D-9D7C-13F854CA02DE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04C60-73E9-443F-8869-9EDB3CA4A8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513EB-EB03-46EA-8DF2-258D740059B9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3A0E3-914C-424E-B52F-E9DC1C4D8D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3D2EE-CEF1-4105-B8D4-3BB84199E3AC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718D6-820E-407D-BDDB-743EDF7C2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8F272-93D2-4C46-AF34-FA0977B87472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E13B1-70EA-4B08-9259-82D7C3A114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D0934-5853-426F-8E84-53B9E064FF8F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BB6AA-F841-4118-A889-513926FFC3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7F6EFF3-0B3A-4E5B-8A06-8032B01E99A1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C58612A-A12A-4873-B6C2-8D9DFAB11D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868" y="1857364"/>
            <a:ext cx="292895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Calibri" pitchFamily="34" charset="0"/>
              </a:rPr>
              <a:t>4 </a:t>
            </a:r>
            <a:r>
              <a:rPr lang="ru-RU" sz="4800" b="1" dirty="0" smtClean="0">
                <a:latin typeface="Calibri" pitchFamily="34" charset="0"/>
                <a:sym typeface="Wingdings"/>
              </a:rPr>
              <a:t></a:t>
            </a:r>
            <a:r>
              <a:rPr lang="ru-RU" sz="4800" b="1" dirty="0" smtClean="0">
                <a:latin typeface="Calibri" pitchFamily="34" charset="0"/>
              </a:rPr>
              <a:t> 12</a:t>
            </a:r>
          </a:p>
          <a:p>
            <a:r>
              <a:rPr lang="ru-RU" sz="4800" b="1" dirty="0" smtClean="0">
                <a:latin typeface="Calibri" pitchFamily="34" charset="0"/>
              </a:rPr>
              <a:t>  + 12</a:t>
            </a:r>
          </a:p>
          <a:p>
            <a:r>
              <a:rPr lang="ru-RU" sz="4800" b="1" dirty="0" smtClean="0">
                <a:latin typeface="Calibri" pitchFamily="34" charset="0"/>
              </a:rPr>
              <a:t>   </a:t>
            </a:r>
            <a:r>
              <a:rPr lang="ru-RU" sz="4800" b="1" dirty="0" smtClean="0">
                <a:latin typeface="Calibri" pitchFamily="34" charset="0"/>
                <a:sym typeface="Wingdings"/>
              </a:rPr>
              <a:t></a:t>
            </a:r>
            <a:r>
              <a:rPr lang="ru-RU" sz="4800" b="1" dirty="0" smtClean="0">
                <a:latin typeface="Calibri" pitchFamily="34" charset="0"/>
              </a:rPr>
              <a:t>  3</a:t>
            </a:r>
          </a:p>
          <a:p>
            <a:r>
              <a:rPr lang="ru-RU" sz="4800" b="1" dirty="0" smtClean="0">
                <a:latin typeface="Calibri" pitchFamily="34" charset="0"/>
              </a:rPr>
              <a:t>   :   9</a:t>
            </a:r>
          </a:p>
          <a:p>
            <a:endParaRPr lang="ru-RU" sz="4800" b="1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Д .  30		К.  20		О.  15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285728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14348" y="4929198"/>
            <a:ext cx="2143140" cy="15326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Р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Д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34" y="2214555"/>
            <a:ext cx="8392446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Calibri" pitchFamily="34" charset="0"/>
              </a:rPr>
              <a:t>Длина огорода прямоугольной формы 280 м, ширина 100 м. Найдите длину забора вокруг огорода?</a:t>
            </a:r>
          </a:p>
          <a:p>
            <a:endParaRPr lang="ru-RU" sz="5400" b="1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Д .  760 м	Р.  380 м		Т.  7600 см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Р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Д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34" y="2214554"/>
            <a:ext cx="842968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Calibri" pitchFamily="34" charset="0"/>
              </a:rPr>
              <a:t>Длина = 18 см.</a:t>
            </a:r>
          </a:p>
          <a:p>
            <a:r>
              <a:rPr lang="ru-RU" sz="4800" b="1" dirty="0" smtClean="0">
                <a:latin typeface="Calibri" pitchFamily="34" charset="0"/>
              </a:rPr>
              <a:t>Ширина = 2 см.</a:t>
            </a:r>
          </a:p>
          <a:p>
            <a:r>
              <a:rPr lang="en-US" sz="5400" b="1" dirty="0" smtClean="0">
                <a:latin typeface="Calibri" pitchFamily="34" charset="0"/>
              </a:rPr>
              <a:t>S-</a:t>
            </a:r>
            <a:r>
              <a:rPr lang="ru-RU" sz="5400" b="1" dirty="0" smtClean="0">
                <a:latin typeface="Calibri" pitchFamily="34" charset="0"/>
              </a:rPr>
              <a:t>?</a:t>
            </a:r>
          </a:p>
          <a:p>
            <a:endParaRPr lang="ru-RU" sz="5400" b="1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Д .  9 см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2</a:t>
            </a:r>
            <a:r>
              <a:rPr lang="ru-RU" sz="3200" b="1" dirty="0" smtClean="0">
                <a:solidFill>
                  <a:srgbClr val="C00000"/>
                </a:solidFill>
              </a:rPr>
              <a:t>		И.  36 см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2	</a:t>
            </a:r>
            <a:r>
              <a:rPr lang="ru-RU" sz="3200" b="1" dirty="0" smtClean="0">
                <a:solidFill>
                  <a:srgbClr val="C00000"/>
                </a:solidFill>
              </a:rPr>
              <a:t>Е.  36 см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2643182"/>
            <a:ext cx="2857520" cy="1643074"/>
          </a:xfrm>
          <a:prstGeom prst="rect">
            <a:avLst/>
          </a:prstGeom>
          <a:solidFill>
            <a:srgbClr val="0C05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3500430" y="4929198"/>
            <a:ext cx="2143140" cy="15326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Р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Д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34" y="2214554"/>
            <a:ext cx="842968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Calibri" pitchFamily="34" charset="0"/>
              </a:rPr>
              <a:t>Длина =18 см</a:t>
            </a:r>
          </a:p>
          <a:p>
            <a:r>
              <a:rPr lang="ru-RU" sz="4800" b="1" dirty="0" smtClean="0">
                <a:latin typeface="Calibri" pitchFamily="34" charset="0"/>
              </a:rPr>
              <a:t>Ширина =2 см</a:t>
            </a:r>
          </a:p>
          <a:p>
            <a:r>
              <a:rPr lang="en-US" sz="5400" b="1" dirty="0" smtClean="0">
                <a:latin typeface="Calibri" pitchFamily="34" charset="0"/>
              </a:rPr>
              <a:t>S</a:t>
            </a:r>
            <a:r>
              <a:rPr lang="ru-RU" sz="5400" b="1" dirty="0" smtClean="0">
                <a:latin typeface="Calibri" pitchFamily="34" charset="0"/>
              </a:rPr>
              <a:t>=</a:t>
            </a:r>
            <a:r>
              <a:rPr lang="ru-RU" sz="5400" b="1" dirty="0" smtClean="0">
                <a:solidFill>
                  <a:srgbClr val="C00000"/>
                </a:solidFill>
              </a:rPr>
              <a:t> 36 см</a:t>
            </a:r>
            <a:r>
              <a:rPr lang="ru-RU" sz="5400" b="1" baseline="30000" dirty="0" smtClean="0">
                <a:solidFill>
                  <a:srgbClr val="C00000"/>
                </a:solidFill>
              </a:rPr>
              <a:t>2</a:t>
            </a:r>
            <a:endParaRPr lang="ru-RU" sz="5400" b="1" dirty="0" smtClean="0">
              <a:latin typeface="Calibri" pitchFamily="34" charset="0"/>
            </a:endParaRPr>
          </a:p>
          <a:p>
            <a:endParaRPr lang="ru-RU" sz="5400" b="1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Д .  9 см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2</a:t>
            </a:r>
            <a:r>
              <a:rPr lang="ru-RU" sz="3200" b="1" dirty="0" smtClean="0">
                <a:solidFill>
                  <a:srgbClr val="C00000"/>
                </a:solidFill>
              </a:rPr>
              <a:t>		И.  36 см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2	</a:t>
            </a:r>
            <a:r>
              <a:rPr lang="ru-RU" sz="3200" b="1" dirty="0" smtClean="0">
                <a:solidFill>
                  <a:srgbClr val="C00000"/>
                </a:solidFill>
              </a:rPr>
              <a:t>Е.  36 см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2643182"/>
            <a:ext cx="2857520" cy="1643074"/>
          </a:xfrm>
          <a:prstGeom prst="rect">
            <a:avLst/>
          </a:prstGeom>
          <a:solidFill>
            <a:srgbClr val="0C05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Р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Д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34" y="2214554"/>
            <a:ext cx="842968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smtClean="0">
                <a:latin typeface="Calibri" pitchFamily="34" charset="0"/>
              </a:rPr>
              <a:t>A</a:t>
            </a:r>
            <a:r>
              <a:rPr lang="ru-RU" sz="4800" b="1" dirty="0" smtClean="0">
                <a:latin typeface="Calibri" pitchFamily="34" charset="0"/>
              </a:rPr>
              <a:t>= </a:t>
            </a:r>
            <a:r>
              <a:rPr lang="en-US" sz="4800" b="1" dirty="0" smtClean="0">
                <a:latin typeface="Calibri" pitchFamily="34" charset="0"/>
              </a:rPr>
              <a:t>5</a:t>
            </a:r>
            <a:r>
              <a:rPr lang="ru-RU" sz="4800" b="1" dirty="0" smtClean="0">
                <a:latin typeface="Calibri" pitchFamily="34" charset="0"/>
              </a:rPr>
              <a:t> дм</a:t>
            </a:r>
          </a:p>
          <a:p>
            <a:r>
              <a:rPr lang="en-US" sz="4800" b="1" dirty="0">
                <a:latin typeface="Calibri" pitchFamily="34" charset="0"/>
              </a:rPr>
              <a:t>b</a:t>
            </a:r>
            <a:r>
              <a:rPr lang="ru-RU" sz="4800" b="1" dirty="0" smtClean="0">
                <a:latin typeface="Calibri" pitchFamily="34" charset="0"/>
              </a:rPr>
              <a:t> = </a:t>
            </a:r>
            <a:r>
              <a:rPr lang="en-US" sz="4800" b="1" dirty="0" smtClean="0">
                <a:latin typeface="Calibri" pitchFamily="34" charset="0"/>
              </a:rPr>
              <a:t>6</a:t>
            </a:r>
            <a:r>
              <a:rPr lang="ru-RU" sz="4800" b="1" dirty="0" smtClean="0">
                <a:latin typeface="Calibri" pitchFamily="34" charset="0"/>
              </a:rPr>
              <a:t> </a:t>
            </a:r>
            <a:r>
              <a:rPr lang="ru-RU" sz="4800" b="1" dirty="0">
                <a:latin typeface="Calibri" pitchFamily="34" charset="0"/>
              </a:rPr>
              <a:t>д</a:t>
            </a:r>
            <a:r>
              <a:rPr lang="ru-RU" sz="4800" b="1" dirty="0" smtClean="0">
                <a:latin typeface="Calibri" pitchFamily="34" charset="0"/>
              </a:rPr>
              <a:t>м</a:t>
            </a:r>
          </a:p>
          <a:p>
            <a:r>
              <a:rPr lang="en-US" sz="5400" b="1" dirty="0" smtClean="0">
                <a:latin typeface="Calibri" pitchFamily="34" charset="0"/>
              </a:rPr>
              <a:t>h</a:t>
            </a:r>
            <a:r>
              <a:rPr lang="ru-RU" sz="5400" b="1" dirty="0" smtClean="0">
                <a:latin typeface="Calibri" pitchFamily="34" charset="0"/>
              </a:rPr>
              <a:t> =</a:t>
            </a:r>
            <a:r>
              <a:rPr lang="en-US" sz="5400" b="1" dirty="0" smtClean="0">
                <a:latin typeface="Calibri" pitchFamily="34" charset="0"/>
              </a:rPr>
              <a:t> </a:t>
            </a:r>
            <a:r>
              <a:rPr lang="ru-RU" sz="5400" b="1" dirty="0" smtClean="0">
                <a:latin typeface="Calibri" pitchFamily="34" charset="0"/>
              </a:rPr>
              <a:t>2 дм</a:t>
            </a:r>
          </a:p>
          <a:p>
            <a:r>
              <a:rPr lang="en-US" sz="5400" b="1" dirty="0" smtClean="0">
                <a:latin typeface="Calibri" pitchFamily="34" charset="0"/>
              </a:rPr>
              <a:t>V-</a:t>
            </a:r>
            <a:r>
              <a:rPr lang="ru-RU" sz="5400" b="1" dirty="0" smtClean="0">
                <a:latin typeface="Calibri" pitchFamily="34" charset="0"/>
              </a:rPr>
              <a:t>?</a:t>
            </a:r>
          </a:p>
          <a:p>
            <a:endParaRPr lang="ru-RU" sz="5400" b="1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К .  60 дм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2</a:t>
            </a:r>
            <a:r>
              <a:rPr lang="ru-RU" sz="3200" b="1" dirty="0" smtClean="0">
                <a:solidFill>
                  <a:srgbClr val="C00000"/>
                </a:solidFill>
              </a:rPr>
              <a:t>	И.  60 см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2	</a:t>
            </a:r>
            <a:r>
              <a:rPr lang="ru-RU" sz="3200" b="1" dirty="0" smtClean="0">
                <a:solidFill>
                  <a:srgbClr val="C00000"/>
                </a:solidFill>
              </a:rPr>
              <a:t>Н.  60 дм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3</a:t>
            </a:r>
            <a:endParaRPr lang="ru-RU" sz="3200" b="1" baseline="30000" dirty="0">
              <a:solidFill>
                <a:srgbClr val="C00000"/>
              </a:solidFill>
            </a:endParaRPr>
          </a:p>
        </p:txBody>
      </p:sp>
      <p:sp>
        <p:nvSpPr>
          <p:cNvPr id="8" name="Куб 7"/>
          <p:cNvSpPr/>
          <p:nvPr/>
        </p:nvSpPr>
        <p:spPr>
          <a:xfrm>
            <a:off x="4857752" y="2786058"/>
            <a:ext cx="2786082" cy="2000264"/>
          </a:xfrm>
          <a:prstGeom prst="cube">
            <a:avLst>
              <a:gd name="adj" fmla="val 417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6215074" y="4929198"/>
            <a:ext cx="2143140" cy="15326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Р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Д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Н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34" y="2214554"/>
            <a:ext cx="842968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smtClean="0">
                <a:latin typeface="Calibri" pitchFamily="34" charset="0"/>
              </a:rPr>
              <a:t>a</a:t>
            </a:r>
            <a:r>
              <a:rPr lang="ru-RU" sz="4800" b="1" dirty="0" smtClean="0">
                <a:latin typeface="Calibri" pitchFamily="34" charset="0"/>
              </a:rPr>
              <a:t> – </a:t>
            </a:r>
            <a:r>
              <a:rPr lang="en-US" sz="4800" b="1" dirty="0" smtClean="0">
                <a:latin typeface="Calibri" pitchFamily="34" charset="0"/>
              </a:rPr>
              <a:t>5</a:t>
            </a:r>
            <a:r>
              <a:rPr lang="ru-RU" sz="4800" b="1" dirty="0" smtClean="0">
                <a:latin typeface="Calibri" pitchFamily="34" charset="0"/>
              </a:rPr>
              <a:t> дм</a:t>
            </a:r>
          </a:p>
          <a:p>
            <a:r>
              <a:rPr lang="en-US" sz="4800" b="1" dirty="0">
                <a:latin typeface="Calibri" pitchFamily="34" charset="0"/>
              </a:rPr>
              <a:t>b</a:t>
            </a:r>
            <a:r>
              <a:rPr lang="ru-RU" sz="4800" b="1" dirty="0" smtClean="0">
                <a:latin typeface="Calibri" pitchFamily="34" charset="0"/>
              </a:rPr>
              <a:t> – </a:t>
            </a:r>
            <a:r>
              <a:rPr lang="en-US" sz="4800" b="1" dirty="0" smtClean="0">
                <a:latin typeface="Calibri" pitchFamily="34" charset="0"/>
              </a:rPr>
              <a:t>6</a:t>
            </a:r>
            <a:r>
              <a:rPr lang="ru-RU" sz="4800" b="1" dirty="0" smtClean="0">
                <a:latin typeface="Calibri" pitchFamily="34" charset="0"/>
              </a:rPr>
              <a:t> </a:t>
            </a:r>
            <a:r>
              <a:rPr lang="ru-RU" sz="4800" b="1" dirty="0">
                <a:latin typeface="Calibri" pitchFamily="34" charset="0"/>
              </a:rPr>
              <a:t>д</a:t>
            </a:r>
            <a:r>
              <a:rPr lang="ru-RU" sz="4800" b="1" dirty="0" smtClean="0">
                <a:latin typeface="Calibri" pitchFamily="34" charset="0"/>
              </a:rPr>
              <a:t>м</a:t>
            </a:r>
          </a:p>
          <a:p>
            <a:r>
              <a:rPr lang="en-US" sz="5400" b="1" dirty="0" smtClean="0">
                <a:latin typeface="Calibri" pitchFamily="34" charset="0"/>
              </a:rPr>
              <a:t>h-</a:t>
            </a:r>
            <a:r>
              <a:rPr lang="en-US" sz="5400" b="1" dirty="0">
                <a:latin typeface="Calibri" pitchFamily="34" charset="0"/>
              </a:rPr>
              <a:t> </a:t>
            </a:r>
            <a:r>
              <a:rPr lang="ru-RU" sz="5400" b="1" dirty="0" smtClean="0">
                <a:latin typeface="Calibri" pitchFamily="34" charset="0"/>
              </a:rPr>
              <a:t>2 дм</a:t>
            </a:r>
          </a:p>
          <a:p>
            <a:r>
              <a:rPr lang="en-US" sz="5400" b="1" dirty="0" smtClean="0">
                <a:latin typeface="Calibri" pitchFamily="34" charset="0"/>
              </a:rPr>
              <a:t>V</a:t>
            </a:r>
            <a:r>
              <a:rPr lang="ru-RU" sz="5400" b="1" dirty="0">
                <a:latin typeface="Calibri" pitchFamily="34" charset="0"/>
              </a:rPr>
              <a:t>=</a:t>
            </a:r>
            <a:r>
              <a:rPr lang="ru-RU" sz="5400" b="1" dirty="0" smtClean="0">
                <a:solidFill>
                  <a:srgbClr val="C00000"/>
                </a:solidFill>
              </a:rPr>
              <a:t> 60 дм</a:t>
            </a:r>
            <a:r>
              <a:rPr lang="ru-RU" sz="5400" b="1" baseline="30000" dirty="0" smtClean="0">
                <a:solidFill>
                  <a:srgbClr val="C00000"/>
                </a:solidFill>
              </a:rPr>
              <a:t>3</a:t>
            </a:r>
            <a:endParaRPr lang="ru-RU" sz="5400" b="1" dirty="0" smtClean="0">
              <a:latin typeface="Calibri" pitchFamily="34" charset="0"/>
            </a:endParaRPr>
          </a:p>
          <a:p>
            <a:endParaRPr lang="ru-RU" sz="5400" b="1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К .  60 дм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2</a:t>
            </a:r>
            <a:r>
              <a:rPr lang="ru-RU" sz="3200" b="1" dirty="0" smtClean="0">
                <a:solidFill>
                  <a:srgbClr val="C00000"/>
                </a:solidFill>
              </a:rPr>
              <a:t>	И.  60 см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2	</a:t>
            </a:r>
            <a:r>
              <a:rPr lang="ru-RU" sz="3200" b="1" dirty="0" smtClean="0">
                <a:solidFill>
                  <a:srgbClr val="C00000"/>
                </a:solidFill>
              </a:rPr>
              <a:t>Н.  60 дм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3</a:t>
            </a:r>
            <a:endParaRPr lang="ru-RU" sz="3200" b="1" baseline="30000" dirty="0">
              <a:solidFill>
                <a:srgbClr val="C00000"/>
              </a:solidFill>
            </a:endParaRPr>
          </a:p>
        </p:txBody>
      </p:sp>
      <p:sp>
        <p:nvSpPr>
          <p:cNvPr id="8" name="Куб 7"/>
          <p:cNvSpPr/>
          <p:nvPr/>
        </p:nvSpPr>
        <p:spPr>
          <a:xfrm>
            <a:off x="4857752" y="2786058"/>
            <a:ext cx="2786082" cy="2000264"/>
          </a:xfrm>
          <a:prstGeom prst="cube">
            <a:avLst>
              <a:gd name="adj" fmla="val 417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Р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Д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Н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О .  31 км	А.  31 км/ч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	</a:t>
            </a:r>
            <a:r>
              <a:rPr lang="ru-RU" sz="3200" b="1" dirty="0" smtClean="0">
                <a:solidFill>
                  <a:srgbClr val="C00000"/>
                </a:solidFill>
              </a:rPr>
              <a:t>Б.  124 км/ч</a:t>
            </a:r>
            <a:endParaRPr lang="ru-RU" sz="3200" b="1" baseline="30000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71604" y="2928934"/>
          <a:ext cx="6096000" cy="12801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latin typeface="Lucida Calligraphy" pitchFamily="66" charset="0"/>
                        </a:rPr>
                        <a:t>V</a:t>
                      </a:r>
                      <a:endParaRPr lang="ru-RU" sz="36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/>
                        <a:t>t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/>
                        <a:t>S</a:t>
                      </a:r>
                      <a:endParaRPr lang="ru-RU" sz="3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?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/>
                        <a:t>2 </a:t>
                      </a:r>
                      <a:r>
                        <a:rPr lang="ru-RU" sz="3600" b="1" dirty="0" smtClean="0"/>
                        <a:t>ч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62 км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491880" y="4941168"/>
            <a:ext cx="2500330" cy="15326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Р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Д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Н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А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О .  31 км	А.  31 км/ч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	</a:t>
            </a:r>
            <a:r>
              <a:rPr lang="ru-RU" sz="3200" b="1" dirty="0" smtClean="0">
                <a:solidFill>
                  <a:srgbClr val="C00000"/>
                </a:solidFill>
              </a:rPr>
              <a:t>Б.  124 км/ч</a:t>
            </a:r>
            <a:endParaRPr lang="ru-RU" sz="3200" b="1" baseline="30000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71604" y="2928934"/>
          <a:ext cx="6096000" cy="12801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latin typeface="Lucida Calligraphy" pitchFamily="66" charset="0"/>
                        </a:rPr>
                        <a:t>V</a:t>
                      </a:r>
                      <a:endParaRPr lang="ru-RU" sz="36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/>
                        <a:t>t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/>
                        <a:t>S</a:t>
                      </a:r>
                      <a:endParaRPr lang="ru-RU" sz="3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C00000"/>
                          </a:solidFill>
                        </a:rPr>
                        <a:t>31 км/ч</a:t>
                      </a:r>
                      <a:endParaRPr lang="ru-RU" sz="3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/>
                        <a:t>2 </a:t>
                      </a:r>
                      <a:r>
                        <a:rPr lang="ru-RU" sz="3600" b="1" dirty="0" smtClean="0"/>
                        <a:t>ч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62 км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Р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Д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Н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А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Т .  360 км 	Д.  360 км/ч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	</a:t>
            </a:r>
            <a:r>
              <a:rPr lang="ru-RU" sz="3200" b="1" dirty="0">
                <a:solidFill>
                  <a:srgbClr val="C00000"/>
                </a:solidFill>
              </a:rPr>
              <a:t>Г</a:t>
            </a:r>
            <a:r>
              <a:rPr lang="ru-RU" sz="3200" b="1" dirty="0" smtClean="0">
                <a:solidFill>
                  <a:srgbClr val="C00000"/>
                </a:solidFill>
              </a:rPr>
              <a:t>. 10 км</a:t>
            </a:r>
            <a:endParaRPr lang="ru-RU" sz="3200" b="1" baseline="30000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71604" y="2928934"/>
          <a:ext cx="6096000" cy="12801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latin typeface="Lucida Calligraphy" pitchFamily="66" charset="0"/>
                        </a:rPr>
                        <a:t>V</a:t>
                      </a:r>
                      <a:endParaRPr lang="ru-RU" sz="36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/>
                        <a:t>t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/>
                        <a:t>S</a:t>
                      </a:r>
                      <a:endParaRPr lang="ru-RU" sz="3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60</a:t>
                      </a:r>
                      <a:r>
                        <a:rPr lang="ru-RU" sz="36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км/ч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6</a:t>
                      </a:r>
                      <a:r>
                        <a:rPr lang="en-US" sz="3600" b="1" dirty="0" smtClean="0"/>
                        <a:t> </a:t>
                      </a:r>
                      <a:r>
                        <a:rPr lang="ru-RU" sz="3600" b="1" dirty="0" smtClean="0"/>
                        <a:t>ч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?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571472" y="4857760"/>
            <a:ext cx="2500330" cy="15326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Р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Д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Н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А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Т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Т .  360 км 	Д.  360 км/ч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	</a:t>
            </a:r>
            <a:r>
              <a:rPr lang="ru-RU" sz="3200" b="1" dirty="0">
                <a:solidFill>
                  <a:srgbClr val="C00000"/>
                </a:solidFill>
              </a:rPr>
              <a:t>Г</a:t>
            </a:r>
            <a:r>
              <a:rPr lang="ru-RU" sz="3200" b="1" dirty="0" smtClean="0">
                <a:solidFill>
                  <a:srgbClr val="C00000"/>
                </a:solidFill>
              </a:rPr>
              <a:t>. 10 км</a:t>
            </a:r>
            <a:endParaRPr lang="ru-RU" sz="3200" b="1" baseline="30000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71604" y="2928934"/>
          <a:ext cx="6096000" cy="12801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latin typeface="Lucida Calligraphy" pitchFamily="66" charset="0"/>
                        </a:rPr>
                        <a:t>V</a:t>
                      </a:r>
                      <a:endParaRPr lang="ru-RU" sz="36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/>
                        <a:t>t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/>
                        <a:t>S</a:t>
                      </a:r>
                      <a:endParaRPr lang="ru-RU" sz="3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60</a:t>
                      </a:r>
                      <a:r>
                        <a:rPr lang="ru-RU" sz="36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км/ч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6</a:t>
                      </a:r>
                      <a:r>
                        <a:rPr lang="en-US" sz="3600" b="1" dirty="0" smtClean="0"/>
                        <a:t> </a:t>
                      </a:r>
                      <a:r>
                        <a:rPr lang="ru-RU" sz="3600" b="1" dirty="0" smtClean="0"/>
                        <a:t>ч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C00000"/>
                          </a:solidFill>
                        </a:rPr>
                        <a:t>360 км</a:t>
                      </a:r>
                      <a:endParaRPr lang="ru-RU" sz="3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Р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Д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Н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А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Т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Т .  12 км 	Ы.  12 ч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	    </a:t>
            </a:r>
            <a:r>
              <a:rPr lang="ru-RU" sz="3200" b="1" dirty="0" smtClean="0">
                <a:solidFill>
                  <a:srgbClr val="C00000"/>
                </a:solidFill>
              </a:rPr>
              <a:t>Г. 12 км/ч</a:t>
            </a:r>
            <a:endParaRPr lang="ru-RU" sz="3200" b="1" baseline="30000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71604" y="2928934"/>
          <a:ext cx="6096000" cy="12801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latin typeface="Lucida Calligraphy" pitchFamily="66" charset="0"/>
                        </a:rPr>
                        <a:t>V</a:t>
                      </a:r>
                      <a:endParaRPr lang="ru-RU" sz="36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/>
                        <a:t>t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/>
                        <a:t>S</a:t>
                      </a:r>
                      <a:endParaRPr lang="ru-RU" sz="3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60</a:t>
                      </a:r>
                      <a:r>
                        <a:rPr lang="ru-RU" sz="36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км/ч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?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smtClean="0"/>
                        <a:t>720км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428992" y="5000636"/>
            <a:ext cx="1428760" cy="128588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571868" y="1857364"/>
            <a:ext cx="292895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Calibri" pitchFamily="34" charset="0"/>
              </a:rPr>
              <a:t>4 </a:t>
            </a:r>
            <a:r>
              <a:rPr lang="ru-RU" sz="4800" b="1" dirty="0" smtClean="0">
                <a:latin typeface="Calibri" pitchFamily="34" charset="0"/>
                <a:sym typeface="Wingdings"/>
              </a:rPr>
              <a:t></a:t>
            </a:r>
            <a:r>
              <a:rPr lang="ru-RU" sz="4800" b="1" dirty="0" smtClean="0">
                <a:latin typeface="Calibri" pitchFamily="34" charset="0"/>
              </a:rPr>
              <a:t> 12</a:t>
            </a:r>
          </a:p>
          <a:p>
            <a:r>
              <a:rPr lang="ru-RU" sz="4800" b="1" dirty="0" smtClean="0">
                <a:latin typeface="Calibri" pitchFamily="34" charset="0"/>
              </a:rPr>
              <a:t>  + 12</a:t>
            </a:r>
          </a:p>
          <a:p>
            <a:r>
              <a:rPr lang="ru-RU" sz="4800" b="1" dirty="0" smtClean="0">
                <a:latin typeface="Calibri" pitchFamily="34" charset="0"/>
              </a:rPr>
              <a:t>   </a:t>
            </a:r>
            <a:r>
              <a:rPr lang="ru-RU" sz="4800" b="1" dirty="0" smtClean="0">
                <a:latin typeface="Calibri" pitchFamily="34" charset="0"/>
                <a:sym typeface="Wingdings"/>
              </a:rPr>
              <a:t></a:t>
            </a:r>
            <a:r>
              <a:rPr lang="ru-RU" sz="4800" b="1" dirty="0" smtClean="0">
                <a:latin typeface="Calibri" pitchFamily="34" charset="0"/>
              </a:rPr>
              <a:t>  3</a:t>
            </a:r>
          </a:p>
          <a:p>
            <a:r>
              <a:rPr lang="ru-RU" sz="4800" b="1" dirty="0" smtClean="0">
                <a:latin typeface="Calibri" pitchFamily="34" charset="0"/>
              </a:rPr>
              <a:t>   :   9</a:t>
            </a:r>
          </a:p>
          <a:p>
            <a:endParaRPr lang="ru-RU" sz="4800" b="1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Д .  30		К.  20		О.  15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000364" y="4857760"/>
            <a:ext cx="2500330" cy="15326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Р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Д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Н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А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Т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Ы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Т .  12 км 	Ы.  12 ч</a:t>
            </a:r>
            <a:r>
              <a:rPr lang="ru-RU" sz="3200" b="1" baseline="30000" dirty="0" smtClean="0">
                <a:solidFill>
                  <a:srgbClr val="C00000"/>
                </a:solidFill>
              </a:rPr>
              <a:t>	    </a:t>
            </a:r>
            <a:r>
              <a:rPr lang="ru-RU" sz="3200" b="1" dirty="0" smtClean="0">
                <a:solidFill>
                  <a:srgbClr val="C00000"/>
                </a:solidFill>
              </a:rPr>
              <a:t>Г. 12 км/ч</a:t>
            </a:r>
            <a:endParaRPr lang="ru-RU" sz="3200" b="1" baseline="30000" dirty="0">
              <a:solidFill>
                <a:srgbClr val="C000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71604" y="2928934"/>
          <a:ext cx="6096000" cy="128016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 smtClean="0">
                          <a:latin typeface="Lucida Calligraphy" pitchFamily="66" charset="0"/>
                        </a:rPr>
                        <a:t>V</a:t>
                      </a:r>
                      <a:endParaRPr lang="ru-RU" sz="36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/>
                        <a:t>t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/>
                        <a:t>S</a:t>
                      </a:r>
                      <a:endParaRPr lang="ru-RU" sz="3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60</a:t>
                      </a:r>
                      <a:r>
                        <a:rPr lang="ru-RU" sz="36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км/ч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C00000"/>
                          </a:solidFill>
                        </a:rPr>
                        <a:t>12 ч</a:t>
                      </a:r>
                      <a:endParaRPr lang="ru-RU" sz="36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720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571744"/>
            <a:ext cx="8429684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упорядоченная  </a:t>
            </a:r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пара  чисел</a:t>
            </a:r>
            <a:r>
              <a:rPr lang="ru-RU" sz="4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для  </a:t>
            </a:r>
            <a:r>
              <a:rPr lang="ru-RU" sz="4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определения  положения    </a:t>
            </a:r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точки   </a:t>
            </a:r>
            <a:r>
              <a:rPr lang="ru-RU" sz="4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на    плоскости.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5720" y="785794"/>
            <a:ext cx="83582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Координаты</a:t>
            </a:r>
            <a:endParaRPr lang="ru-RU" sz="9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1142984"/>
            <a:ext cx="8858280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Координаты  на  плоскости.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143116"/>
            <a:ext cx="500066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9000" cmpd="sng">
                  <a:solidFill>
                    <a:srgbClr val="0C0595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Ц</a:t>
            </a:r>
            <a:r>
              <a:rPr lang="ru-RU" sz="4000" b="1" cap="all" dirty="0">
                <a:ln w="9000" cmpd="sng">
                  <a:solidFill>
                    <a:srgbClr val="0C0595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ели    урока:</a:t>
            </a:r>
            <a:endParaRPr lang="ru-RU" sz="4000" dirty="0">
              <a:ln w="9000" cmpd="sng">
                <a:solidFill>
                  <a:srgbClr val="0C0595"/>
                </a:solidFill>
                <a:prstDash val="solid"/>
              </a:ln>
              <a:solidFill>
                <a:srgbClr val="C00000"/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85729"/>
            <a:ext cx="20717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cap="all" dirty="0">
                <a:ln w="9000" cmpd="sng">
                  <a:solidFill>
                    <a:srgbClr val="0C0595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Т</a:t>
            </a:r>
            <a:r>
              <a:rPr lang="ru-RU" sz="4800" b="1" cap="all" dirty="0">
                <a:ln w="9000" cmpd="sng">
                  <a:solidFill>
                    <a:srgbClr val="0C0595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ема: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20" y="3214686"/>
            <a:ext cx="8358246" cy="138499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bevelT w="0" h="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kern="0" dirty="0">
                <a:ln w="1143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Развивать умение определять координаты точек на плоскости, находить  точки  по заданным координатам</a:t>
            </a:r>
            <a:r>
              <a:rPr lang="ru-RU" sz="2800" b="1" kern="0" dirty="0" smtClean="0">
                <a:ln w="1143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. </a:t>
            </a:r>
            <a:endParaRPr lang="ru-RU" sz="2800" b="1" kern="0" dirty="0">
              <a:ln w="11430">
                <a:noFill/>
              </a:ln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644" y="4581128"/>
            <a:ext cx="7893828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>
              <a:bevelT w="0" h="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 smtClean="0">
                <a:ln w="1143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ru-RU" sz="2400" b="1" kern="0" dirty="0" smtClean="0">
                <a:ln w="1143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Совершенствовать вычислительные навыки</a:t>
            </a:r>
            <a:endParaRPr lang="ru-RU" sz="2400" b="1" dirty="0">
              <a:ln w="11430">
                <a:solidFill>
                  <a:schemeClr val="tx1"/>
                </a:solidFill>
              </a:ln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2804" y="5301208"/>
            <a:ext cx="8485476" cy="46166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>
              <a:bevelT w="0" h="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 smtClean="0">
                <a:ln w="11430"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 Развивать мышление, память, речь.</a:t>
            </a:r>
            <a:r>
              <a:rPr lang="ru-RU" sz="24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endParaRPr lang="ru-RU" sz="2400" b="1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200024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Где люди сталкиваются с координатами в  повседневной жизни?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</p:txBody>
      </p:sp>
      <p:pic>
        <p:nvPicPr>
          <p:cNvPr id="512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3" y="1500188"/>
            <a:ext cx="3325812" cy="2487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357298"/>
            <a:ext cx="4117975" cy="2976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4357688"/>
            <a:ext cx="4643438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4357688"/>
            <a:ext cx="3070225" cy="2214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WordArt 10"/>
          <p:cNvSpPr>
            <a:spLocks noChangeArrowheads="1" noChangeShapeType="1" noTextEdit="1"/>
          </p:cNvSpPr>
          <p:nvPr/>
        </p:nvSpPr>
        <p:spPr bwMode="auto">
          <a:xfrm>
            <a:off x="1214414" y="571480"/>
            <a:ext cx="6815158" cy="7524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i="1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>
                    <a:lumMod val="75000"/>
                  </a:schemeClr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Arial"/>
                <a:cs typeface="Arial"/>
              </a:rPr>
              <a:t>Линия времени</a:t>
            </a:r>
          </a:p>
        </p:txBody>
      </p:sp>
      <p:sp>
        <p:nvSpPr>
          <p:cNvPr id="6149" name="Text Box 15"/>
          <p:cNvSpPr txBox="1">
            <a:spLocks noChangeArrowheads="1"/>
          </p:cNvSpPr>
          <p:nvPr/>
        </p:nvSpPr>
        <p:spPr bwMode="auto">
          <a:xfrm>
            <a:off x="785786" y="4786322"/>
            <a:ext cx="18097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rgbClr val="000510"/>
                </a:solidFill>
                <a:hlinkClick r:id="rId3" action="ppaction://hlinksldjump"/>
              </a:rPr>
              <a:t>Гиппарх</a:t>
            </a:r>
            <a:endParaRPr lang="ru-RU" sz="2800" b="1" dirty="0">
              <a:solidFill>
                <a:srgbClr val="000510"/>
              </a:solidFill>
            </a:endParaRPr>
          </a:p>
        </p:txBody>
      </p:sp>
      <p:sp>
        <p:nvSpPr>
          <p:cNvPr id="6150" name="Text Box 16"/>
          <p:cNvSpPr txBox="1">
            <a:spLocks noChangeArrowheads="1"/>
          </p:cNvSpPr>
          <p:nvPr/>
        </p:nvSpPr>
        <p:spPr bwMode="auto">
          <a:xfrm>
            <a:off x="3500430" y="4800600"/>
            <a:ext cx="21431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rgbClr val="0066FF"/>
                </a:solidFill>
                <a:hlinkClick r:id="rId4" action="ppaction://hlinksldjump"/>
              </a:rPr>
              <a:t>Птолемей</a:t>
            </a:r>
            <a:endParaRPr lang="ru-RU" b="1" dirty="0">
              <a:solidFill>
                <a:srgbClr val="0066FF"/>
              </a:solidFill>
            </a:endParaRPr>
          </a:p>
        </p:txBody>
      </p:sp>
      <p:sp>
        <p:nvSpPr>
          <p:cNvPr id="6151" name="Text Box 17"/>
          <p:cNvSpPr txBox="1">
            <a:spLocks noChangeArrowheads="1"/>
          </p:cNvSpPr>
          <p:nvPr/>
        </p:nvSpPr>
        <p:spPr bwMode="auto">
          <a:xfrm>
            <a:off x="6143636" y="4800600"/>
            <a:ext cx="24288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rgbClr val="FF0000"/>
                </a:solidFill>
                <a:hlinkClick r:id="rId5" action="ppaction://hlinksldjump"/>
              </a:rPr>
              <a:t>Рене Декарт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152" name="Text Box 18"/>
          <p:cNvSpPr txBox="1">
            <a:spLocks noChangeArrowheads="1"/>
          </p:cNvSpPr>
          <p:nvPr/>
        </p:nvSpPr>
        <p:spPr bwMode="auto">
          <a:xfrm>
            <a:off x="714348" y="5357826"/>
            <a:ext cx="25003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rgbClr val="C00000"/>
                </a:solidFill>
              </a:rPr>
              <a:t>100 лет </a:t>
            </a:r>
            <a:r>
              <a:rPr lang="ru-RU" b="1" dirty="0" smtClean="0">
                <a:solidFill>
                  <a:srgbClr val="C00000"/>
                </a:solidFill>
              </a:rPr>
              <a:t>до н.э</a:t>
            </a:r>
            <a:r>
              <a:rPr lang="ru-RU" b="1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6153" name="Text Box 19"/>
          <p:cNvSpPr txBox="1">
            <a:spLocks noChangeArrowheads="1"/>
          </p:cNvSpPr>
          <p:nvPr/>
        </p:nvSpPr>
        <p:spPr bwMode="auto">
          <a:xfrm>
            <a:off x="3643306" y="5429264"/>
            <a:ext cx="159544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C00000"/>
                </a:solidFill>
              </a:rPr>
              <a:t>II</a:t>
            </a:r>
            <a:r>
              <a:rPr lang="ru-RU" b="1" dirty="0">
                <a:solidFill>
                  <a:srgbClr val="C00000"/>
                </a:solidFill>
              </a:rPr>
              <a:t> век н.э.</a:t>
            </a:r>
          </a:p>
        </p:txBody>
      </p:sp>
      <p:sp>
        <p:nvSpPr>
          <p:cNvPr id="6154" name="Text Box 20"/>
          <p:cNvSpPr txBox="1">
            <a:spLocks noChangeArrowheads="1"/>
          </p:cNvSpPr>
          <p:nvPr/>
        </p:nvSpPr>
        <p:spPr bwMode="auto">
          <a:xfrm>
            <a:off x="6643702" y="5429264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C00000"/>
                </a:solidFill>
              </a:rPr>
              <a:t>XVII</a:t>
            </a:r>
            <a:r>
              <a:rPr lang="ru-RU" b="1" dirty="0">
                <a:solidFill>
                  <a:srgbClr val="C00000"/>
                </a:solidFill>
              </a:rPr>
              <a:t> век</a:t>
            </a:r>
          </a:p>
        </p:txBody>
      </p:sp>
      <p:pic>
        <p:nvPicPr>
          <p:cNvPr id="11285" name="Picture 21" descr="Рисунок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1676400"/>
            <a:ext cx="76581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1" descr="Рисунок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04825"/>
            <a:ext cx="85344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1295400" y="3352800"/>
            <a:ext cx="6400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 flipV="1">
            <a:off x="4343400" y="685800"/>
            <a:ext cx="0" cy="5638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876800" y="28194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0000FF"/>
                </a:solidFill>
              </a:rPr>
              <a:t>Ось Ох </a:t>
            </a:r>
            <a:r>
              <a:rPr lang="ru-RU" sz="2400" b="1">
                <a:solidFill>
                  <a:srgbClr val="0000FF"/>
                </a:solidFill>
              </a:rPr>
              <a:t>- </a:t>
            </a:r>
            <a:r>
              <a:rPr lang="ru-RU" sz="2400" b="1" smtClean="0">
                <a:solidFill>
                  <a:srgbClr val="0000FF"/>
                </a:solidFill>
              </a:rPr>
              <a:t>абсцисс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1219200" y="838200"/>
            <a:ext cx="3201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0000FF"/>
                </a:solidFill>
              </a:rPr>
              <a:t>Ось </a:t>
            </a:r>
            <a:r>
              <a:rPr lang="ru-RU" sz="2400" b="1" dirty="0" err="1">
                <a:solidFill>
                  <a:srgbClr val="0000FF"/>
                </a:solidFill>
              </a:rPr>
              <a:t>Оу</a:t>
            </a:r>
            <a:r>
              <a:rPr lang="ru-RU" sz="2400" b="1" dirty="0">
                <a:solidFill>
                  <a:srgbClr val="0000FF"/>
                </a:solidFill>
              </a:rPr>
              <a:t> - </a:t>
            </a:r>
            <a:r>
              <a:rPr lang="ru-RU" sz="2400" b="1" dirty="0" smtClean="0">
                <a:solidFill>
                  <a:srgbClr val="0000FF"/>
                </a:solidFill>
              </a:rPr>
              <a:t>ординат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7175" name="Text Box 15"/>
          <p:cNvSpPr txBox="1">
            <a:spLocks noChangeArrowheads="1"/>
          </p:cNvSpPr>
          <p:nvPr/>
        </p:nvSpPr>
        <p:spPr bwMode="auto">
          <a:xfrm>
            <a:off x="4495800" y="762000"/>
            <a:ext cx="30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7176" name="Text Box 16"/>
          <p:cNvSpPr txBox="1">
            <a:spLocks noChangeArrowheads="1"/>
          </p:cNvSpPr>
          <p:nvPr/>
        </p:nvSpPr>
        <p:spPr bwMode="auto">
          <a:xfrm>
            <a:off x="7239000" y="3581400"/>
            <a:ext cx="30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4419600" y="762000"/>
            <a:ext cx="30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у</a:t>
            </a: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7391400" y="3352800"/>
            <a:ext cx="30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х</a:t>
            </a: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4038600" y="3276600"/>
            <a:ext cx="30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</a:rPr>
              <a:t>0</a:t>
            </a:r>
          </a:p>
        </p:txBody>
      </p:sp>
      <p:sp>
        <p:nvSpPr>
          <p:cNvPr id="15380" name="WordArt 20"/>
          <p:cNvSpPr>
            <a:spLocks noChangeArrowheads="1" noChangeShapeType="1" noTextEdit="1"/>
          </p:cNvSpPr>
          <p:nvPr/>
        </p:nvSpPr>
        <p:spPr bwMode="auto">
          <a:xfrm>
            <a:off x="228600" y="0"/>
            <a:ext cx="8534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D60093"/>
                </a:solidFill>
                <a:latin typeface="Arial"/>
                <a:cs typeface="Arial"/>
              </a:rPr>
              <a:t>Прямоугольная система координат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 tmFilter="0,0; .5, 1; 1, 1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9100"/>
                            </p:stCondLst>
                            <p:childTnLst>
                              <p:par>
                                <p:cTn id="3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 tmFilter="0,0; .5, 1; 1, 1"/>
                                        <p:tgtEl>
                                          <p:spTgt spid="15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5700"/>
                            </p:stCondLst>
                            <p:childTnLst>
                              <p:par>
                                <p:cTn id="4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62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5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 animBg="1"/>
      <p:bldP spid="15377" grpId="0"/>
      <p:bldP spid="15378" grpId="0"/>
      <p:bldP spid="15379" grpId="0" build="allAtOnce"/>
      <p:bldP spid="1538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6" descr="Рисунок22"/>
          <p:cNvPicPr>
            <a:picLocks noChangeAspect="1" noChangeArrowheads="1"/>
          </p:cNvPicPr>
          <p:nvPr/>
        </p:nvPicPr>
        <p:blipFill>
          <a:blip r:embed="rId2" cstate="print"/>
          <a:srcRect l="50829" b="36688"/>
          <a:stretch>
            <a:fillRect/>
          </a:stretch>
        </p:blipFill>
        <p:spPr bwMode="auto">
          <a:xfrm>
            <a:off x="2285984" y="857232"/>
            <a:ext cx="5529274" cy="5519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WordArt 5"/>
          <p:cNvSpPr>
            <a:spLocks noChangeArrowheads="1" noChangeShapeType="1" noTextEdit="1"/>
          </p:cNvSpPr>
          <p:nvPr/>
        </p:nvSpPr>
        <p:spPr bwMode="auto">
          <a:xfrm>
            <a:off x="304800" y="228600"/>
            <a:ext cx="85344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rPr>
              <a:t>Определение </a:t>
            </a:r>
            <a:r>
              <a:rPr lang="ru-RU" sz="3600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rPr>
              <a:t>координаты точки</a:t>
            </a:r>
            <a:endParaRPr lang="ru-RU" sz="36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chemeClr val="tx2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5857884" y="3214686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0000FF"/>
                </a:solidFill>
              </a:rPr>
              <a:t>А</a:t>
            </a:r>
            <a:r>
              <a:rPr lang="ru-RU" sz="2400" b="1" dirty="0"/>
              <a:t>( 6 ; 4 )</a:t>
            </a:r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 flipH="1">
            <a:off x="6500826" y="4071942"/>
            <a:ext cx="0" cy="178595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 flipH="1">
            <a:off x="3143240" y="4000504"/>
            <a:ext cx="3429024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357950" y="3857628"/>
            <a:ext cx="285752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  <p:bldP spid="16395" grpId="0"/>
      <p:bldP spid="16396" grpId="0" animBg="1"/>
      <p:bldP spid="1639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214290"/>
            <a:ext cx="557280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«Хочу  всё  знать»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14438" y="1357313"/>
          <a:ext cx="3119436" cy="2930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9906"/>
                <a:gridCol w="519906"/>
                <a:gridCol w="519906"/>
                <a:gridCol w="519906"/>
                <a:gridCol w="519906"/>
                <a:gridCol w="519906"/>
              </a:tblGrid>
              <a:tr h="499996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6106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610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610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6106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6106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4" marB="4571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919163" y="3548063"/>
            <a:ext cx="366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Calibri" pitchFamily="34" charset="0"/>
              </a:rPr>
              <a:t>1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01788" y="4200525"/>
            <a:ext cx="4492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1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20750" y="2571750"/>
            <a:ext cx="438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3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143125" y="4194175"/>
            <a:ext cx="4492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2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928688" y="2071688"/>
            <a:ext cx="4492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4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33450" y="1593850"/>
            <a:ext cx="4492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5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08050" y="1089025"/>
            <a:ext cx="4492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6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8263" y="4192588"/>
            <a:ext cx="4492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3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154363" y="4192588"/>
            <a:ext cx="4492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4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652838" y="4186238"/>
            <a:ext cx="4492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5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151313" y="4194175"/>
            <a:ext cx="4492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6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08050" y="3046413"/>
            <a:ext cx="4492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Calibri" pitchFamily="34" charset="0"/>
              </a:rPr>
              <a:t>2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1219200" y="4286250"/>
            <a:ext cx="3786188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V="1">
            <a:off x="-529431" y="2529682"/>
            <a:ext cx="3502025" cy="142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920750" y="407193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0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590675" y="3411538"/>
            <a:ext cx="635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 А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632075" y="3405188"/>
            <a:ext cx="4968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.Т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678238" y="3408363"/>
            <a:ext cx="5603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.И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584325" y="1460500"/>
            <a:ext cx="5254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.В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627313" y="1460500"/>
            <a:ext cx="52228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.Ь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155950" y="1449388"/>
            <a:ext cx="5619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.Й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3679825" y="1941513"/>
            <a:ext cx="554038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.Н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1589088" y="2427288"/>
            <a:ext cx="523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.К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082675" y="2924175"/>
            <a:ext cx="5175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.У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632075" y="2428875"/>
            <a:ext cx="5111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.С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572125" y="1285875"/>
            <a:ext cx="963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(3,3)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5572125" y="1928813"/>
            <a:ext cx="960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(5,1)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572125" y="2571750"/>
            <a:ext cx="960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(5,4)</a:t>
            </a:r>
            <a:endParaRPr lang="ru-RU" b="1">
              <a:latin typeface="Calibri" pitchFamily="34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591175" y="3209925"/>
            <a:ext cx="965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(5,1)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610225" y="3906838"/>
            <a:ext cx="9636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(4,5)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7572375" y="1285875"/>
            <a:ext cx="963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(1,3)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7572375" y="2000250"/>
            <a:ext cx="963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(5,1)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7572375" y="2714625"/>
            <a:ext cx="963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(3,1)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500166" y="-116112"/>
            <a:ext cx="6572296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+mn-lt"/>
              </a:rPr>
              <a:t>Синий     кит</a:t>
            </a:r>
            <a:endParaRPr lang="ru-RU" sz="88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5" name="Рисунок 44" descr="1272612313_637d753717d7b57c735e7e4258bcae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727" y="1071546"/>
            <a:ext cx="8072462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2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43042" y="1857364"/>
          <a:ext cx="5929350" cy="2389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935"/>
                <a:gridCol w="592935"/>
                <a:gridCol w="592935"/>
                <a:gridCol w="592935"/>
                <a:gridCol w="592935"/>
                <a:gridCol w="592935"/>
                <a:gridCol w="592935"/>
                <a:gridCol w="592935"/>
                <a:gridCol w="592935"/>
                <a:gridCol w="592935"/>
              </a:tblGrid>
              <a:tr h="597298"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7298"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5715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7298"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7298"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1643063" y="4257675"/>
            <a:ext cx="6786562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 flipH="1" flipV="1">
            <a:off x="227807" y="2856706"/>
            <a:ext cx="2857500" cy="15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9" name="TextBox 12"/>
          <p:cNvSpPr txBox="1">
            <a:spLocks noChangeArrowheads="1"/>
          </p:cNvSpPr>
          <p:nvPr/>
        </p:nvSpPr>
        <p:spPr bwMode="auto">
          <a:xfrm>
            <a:off x="1214438" y="4000500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0</a:t>
            </a:r>
          </a:p>
        </p:txBody>
      </p:sp>
      <p:sp>
        <p:nvSpPr>
          <p:cNvPr id="11270" name="TextBox 13"/>
          <p:cNvSpPr txBox="1">
            <a:spLocks noChangeArrowheads="1"/>
          </p:cNvSpPr>
          <p:nvPr/>
        </p:nvSpPr>
        <p:spPr bwMode="auto">
          <a:xfrm>
            <a:off x="4433888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5</a:t>
            </a:r>
          </a:p>
        </p:txBody>
      </p:sp>
      <p:sp>
        <p:nvSpPr>
          <p:cNvPr id="11271" name="TextBox 14"/>
          <p:cNvSpPr txBox="1">
            <a:spLocks noChangeArrowheads="1"/>
          </p:cNvSpPr>
          <p:nvPr/>
        </p:nvSpPr>
        <p:spPr bwMode="auto">
          <a:xfrm>
            <a:off x="3830638" y="4219575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4</a:t>
            </a:r>
          </a:p>
        </p:txBody>
      </p:sp>
      <p:sp>
        <p:nvSpPr>
          <p:cNvPr id="11272" name="TextBox 15"/>
          <p:cNvSpPr txBox="1">
            <a:spLocks noChangeArrowheads="1"/>
          </p:cNvSpPr>
          <p:nvPr/>
        </p:nvSpPr>
        <p:spPr bwMode="auto">
          <a:xfrm>
            <a:off x="3214688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3</a:t>
            </a:r>
          </a:p>
        </p:txBody>
      </p:sp>
      <p:sp>
        <p:nvSpPr>
          <p:cNvPr id="11273" name="TextBox 16"/>
          <p:cNvSpPr txBox="1">
            <a:spLocks noChangeArrowheads="1"/>
          </p:cNvSpPr>
          <p:nvPr/>
        </p:nvSpPr>
        <p:spPr bwMode="auto">
          <a:xfrm>
            <a:off x="2643188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2</a:t>
            </a:r>
          </a:p>
        </p:txBody>
      </p:sp>
      <p:sp>
        <p:nvSpPr>
          <p:cNvPr id="11274" name="TextBox 17"/>
          <p:cNvSpPr txBox="1">
            <a:spLocks noChangeArrowheads="1"/>
          </p:cNvSpPr>
          <p:nvPr/>
        </p:nvSpPr>
        <p:spPr bwMode="auto">
          <a:xfrm>
            <a:off x="2000250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1</a:t>
            </a:r>
          </a:p>
        </p:txBody>
      </p:sp>
      <p:sp>
        <p:nvSpPr>
          <p:cNvPr id="11275" name="TextBox 18"/>
          <p:cNvSpPr txBox="1">
            <a:spLocks noChangeArrowheads="1"/>
          </p:cNvSpPr>
          <p:nvPr/>
        </p:nvSpPr>
        <p:spPr bwMode="auto">
          <a:xfrm>
            <a:off x="1214438" y="1571625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4</a:t>
            </a:r>
          </a:p>
        </p:txBody>
      </p:sp>
      <p:sp>
        <p:nvSpPr>
          <p:cNvPr id="11276" name="TextBox 19"/>
          <p:cNvSpPr txBox="1">
            <a:spLocks noChangeArrowheads="1"/>
          </p:cNvSpPr>
          <p:nvPr/>
        </p:nvSpPr>
        <p:spPr bwMode="auto">
          <a:xfrm>
            <a:off x="1214438" y="220186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3</a:t>
            </a:r>
          </a:p>
        </p:txBody>
      </p:sp>
      <p:sp>
        <p:nvSpPr>
          <p:cNvPr id="11277" name="TextBox 20"/>
          <p:cNvSpPr txBox="1">
            <a:spLocks noChangeArrowheads="1"/>
          </p:cNvSpPr>
          <p:nvPr/>
        </p:nvSpPr>
        <p:spPr bwMode="auto">
          <a:xfrm>
            <a:off x="1214438" y="278606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2</a:t>
            </a:r>
          </a:p>
        </p:txBody>
      </p:sp>
      <p:sp>
        <p:nvSpPr>
          <p:cNvPr id="11278" name="TextBox 21"/>
          <p:cNvSpPr txBox="1">
            <a:spLocks noChangeArrowheads="1"/>
          </p:cNvSpPr>
          <p:nvPr/>
        </p:nvSpPr>
        <p:spPr bwMode="auto">
          <a:xfrm>
            <a:off x="1214438" y="335756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1</a:t>
            </a:r>
          </a:p>
        </p:txBody>
      </p:sp>
      <p:sp>
        <p:nvSpPr>
          <p:cNvPr id="11279" name="TextBox 23"/>
          <p:cNvSpPr txBox="1">
            <a:spLocks noChangeArrowheads="1"/>
          </p:cNvSpPr>
          <p:nvPr/>
        </p:nvSpPr>
        <p:spPr bwMode="auto">
          <a:xfrm>
            <a:off x="7286625" y="4214813"/>
            <a:ext cx="7858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10</a:t>
            </a:r>
          </a:p>
        </p:txBody>
      </p:sp>
      <p:sp>
        <p:nvSpPr>
          <p:cNvPr id="11280" name="TextBox 24"/>
          <p:cNvSpPr txBox="1">
            <a:spLocks noChangeArrowheads="1"/>
          </p:cNvSpPr>
          <p:nvPr/>
        </p:nvSpPr>
        <p:spPr bwMode="auto">
          <a:xfrm>
            <a:off x="6786563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9</a:t>
            </a:r>
          </a:p>
        </p:txBody>
      </p:sp>
      <p:sp>
        <p:nvSpPr>
          <p:cNvPr id="11281" name="TextBox 25"/>
          <p:cNvSpPr txBox="1">
            <a:spLocks noChangeArrowheads="1"/>
          </p:cNvSpPr>
          <p:nvPr/>
        </p:nvSpPr>
        <p:spPr bwMode="auto">
          <a:xfrm>
            <a:off x="6224588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8</a:t>
            </a:r>
          </a:p>
        </p:txBody>
      </p:sp>
      <p:sp>
        <p:nvSpPr>
          <p:cNvPr id="11282" name="TextBox 26"/>
          <p:cNvSpPr txBox="1">
            <a:spLocks noChangeArrowheads="1"/>
          </p:cNvSpPr>
          <p:nvPr/>
        </p:nvSpPr>
        <p:spPr bwMode="auto">
          <a:xfrm>
            <a:off x="5572125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7</a:t>
            </a:r>
          </a:p>
        </p:txBody>
      </p:sp>
      <p:sp>
        <p:nvSpPr>
          <p:cNvPr id="11283" name="TextBox 27"/>
          <p:cNvSpPr txBox="1">
            <a:spLocks noChangeArrowheads="1"/>
          </p:cNvSpPr>
          <p:nvPr/>
        </p:nvSpPr>
        <p:spPr bwMode="auto">
          <a:xfrm>
            <a:off x="5018088" y="4214813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6</a:t>
            </a:r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2652713" y="3571875"/>
            <a:ext cx="3778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>
            <a:off x="5013325" y="3554413"/>
            <a:ext cx="3794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2" name="Прямоугольник 31"/>
          <p:cNvSpPr>
            <a:spLocks noChangeArrowheads="1"/>
          </p:cNvSpPr>
          <p:nvPr/>
        </p:nvSpPr>
        <p:spPr bwMode="auto">
          <a:xfrm>
            <a:off x="6215063" y="2928938"/>
            <a:ext cx="3794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3" name="Прямоугольник 32"/>
          <p:cNvSpPr>
            <a:spLocks noChangeArrowheads="1"/>
          </p:cNvSpPr>
          <p:nvPr/>
        </p:nvSpPr>
        <p:spPr bwMode="auto">
          <a:xfrm>
            <a:off x="7381875" y="3544888"/>
            <a:ext cx="3778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4" name="Прямоугольник 33"/>
          <p:cNvSpPr>
            <a:spLocks noChangeArrowheads="1"/>
          </p:cNvSpPr>
          <p:nvPr/>
        </p:nvSpPr>
        <p:spPr bwMode="auto">
          <a:xfrm>
            <a:off x="7373938" y="2951163"/>
            <a:ext cx="379412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5" name="Прямоугольник 34"/>
          <p:cNvSpPr>
            <a:spLocks noChangeArrowheads="1"/>
          </p:cNvSpPr>
          <p:nvPr/>
        </p:nvSpPr>
        <p:spPr bwMode="auto">
          <a:xfrm>
            <a:off x="6786563" y="2347913"/>
            <a:ext cx="3794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6810375" y="1727200"/>
            <a:ext cx="3778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7" name="Прямоугольник 36"/>
          <p:cNvSpPr>
            <a:spLocks noChangeArrowheads="1"/>
          </p:cNvSpPr>
          <p:nvPr/>
        </p:nvSpPr>
        <p:spPr bwMode="auto">
          <a:xfrm>
            <a:off x="6197600" y="1165225"/>
            <a:ext cx="3778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8" name="Прямоугольник 37"/>
          <p:cNvSpPr>
            <a:spLocks noChangeArrowheads="1"/>
          </p:cNvSpPr>
          <p:nvPr/>
        </p:nvSpPr>
        <p:spPr bwMode="auto">
          <a:xfrm>
            <a:off x="6215063" y="2357438"/>
            <a:ext cx="3794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39" name="Прямоугольник 38"/>
          <p:cNvSpPr>
            <a:spLocks noChangeArrowheads="1"/>
          </p:cNvSpPr>
          <p:nvPr/>
        </p:nvSpPr>
        <p:spPr bwMode="auto">
          <a:xfrm>
            <a:off x="3238500" y="2344738"/>
            <a:ext cx="37782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1474788" y="2938463"/>
            <a:ext cx="3778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>
                <a:solidFill>
                  <a:srgbClr val="FF0000"/>
                </a:solidFill>
                <a:latin typeface="Calibri" pitchFamily="34" charset="0"/>
              </a:rPr>
              <a:t>.</a:t>
            </a:r>
          </a:p>
        </p:txBody>
      </p:sp>
      <p:cxnSp>
        <p:nvCxnSpPr>
          <p:cNvPr id="42" name="Прямая со стрелкой 41"/>
          <p:cNvCxnSpPr/>
          <p:nvPr/>
        </p:nvCxnSpPr>
        <p:spPr>
          <a:xfrm rot="10800000">
            <a:off x="1643063" y="3643313"/>
            <a:ext cx="1204912" cy="64293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10800000" flipV="1">
            <a:off x="2857500" y="4257675"/>
            <a:ext cx="2339975" cy="95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3443288" y="3070225"/>
            <a:ext cx="2986087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rot="5400000" flipH="1" flipV="1">
            <a:off x="5784056" y="2464594"/>
            <a:ext cx="121443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V="1">
            <a:off x="1643063" y="3071813"/>
            <a:ext cx="1762125" cy="55721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rot="5400000">
            <a:off x="6667500" y="2749550"/>
            <a:ext cx="64293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>
            <a:off x="6357938" y="1857375"/>
            <a:ext cx="652462" cy="59531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rot="5400000">
            <a:off x="7251700" y="3963988"/>
            <a:ext cx="642937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rot="16200000" flipH="1">
            <a:off x="6988969" y="3083719"/>
            <a:ext cx="595312" cy="5715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rot="10800000">
            <a:off x="6429375" y="3643313"/>
            <a:ext cx="1136650" cy="63023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rot="10800000" flipV="1">
            <a:off x="5214938" y="3643313"/>
            <a:ext cx="1214437" cy="64293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3" descr="65781183_kit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47879">
            <a:off x="4672013" y="1866900"/>
            <a:ext cx="3411537" cy="416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-облако 2"/>
          <p:cNvSpPr/>
          <p:nvPr/>
        </p:nvSpPr>
        <p:spPr>
          <a:xfrm>
            <a:off x="785813" y="1071563"/>
            <a:ext cx="3857625" cy="3286125"/>
          </a:xfrm>
          <a:prstGeom prst="cloudCallout">
            <a:avLst>
              <a:gd name="adj1" fmla="val 44308"/>
              <a:gd name="adj2" fmla="val 71019"/>
            </a:avLst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2143116"/>
            <a:ext cx="3423951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cap="all" dirty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Молодцы!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71736" y="285728"/>
            <a:ext cx="4214842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И</a:t>
            </a:r>
            <a:r>
              <a:rPr 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тог   урока:</a:t>
            </a:r>
            <a:endParaRPr lang="ru-RU" sz="4800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2214554"/>
            <a:ext cx="3929090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+mn-lt"/>
              </a:rPr>
              <a:t>Чему   учились?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85852" y="1857364"/>
            <a:ext cx="3429024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+mn-lt"/>
              </a:rPr>
              <a:t>Что  вызвало  затруднения?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1538" y="1928802"/>
            <a:ext cx="3429024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+mn-lt"/>
              </a:rPr>
              <a:t>Что вы узнали  обо  мне?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571868" y="1857364"/>
            <a:ext cx="292895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Calibri" pitchFamily="34" charset="0"/>
              </a:rPr>
              <a:t>480 </a:t>
            </a:r>
            <a:r>
              <a:rPr lang="ru-RU" sz="4800" b="1" dirty="0" smtClean="0">
                <a:latin typeface="Calibri" pitchFamily="34" charset="0"/>
                <a:sym typeface="Wingdings"/>
              </a:rPr>
              <a:t>:</a:t>
            </a:r>
            <a:r>
              <a:rPr lang="ru-RU" sz="4800" b="1" dirty="0" smtClean="0">
                <a:latin typeface="Calibri" pitchFamily="34" charset="0"/>
              </a:rPr>
              <a:t> 3</a:t>
            </a:r>
          </a:p>
          <a:p>
            <a:r>
              <a:rPr lang="ru-RU" sz="4800" b="1" dirty="0" smtClean="0">
                <a:latin typeface="Calibri" pitchFamily="34" charset="0"/>
              </a:rPr>
              <a:t> 	 : 40</a:t>
            </a:r>
          </a:p>
          <a:p>
            <a:r>
              <a:rPr lang="ru-RU" sz="4800" b="1" dirty="0" smtClean="0">
                <a:latin typeface="Calibri" pitchFamily="34" charset="0"/>
              </a:rPr>
              <a:t>  	+ 78</a:t>
            </a:r>
          </a:p>
          <a:p>
            <a:r>
              <a:rPr lang="ru-RU" sz="4800" b="1" dirty="0" smtClean="0">
                <a:latin typeface="Calibri" pitchFamily="34" charset="0"/>
              </a:rPr>
              <a:t>   	-  36</a:t>
            </a:r>
          </a:p>
          <a:p>
            <a:endParaRPr lang="ru-RU" sz="4800" b="1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И .  36		А.  44		О.  46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6286512" y="5000636"/>
            <a:ext cx="1428760" cy="128588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571868" y="1857364"/>
            <a:ext cx="292895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Calibri" pitchFamily="34" charset="0"/>
              </a:rPr>
              <a:t>480 </a:t>
            </a:r>
            <a:r>
              <a:rPr lang="ru-RU" sz="4800" b="1" dirty="0" smtClean="0">
                <a:latin typeface="Calibri" pitchFamily="34" charset="0"/>
                <a:sym typeface="Wingdings"/>
              </a:rPr>
              <a:t>:</a:t>
            </a:r>
            <a:r>
              <a:rPr lang="ru-RU" sz="4800" b="1" dirty="0" smtClean="0">
                <a:latin typeface="Calibri" pitchFamily="34" charset="0"/>
              </a:rPr>
              <a:t> 3</a:t>
            </a:r>
          </a:p>
          <a:p>
            <a:r>
              <a:rPr lang="ru-RU" sz="4800" b="1" dirty="0" smtClean="0">
                <a:latin typeface="Calibri" pitchFamily="34" charset="0"/>
              </a:rPr>
              <a:t> 	 : 40</a:t>
            </a:r>
          </a:p>
          <a:p>
            <a:r>
              <a:rPr lang="ru-RU" sz="4800" b="1" dirty="0" smtClean="0">
                <a:latin typeface="Calibri" pitchFamily="34" charset="0"/>
              </a:rPr>
              <a:t>  	+ 78</a:t>
            </a:r>
          </a:p>
          <a:p>
            <a:r>
              <a:rPr lang="ru-RU" sz="4800" b="1" dirty="0" smtClean="0">
                <a:latin typeface="Calibri" pitchFamily="34" charset="0"/>
              </a:rPr>
              <a:t>   	-  36</a:t>
            </a:r>
          </a:p>
          <a:p>
            <a:endParaRPr lang="ru-RU" sz="4800" b="1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И .  36		А.  44		О.  46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57488" y="2214554"/>
            <a:ext cx="492922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latin typeface="Calibri" pitchFamily="34" charset="0"/>
              </a:rPr>
              <a:t>60 : Х=4</a:t>
            </a:r>
          </a:p>
          <a:p>
            <a:endParaRPr lang="ru-RU" sz="6600" b="1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О</a:t>
            </a:r>
            <a:r>
              <a:rPr lang="ru-RU" sz="3200" b="1" dirty="0" smtClean="0">
                <a:solidFill>
                  <a:srgbClr val="C00000"/>
                </a:solidFill>
              </a:rPr>
              <a:t> .  15		А.  240		Б.  12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85786" y="5072074"/>
            <a:ext cx="1428760" cy="128588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57488" y="2214554"/>
            <a:ext cx="492922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latin typeface="Calibri" pitchFamily="34" charset="0"/>
              </a:rPr>
              <a:t>60 : Х=4</a:t>
            </a:r>
          </a:p>
          <a:p>
            <a:r>
              <a:rPr lang="ru-RU" sz="6600" b="1" dirty="0" smtClean="0">
                <a:solidFill>
                  <a:srgbClr val="C00000"/>
                </a:solidFill>
                <a:latin typeface="Calibri" pitchFamily="34" charset="0"/>
              </a:rPr>
              <a:t>Х=15</a:t>
            </a:r>
          </a:p>
          <a:p>
            <a:endParaRPr lang="ru-RU" sz="6600" b="1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О</a:t>
            </a:r>
            <a:r>
              <a:rPr lang="ru-RU" sz="3200" b="1" dirty="0" smtClean="0">
                <a:solidFill>
                  <a:srgbClr val="C00000"/>
                </a:solidFill>
              </a:rPr>
              <a:t> .  15		А.  240		Б.  12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34" y="2214554"/>
            <a:ext cx="842968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Calibri" pitchFamily="34" charset="0"/>
              </a:rPr>
              <a:t>Периметр квадрата 16 см. Найдите длину его стороны?</a:t>
            </a:r>
          </a:p>
          <a:p>
            <a:endParaRPr lang="ru-RU" sz="5400" b="1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Е .  </a:t>
            </a:r>
            <a:r>
              <a:rPr lang="ru-RU" sz="3200" b="1" dirty="0">
                <a:solidFill>
                  <a:srgbClr val="C00000"/>
                </a:solidFill>
              </a:rPr>
              <a:t>4</a:t>
            </a:r>
            <a:r>
              <a:rPr lang="ru-RU" sz="3200" b="1" dirty="0" smtClean="0">
                <a:solidFill>
                  <a:srgbClr val="C00000"/>
                </a:solidFill>
              </a:rPr>
              <a:t> дм		Р.  4 см		Д.  8 см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571867" y="4929198"/>
            <a:ext cx="1695029" cy="15326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Р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34" y="2214554"/>
            <a:ext cx="842968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Calibri" pitchFamily="34" charset="0"/>
              </a:rPr>
              <a:t>Периметр квадрата 16 см. Найдите длину его стороны?</a:t>
            </a:r>
          </a:p>
          <a:p>
            <a:endParaRPr lang="ru-RU" sz="5400" b="1" dirty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Е .  </a:t>
            </a:r>
            <a:r>
              <a:rPr lang="ru-RU" sz="3200" b="1" dirty="0">
                <a:solidFill>
                  <a:srgbClr val="C00000"/>
                </a:solidFill>
              </a:rPr>
              <a:t>4</a:t>
            </a:r>
            <a:r>
              <a:rPr lang="ru-RU" sz="3200" b="1" dirty="0" smtClean="0">
                <a:solidFill>
                  <a:srgbClr val="C00000"/>
                </a:solidFill>
              </a:rPr>
              <a:t> дм		Р.  4 см		Д.  8 см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71474" y="357166"/>
          <a:ext cx="835824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  <a:gridCol w="835824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6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7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9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10</a:t>
                      </a:r>
                      <a:endParaRPr lang="ru-RU" sz="4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К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Р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5786" y="5357826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Д .  760 м	Р.  380 м		Т.  7600 см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132857"/>
            <a:ext cx="82089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Calibri" pitchFamily="34" charset="0"/>
              </a:rPr>
              <a:t>Длина огорода прямоугольной формы 280 м, ширина 100 м. Найдите длину забора вокруг огорода?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1922</TotalTime>
  <Words>778</Words>
  <Application>Microsoft Office PowerPoint</Application>
  <PresentationFormat>Экран (4:3)</PresentationFormat>
  <Paragraphs>484</Paragraphs>
  <Slides>30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Где люди сталкиваются с координатами в  повседневной жизни? 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</dc:title>
  <dc:creator>Ольга</dc:creator>
  <cp:lastModifiedBy>наталья</cp:lastModifiedBy>
  <cp:revision>168</cp:revision>
  <dcterms:created xsi:type="dcterms:W3CDTF">2009-04-15T04:07:38Z</dcterms:created>
  <dcterms:modified xsi:type="dcterms:W3CDTF">2014-05-07T06:20:28Z</dcterms:modified>
</cp:coreProperties>
</file>