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7" r:id="rId3"/>
    <p:sldId id="308" r:id="rId4"/>
    <p:sldId id="309" r:id="rId5"/>
    <p:sldId id="258" r:id="rId6"/>
    <p:sldId id="266" r:id="rId7"/>
    <p:sldId id="274" r:id="rId8"/>
    <p:sldId id="310" r:id="rId9"/>
    <p:sldId id="275" r:id="rId10"/>
    <p:sldId id="288" r:id="rId11"/>
    <p:sldId id="276" r:id="rId12"/>
    <p:sldId id="287" r:id="rId13"/>
    <p:sldId id="284" r:id="rId14"/>
    <p:sldId id="286" r:id="rId15"/>
    <p:sldId id="280" r:id="rId16"/>
    <p:sldId id="260" r:id="rId17"/>
    <p:sldId id="259" r:id="rId18"/>
    <p:sldId id="261" r:id="rId19"/>
    <p:sldId id="303" r:id="rId20"/>
    <p:sldId id="304" r:id="rId21"/>
    <p:sldId id="305" r:id="rId22"/>
    <p:sldId id="306" r:id="rId23"/>
    <p:sldId id="262" r:id="rId24"/>
    <p:sldId id="263" r:id="rId25"/>
    <p:sldId id="264" r:id="rId26"/>
    <p:sldId id="277" r:id="rId27"/>
    <p:sldId id="278" r:id="rId28"/>
    <p:sldId id="281" r:id="rId29"/>
    <p:sldId id="290" r:id="rId30"/>
    <p:sldId id="291" r:id="rId31"/>
    <p:sldId id="297" r:id="rId32"/>
    <p:sldId id="293" r:id="rId33"/>
    <p:sldId id="294" r:id="rId34"/>
    <p:sldId id="295" r:id="rId35"/>
    <p:sldId id="296" r:id="rId36"/>
    <p:sldId id="301" r:id="rId37"/>
    <p:sldId id="300" r:id="rId38"/>
    <p:sldId id="299" r:id="rId39"/>
    <p:sldId id="29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09.11.2016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ilvergoat.ucoz.ru/_pu/0/76659526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silvergoat.ucoz.ru/_pu/0/90602720.jpg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072074"/>
            <a:ext cx="8305800" cy="1143000"/>
          </a:xfrm>
        </p:spPr>
        <p:txBody>
          <a:bodyPr/>
          <a:lstStyle/>
          <a:p>
            <a:r>
              <a:rPr lang="ru-RU" sz="2000" dirty="0" smtClean="0"/>
              <a:t>Презентацию исследовательской работы подготовила:</a:t>
            </a:r>
          </a:p>
          <a:p>
            <a:r>
              <a:rPr lang="ru-RU" sz="2000" dirty="0" smtClean="0"/>
              <a:t> ученица 11 класса МКОУ НСОШ в посёлке Наследницкий  Мецкер Оксана</a:t>
            </a:r>
          </a:p>
          <a:p>
            <a:r>
              <a:rPr lang="ru-RU" sz="2000" dirty="0" smtClean="0"/>
              <a:t>Руководитель: учитель истории Брындина Светлана Ивановна.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Исследовательская работа: </a:t>
            </a:r>
            <a:br>
              <a:rPr lang="ru-RU" dirty="0" smtClean="0"/>
            </a:br>
            <a:r>
              <a:rPr lang="ru-RU" dirty="0" smtClean="0"/>
              <a:t>« Испытание смертью. Голод </a:t>
            </a:r>
            <a:r>
              <a:rPr lang="ru-RU" smtClean="0"/>
              <a:t>в Наследницкой станице </a:t>
            </a:r>
            <a:r>
              <a:rPr lang="ru-RU" dirty="0" smtClean="0"/>
              <a:t>в 1921-1922 годах.»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Рабочий стол\Изображение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535" y="285728"/>
            <a:ext cx="8380205" cy="55007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5715016"/>
            <a:ext cx="835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       Фотография бывшего склада общественного магазина. 1921 год.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«…На первое января в п.Наследницком находится на складе бывшего общественного магазина 40 тел, от неуспевания рыть могилы…» (ф 380, оп 1, дело 6, протокол Троицкой комиссии по борьбе с голодом)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1921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Количество смертей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Январь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68 чел.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Февраль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нет данных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Март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297 чел.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Апрель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368 чел.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Смертность от голода в Наследницкой станице.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3714752"/>
            <a:ext cx="72152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(ОГАЧО Ф. , р-380 Д.  14, Оп. 1, л.16 Сведение о количестве граждан, умерших от голода, а также и случаях людоедства на почве голода, зафиксированных актами по Троицкому уезду)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Loner\Рабочий стол\Работа Голод\Новая папка (3)\Копия DSC05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3857652" cy="5286412"/>
          </a:xfrm>
          <a:prstGeom prst="rect">
            <a:avLst/>
          </a:prstGeom>
          <a:noFill/>
        </p:spPr>
      </p:pic>
      <p:pic>
        <p:nvPicPr>
          <p:cNvPr id="2051" name="Picture 3" descr="C:\Documents and Settings\Loner\Рабочий стол\Работа Голод\Новая папка (3)\Копия DSC05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57232"/>
            <a:ext cx="3905278" cy="29289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0" y="4000504"/>
            <a:ext cx="39290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На металлическом кресте, ранее установленном на братской могиле, указана надпись , свидетельствующая, что в 1921 году были погребены 500  односельчан.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мамина\DSC041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32656"/>
            <a:ext cx="4114800" cy="5689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6215082"/>
            <a:ext cx="7672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Гладкова Анна Петровна (1928 г.р.)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621508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Loner\Рабочий стол\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4071966" cy="549315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86314" y="357166"/>
            <a:ext cx="4071966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Воспоминания очевидца голода   20-х годов.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«Я ещё маленькая была, - рассказывает Агафья Фёдоровна, - но помню, как ослабевшие от голода люди не шли, а ползли по земле с протянутыми руками, просили хлеба, но еды не было. Моя подруга, её звали </a:t>
            </a:r>
            <a:r>
              <a:rPr lang="ru-RU" dirty="0" err="1" smtClean="0">
                <a:solidFill>
                  <a:schemeClr val="bg1"/>
                </a:solidFill>
              </a:rPr>
              <a:t>Нюра</a:t>
            </a:r>
            <a:r>
              <a:rPr lang="ru-RU" dirty="0" smtClean="0">
                <a:solidFill>
                  <a:schemeClr val="bg1"/>
                </a:solidFill>
              </a:rPr>
              <a:t>, умерла от голода.»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(«Сельские новости» 31.12.2011 г. ст. «Сто лет под Рождество»)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857892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Агафья Фёдоровна </a:t>
            </a:r>
            <a:r>
              <a:rPr lang="ru-RU" dirty="0" err="1" smtClean="0">
                <a:solidFill>
                  <a:schemeClr val="bg1"/>
                </a:solidFill>
              </a:rPr>
              <a:t>Суслина</a:t>
            </a:r>
            <a:r>
              <a:rPr lang="ru-RU" dirty="0" smtClean="0">
                <a:solidFill>
                  <a:schemeClr val="bg1"/>
                </a:solidFill>
              </a:rPr>
              <a:t> (жительница </a:t>
            </a:r>
            <a:r>
              <a:rPr lang="ru-RU" dirty="0" err="1" smtClean="0">
                <a:solidFill>
                  <a:schemeClr val="bg1"/>
                </a:solidFill>
              </a:rPr>
              <a:t>п.Княженский</a:t>
            </a:r>
            <a:r>
              <a:rPr lang="ru-RU" dirty="0" smtClean="0">
                <a:solidFill>
                  <a:schemeClr val="bg1"/>
                </a:solidFill>
              </a:rPr>
              <a:t>) 6.01.2012г ей исполнилось 100 лет.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Loner\Рабочий стол\все с рабочего стола\незнай что\DSC024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4786346" cy="638179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57818" y="1142984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Крестный ход совершался по посёлку, по словам старых людей, с иконой Божьей Матери «Троеручица».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Loner\Рабочий стол\Исследовательская работа настя\5 августа-фото\DSC025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3419484" cy="4559312"/>
          </a:xfrm>
          <a:prstGeom prst="rect">
            <a:avLst/>
          </a:prstGeom>
          <a:noFill/>
        </p:spPr>
      </p:pic>
      <p:pic>
        <p:nvPicPr>
          <p:cNvPr id="1026" name="Picture 2" descr="C:\Documents and Settings\Loner\Рабочий стол\Исследовательская работа настя\5 августа-фото\DSC025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786058"/>
            <a:ext cx="4845064" cy="363379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71934" y="50004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Праздник «Обещанный» в п. Наследницком 5 августа 2011 г. 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Loner\Рабочий стол\Исследовательская работа настя\5 августа-фото\DSC02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000372"/>
            <a:ext cx="4667282" cy="3500462"/>
          </a:xfrm>
          <a:prstGeom prst="rect">
            <a:avLst/>
          </a:prstGeom>
          <a:noFill/>
        </p:spPr>
      </p:pic>
      <p:pic>
        <p:nvPicPr>
          <p:cNvPr id="3074" name="Picture 2" descr="C:\Documents and Settings\Loner\Рабочий стол\Исследовательская работа настя\5 августа-фото\DSC025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4702188" cy="352664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4500570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Крестный ход, совершаемый 5 августа  на братскую    могилу.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Loner\Рабочий стол\Исследовательская работа настя\5 августа-фото\DSC02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762534" cy="3571900"/>
          </a:xfrm>
          <a:prstGeom prst="rect">
            <a:avLst/>
          </a:prstGeom>
          <a:noFill/>
        </p:spPr>
      </p:pic>
      <p:pic>
        <p:nvPicPr>
          <p:cNvPr id="3" name="Picture 2" descr="C:\Documents and Settings\Loner\Рабочий стол\Исследовательская работа настя\5 августа-фото\DSC025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857496"/>
            <a:ext cx="4737093" cy="35528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14942" y="642918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Совместная молитва верующих  на</a:t>
            </a:r>
          </a:p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          братской могиле</a:t>
            </a:r>
          </a:p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                    </a:t>
            </a:r>
            <a:endParaRPr lang="ru-RU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i.mycdn.me/image?t=3&amp;bid=526023138653&amp;id=526023138653&amp;plc=WEB&amp;tkn=*3pDHqHhS_Lt9JthjPXN2S6fDCD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7901451" cy="59260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95736" y="6453336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Крестный ход на братскую могилу 2014г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ilvergoat.ucoz.ru/_pu/0/s76659526.jpg">
            <a:hlinkClick r:id="rId2" tgtFrame="&quot;_blank&quot;" tooltip="&quot;Нажмите, для просмотра в полном размере...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32004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silvergoat.ucoz.ru/_pu/0/s90602720.jpg">
            <a:hlinkClick r:id="rId4" tgtFrame="&quot;_blank&quot;" tooltip="&quot;Нажмите, для просмотра в полном размере...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908720"/>
            <a:ext cx="31051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i.mycdn.me/image?t=3&amp;bid=526023140701&amp;id=526023140701&amp;plc=WEB&amp;tkn=*WbBiV-Z97x6p5UZg9kAN9X6xCTI"/>
          <p:cNvPicPr>
            <a:picLocks noChangeAspect="1" noChangeArrowheads="1"/>
          </p:cNvPicPr>
          <p:nvPr/>
        </p:nvPicPr>
        <p:blipFill>
          <a:blip r:embed="rId2" cstate="print"/>
          <a:srcRect l="5980"/>
          <a:stretch>
            <a:fillRect/>
          </a:stretch>
        </p:blipFill>
        <p:spPr bwMode="auto">
          <a:xfrm>
            <a:off x="827584" y="1124744"/>
            <a:ext cx="7560840" cy="534654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</a:rPr>
              <a:t> .</a:t>
            </a:r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i.mycdn.me/image?t=3&amp;bid=526021976669&amp;id=526021976669&amp;plc=WEB&amp;tkn=*bde3Fcx_0WImS39Eh5i1OBDsJP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475252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i.mycdn.me/image?t=3&amp;bid=526023150429&amp;id=526023150429&amp;plc=WEB&amp;tkn=*KfUwJ-679RlUH1M6RkJUL29UMo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7892304" cy="5919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Loner\Рабочий стол\Работа Голод\Исследовательская работа настя\Поиски могилы(дед возил)\DSC03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071546"/>
            <a:ext cx="4476781" cy="3357586"/>
          </a:xfrm>
          <a:prstGeom prst="rect">
            <a:avLst/>
          </a:prstGeom>
          <a:noFill/>
        </p:spPr>
      </p:pic>
      <p:pic>
        <p:nvPicPr>
          <p:cNvPr id="1028" name="Picture 4" descr="C:\Documents and Settings\Loner\Рабочий стол\Работа Голод\Исследовательская работа настя\Поиски могилы(дед возил)\DSC03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286124"/>
            <a:ext cx="4344998" cy="325874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214290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Поиски второго захоронения умерших от голода,         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        расположенного за посёлком Наследницким.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9" name="Picture 5" descr="C:\Documents and Settings\Loner\Рабочий стол\все с рабочего стола\незнай что\DSC024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214422"/>
            <a:ext cx="4273560" cy="3205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Loner\Рабочий стол\Работа Голод\Исследовательская работа настя\Раскопки\DSC038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572032" cy="3429024"/>
          </a:xfrm>
          <a:prstGeom prst="rect">
            <a:avLst/>
          </a:prstGeom>
          <a:noFill/>
        </p:spPr>
      </p:pic>
      <p:pic>
        <p:nvPicPr>
          <p:cNvPr id="2051" name="Picture 3" descr="C:\Documents and Settings\Loner\Рабочий стол\Работа Голод\Исследовательская работа настя\Раскопки\DSC038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357562"/>
            <a:ext cx="4916502" cy="318731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43472" y="928670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Поиски  братской могилы</a:t>
            </a:r>
          </a:p>
          <a:p>
            <a:r>
              <a:rPr lang="ru-RU" sz="20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       жителями посёлка.</a:t>
            </a:r>
            <a:endParaRPr lang="ru-RU" sz="2000" b="1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14752"/>
            <a:ext cx="328614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Саморуков А. пытается с помощью металлоискателя обнаружить захоронение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2857496"/>
            <a:ext cx="385765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Учащиеся 11 класса</a:t>
            </a:r>
            <a:endParaRPr lang="ru-RU" sz="14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Loner\Рабочий стол\Работа Голод\Исследовательская работа настя\раскопки333\DSC032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857784" cy="3643338"/>
          </a:xfrm>
          <a:prstGeom prst="rect">
            <a:avLst/>
          </a:prstGeom>
          <a:noFill/>
        </p:spPr>
      </p:pic>
      <p:pic>
        <p:nvPicPr>
          <p:cNvPr id="3075" name="Picture 3" descr="C:\Documents and Settings\Loner\Рабочий стол\Работа Голод\Исследовательская работа настя\раскопки333\DSC032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3873" y="3214686"/>
            <a:ext cx="4440249" cy="33301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14942" y="1071546"/>
            <a:ext cx="3643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Ученики 11 класса ведут раскопки по обнаружению    захоронения.</a:t>
            </a:r>
            <a:endParaRPr lang="ru-RU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Loner\Рабочий стол\Работа Голод\Исследовательская работа настя\раскопки333\DSC03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571480"/>
            <a:ext cx="3929091" cy="5715040"/>
          </a:xfrm>
          <a:prstGeom prst="rect">
            <a:avLst/>
          </a:prstGeom>
          <a:noFill/>
        </p:spPr>
      </p:pic>
      <p:pic>
        <p:nvPicPr>
          <p:cNvPr id="4099" name="Picture 3" descr="C:\Documents and Settings\Loner\Рабочий стол\Работа Голод\Исследовательская работа настя\Раскопки\DSC038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71480"/>
            <a:ext cx="3286148" cy="5689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6286520"/>
            <a:ext cx="8286776" cy="571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Учащиеся 11 класса: Мецкер Женя, Платков Артем, Саморуков Максим,Степанов Дима  оказывают помощь в поисках захоронения.</a:t>
            </a:r>
            <a:endParaRPr lang="ru-RU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Все таки нашли!\Копия DSC04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00042"/>
            <a:ext cx="7286676" cy="507209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5857892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Бисимбаев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Искалей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Иляулович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(1939 г.р.)  показывает нам место захоронения  умерших односельчан в  20-егоды 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Все таки нашли!\Копия DSC044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786058"/>
            <a:ext cx="4929190" cy="3696893"/>
          </a:xfrm>
          <a:prstGeom prst="rect">
            <a:avLst/>
          </a:prstGeom>
          <a:noFill/>
        </p:spPr>
      </p:pic>
      <p:pic>
        <p:nvPicPr>
          <p:cNvPr id="2051" name="Picture 3" descr="F:\Все таки нашли!\Копия DSC04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71480"/>
            <a:ext cx="3014459" cy="346181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00496" y="1214422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Найденное захоронение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4732.JPG"/>
          <p:cNvPicPr>
            <a:picLocks noChangeAspect="1"/>
          </p:cNvPicPr>
          <p:nvPr/>
        </p:nvPicPr>
        <p:blipFill>
          <a:blip r:embed="rId2" cstate="print"/>
          <a:srcRect r="11413" b="4851"/>
          <a:stretch>
            <a:fillRect/>
          </a:stretch>
        </p:blipFill>
        <p:spPr>
          <a:xfrm>
            <a:off x="527140" y="332656"/>
            <a:ext cx="7061720" cy="56886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6093296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Местные жители пытаются  обнаружить второе захоронение односельчан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svadba-buzuluk.ucoz.ru/_pu/0/81852037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500042"/>
            <a:ext cx="692948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47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3212976"/>
            <a:ext cx="5472608" cy="3645024"/>
          </a:xfrm>
          <a:prstGeom prst="rect">
            <a:avLst/>
          </a:prstGeom>
        </p:spPr>
      </p:pic>
      <p:pic>
        <p:nvPicPr>
          <p:cNvPr id="6" name="Рисунок 5" descr="DSC047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5244075" cy="3933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08104" y="1196752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Останки людей, обнаруженных при раскопках.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1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656670" y="1087747"/>
            <a:ext cx="6040725" cy="4530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3768" y="6237312"/>
            <a:ext cx="526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Братская могила умерших от голода в 1921-1922гг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51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5148064" cy="3861048"/>
          </a:xfrm>
          <a:prstGeom prst="rect">
            <a:avLst/>
          </a:prstGeom>
        </p:spPr>
      </p:pic>
      <p:pic>
        <p:nvPicPr>
          <p:cNvPr id="5" name="Рисунок 4" descr="DSC051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3140968"/>
            <a:ext cx="5364088" cy="37170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8105" y="548680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Восстановление традиции.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Крестный ход 5.08.2012г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1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620688"/>
            <a:ext cx="6972267" cy="52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1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52120" cy="4239090"/>
          </a:xfrm>
          <a:prstGeom prst="rect">
            <a:avLst/>
          </a:prstGeom>
        </p:spPr>
      </p:pic>
      <p:pic>
        <p:nvPicPr>
          <p:cNvPr id="4" name="Рисунок 3" descr="DSC05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2834934"/>
            <a:ext cx="5580112" cy="41850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69" y="692696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Совместная молитва за усопших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1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7236296" cy="54272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7744" y="6165304"/>
            <a:ext cx="2779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Мы будим помнить вас…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.mycdn.me/image?t=3&amp;bid=835185122397&amp;id=835185122397&amp;plc=WEB&amp;tkn=*PxiZdDgwNsTmgSKnSyRitYQaJX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256917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i.mycdn.me/image?t=3&amp;bid=835185637469&amp;id=835185637469&amp;plc=WEB&amp;tkn=*eJctXMEk3TREp2TjFeYeR6a910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7872874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mycdn.me/image?t=3&amp;bid=835185661533&amp;id=835185661533&amp;plc=WEB&amp;tkn=*fnzPhZ04ia0GvaSgVVDERSQb7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99" y="332656"/>
            <a:ext cx="8293960" cy="6220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Соприкоснувшись с историей своей малой родины, любой из нас не должен оставаться равнодушным ни к ее прошлому, ни к будущему. Именно от нас зависит сохранение традиций и обрядов своего народа, его культурного и исторического наследия. Ведь из всего  этого и складывается осознание  понятия «Родина».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novayagazeta.ru/ai/article.355553/pics.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612068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91680" y="5460326"/>
            <a:ext cx="6048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Семья голодающих  Поволжье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Loner\Рабочий стол\Исследовательская работа настя\5 августа-фото\DSC02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143404" cy="55721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5857892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Братская могила в п.Наследницком 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в память об умерших от голода  в 1921 году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2" y="714356"/>
            <a:ext cx="371477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Односельчанам, </a:t>
            </a: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погибшим от голода </a:t>
            </a: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в 1921 году.</a:t>
            </a: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              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Помним…..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                       Скорбим….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b="1" i="1" dirty="0" smtClean="0"/>
              <a:t>Выяснить   масштабы  бедствия в п.Наследницкий, рассказать о захоронениях  умерших односельчан в годы голода  и изучить традицию празднования местного праздника.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Цель  исследования: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Функционирование столовой в Наследницкой станице в 1921-1922 годах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221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47678"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       1921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Суточная</a:t>
                      </a:r>
                      <a:r>
                        <a:rPr lang="ru-RU" sz="1200" baseline="0" dirty="0" smtClean="0"/>
                        <a:t> пропускная способность столовой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1922</a:t>
                      </a:r>
                      <a:r>
                        <a:rPr lang="ru-RU" baseline="0" dirty="0" smtClean="0"/>
                        <a:t>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Суточная</a:t>
                      </a:r>
                      <a:r>
                        <a:rPr lang="ru-RU" sz="1200" baseline="0" dirty="0" smtClean="0"/>
                        <a:t> пропускная способность столовой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1540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Январь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1540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Ноябрь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1540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Февраль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1200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Декабрь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1540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Март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1200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Апрель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1200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1538" y="4000504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( ОГАЧО Ф. р – 380.Д.14, оп.1, стр. 236-294 Сведения Гор.Уезд. Комиссии помощи голодающим о количестве функционированных) столовых общественного питания.)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15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2934072" cy="5760640"/>
          </a:xfrm>
          <a:prstGeom prst="rect">
            <a:avLst/>
          </a:prstGeom>
        </p:spPr>
      </p:pic>
      <p:pic>
        <p:nvPicPr>
          <p:cNvPr id="4" name="Рисунок 3" descr="IMG_15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332656"/>
            <a:ext cx="3942184" cy="5913276"/>
          </a:xfrm>
          <a:prstGeom prst="rect">
            <a:avLst/>
          </a:prstGeom>
        </p:spPr>
      </p:pic>
      <p:pic>
        <p:nvPicPr>
          <p:cNvPr id="5" name="Рисунок 4" descr="IMG_1540.JPG"/>
          <p:cNvPicPr>
            <a:picLocks noChangeAspect="1"/>
          </p:cNvPicPr>
          <p:nvPr/>
        </p:nvPicPr>
        <p:blipFill>
          <a:blip r:embed="rId4" cstate="print"/>
          <a:srcRect l="11856" t="8848" r="9479"/>
          <a:stretch>
            <a:fillRect/>
          </a:stretch>
        </p:blipFill>
        <p:spPr>
          <a:xfrm>
            <a:off x="6156176" y="692696"/>
            <a:ext cx="2987824" cy="51931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38132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Списки детей, сирот</a:t>
            </a:r>
            <a:r>
              <a:rPr lang="ru-RU" dirty="0" smtClean="0"/>
              <a:t>, безродных стариков</a:t>
            </a:r>
            <a:r>
              <a:rPr lang="ru-RU" dirty="0" smtClean="0"/>
              <a:t>, подлежащих питанию в столовой.(февраль 1921г)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8641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                                              </a:t>
            </a:r>
            <a:r>
              <a:rPr lang="ru-RU" sz="2900" b="1" i="1" dirty="0" smtClean="0">
                <a:solidFill>
                  <a:srgbClr val="020206"/>
                </a:solidFill>
              </a:rPr>
              <a:t>9 сентября 1921 года</a:t>
            </a:r>
          </a:p>
          <a:p>
            <a:r>
              <a:rPr lang="ru-RU" dirty="0" smtClean="0"/>
              <a:t>«…Большая часть населения в настоящее время обречена на голодную смерть, которая в настоящее время питается кореньями и травами, появление эпидемии «холера» унесло много жизней матерей и отцов, дети, которых находятся без присмотра…как поступить с голодной массой, которая требует ничтожную крошку хлеба для спасения жизни…» </a:t>
            </a:r>
            <a:endParaRPr lang="ru-RU" sz="2900" b="1" i="1" dirty="0" smtClean="0"/>
          </a:p>
          <a:p>
            <a:r>
              <a:rPr lang="ru-RU" b="1" i="1" dirty="0" smtClean="0"/>
              <a:t>                                                                                           </a:t>
            </a:r>
            <a:r>
              <a:rPr lang="ru-RU" dirty="0" smtClean="0"/>
              <a:t>( ОГАЧО.Ф. Р-380. Оп.1; Д.49)</a:t>
            </a:r>
            <a:endParaRPr lang="ru-RU" b="1" i="1" dirty="0" smtClean="0"/>
          </a:p>
          <a:p>
            <a:r>
              <a:rPr lang="ru-RU" sz="2900" b="1" i="1" dirty="0" smtClean="0">
                <a:solidFill>
                  <a:schemeClr val="bg1"/>
                </a:solidFill>
              </a:rPr>
              <a:t>                                                   январь 1922 год</a:t>
            </a:r>
          </a:p>
          <a:p>
            <a:r>
              <a:rPr lang="ru-RU" dirty="0" smtClean="0"/>
              <a:t>«…продовольственное положение станицы трагическое: съедены кошки, собаки, мослы, падаль….Число беспризорных детей с каждым днем увеличивается. Родители покидают своих детей и уводят, и сами замерзают на дорогах. На 1 января </a:t>
            </a:r>
            <a:r>
              <a:rPr lang="ru-RU" dirty="0" smtClean="0"/>
              <a:t>1922 года </a:t>
            </a:r>
            <a:r>
              <a:rPr lang="ru-RU" dirty="0" smtClean="0"/>
              <a:t>зарегистрировано по станице голодных 7558 человек, из них 3775 детей, не имеющих ни какой поддержки, как со стороны населения, а так же государства. На 1 января в п. Наследницком находится на складе бывшего общественного магазина 40 тел, от невозможности рыть могилы….» </a:t>
            </a:r>
          </a:p>
          <a:p>
            <a:r>
              <a:rPr lang="ru-RU" dirty="0" smtClean="0"/>
              <a:t>                                                                                ( ОГАЧО.Ф. Р-380. Оп.1; Д.6.Л.29)</a:t>
            </a:r>
          </a:p>
          <a:p>
            <a:r>
              <a:rPr lang="ru-RU" dirty="0" smtClean="0"/>
              <a:t>                                               </a:t>
            </a:r>
            <a:r>
              <a:rPr lang="ru-RU" sz="2900" b="1" i="1" dirty="0" smtClean="0">
                <a:solidFill>
                  <a:schemeClr val="bg1"/>
                </a:solidFill>
              </a:rPr>
              <a:t>20 февраля 1922 года</a:t>
            </a:r>
          </a:p>
          <a:p>
            <a:r>
              <a:rPr lang="ru-RU" dirty="0" smtClean="0"/>
              <a:t>«…смертность от голода с каждым днём увеличивается так, что в феврале месяца ежедневно умирают по 10-20 человек. Трупы убирать некому, настроение населения паническое, собаки, кошки, ослы, падаль съедены, кражи скота ужасные, нет силы бороться….Развивается людоедство…Одним словом, ужасы не подаются описанию…»                                                           </a:t>
            </a:r>
          </a:p>
          <a:p>
            <a:r>
              <a:rPr lang="ru-RU" dirty="0" smtClean="0"/>
              <a:t>                                                                              ( ОГАЧО.Ф. Р-380. Оп.2; Д.7)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Положение Наследницкой станицы в голодные годы.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1736</TotalTime>
  <Words>888</Words>
  <Application>Microsoft Office PowerPoint</Application>
  <PresentationFormat>Экран (4:3)</PresentationFormat>
  <Paragraphs>96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Бумажная</vt:lpstr>
      <vt:lpstr>Исследовательская работа:  « Испытание смертью. Голод в Наследницкой станице в 1921-1922 годах.»</vt:lpstr>
      <vt:lpstr>Слайд 2</vt:lpstr>
      <vt:lpstr>Слайд 3</vt:lpstr>
      <vt:lpstr>Слайд 4</vt:lpstr>
      <vt:lpstr>Слайд 5</vt:lpstr>
      <vt:lpstr>Цель  исследования:</vt:lpstr>
      <vt:lpstr>Функционирование столовой в Наследницкой станице в 1921-1922 годах</vt:lpstr>
      <vt:lpstr>Слайд 8</vt:lpstr>
      <vt:lpstr>Положение Наследницкой станицы в голодные годы.</vt:lpstr>
      <vt:lpstr>Слайд 10</vt:lpstr>
      <vt:lpstr>Смертность от голода в Наследницкой станице.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.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работа:«Жатва смерти». Голод в 1921-1922 годах в посёлке Наследницкий.</dc:title>
  <cp:lastModifiedBy>Пользователь</cp:lastModifiedBy>
  <cp:revision>141</cp:revision>
  <dcterms:modified xsi:type="dcterms:W3CDTF">2016-11-09T08:38:54Z</dcterms:modified>
</cp:coreProperties>
</file>