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70" r:id="rId3"/>
    <p:sldId id="273" r:id="rId4"/>
    <p:sldId id="289" r:id="rId5"/>
    <p:sldId id="276" r:id="rId6"/>
    <p:sldId id="277" r:id="rId7"/>
    <p:sldId id="268" r:id="rId8"/>
    <p:sldId id="265" r:id="rId9"/>
    <p:sldId id="269" r:id="rId10"/>
    <p:sldId id="267" r:id="rId11"/>
    <p:sldId id="272" r:id="rId12"/>
    <p:sldId id="266" r:id="rId13"/>
    <p:sldId id="271" r:id="rId14"/>
    <p:sldId id="260" r:id="rId15"/>
    <p:sldId id="263" r:id="rId16"/>
    <p:sldId id="259" r:id="rId17"/>
    <p:sldId id="284" r:id="rId18"/>
    <p:sldId id="286" r:id="rId19"/>
    <p:sldId id="258" r:id="rId20"/>
    <p:sldId id="280" r:id="rId21"/>
    <p:sldId id="290" r:id="rId22"/>
    <p:sldId id="261" r:id="rId23"/>
    <p:sldId id="256" r:id="rId24"/>
    <p:sldId id="287" r:id="rId25"/>
    <p:sldId id="283" r:id="rId26"/>
    <p:sldId id="291" r:id="rId27"/>
    <p:sldId id="292" r:id="rId28"/>
    <p:sldId id="293" r:id="rId29"/>
    <p:sldId id="28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3B94A-9990-43D2-92A6-211EB9CA9FE5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928AF-3815-4304-AE11-6F74148784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121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928AF-3815-4304-AE11-6F741487848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648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928AF-3815-4304-AE11-6F741487848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121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928AF-3815-4304-AE11-6F7414878483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206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928AF-3815-4304-AE11-6F741487848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97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928AF-3815-4304-AE11-6F7414878483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55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3723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723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E1CCD-D173-47EE-AEF7-AC5CC6FAA8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6435"/>
      </p:ext>
    </p:extLst>
  </p:cSld>
  <p:clrMapOvr>
    <a:masterClrMapping/>
  </p:clrMapOvr>
  <p:transition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C43EB-CD43-49C5-9C25-DBFD46230F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01223"/>
      </p:ext>
    </p:extLst>
  </p:cSld>
  <p:clrMapOvr>
    <a:masterClrMapping/>
  </p:clrMapOvr>
  <p:transition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37FAF-8658-44C2-824C-D7AD2758F7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58169"/>
      </p:ext>
    </p:extLst>
  </p:cSld>
  <p:clrMapOvr>
    <a:masterClrMapping/>
  </p:clrMapOvr>
  <p:transition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71165-6079-4CC5-8AF0-F9CB6D0EC8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276137"/>
      </p:ext>
    </p:extLst>
  </p:cSld>
  <p:clrMapOvr>
    <a:masterClrMapping/>
  </p:clrMapOvr>
  <p:transition>
    <p:cover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89334-CFDB-4760-B705-FF72F51F33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77584"/>
      </p:ext>
    </p:extLst>
  </p:cSld>
  <p:clrMapOvr>
    <a:masterClrMapping/>
  </p:clrMapOvr>
  <p:transition>
    <p:cover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056D3-2F54-445C-AEE9-45AE0BA94F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159262"/>
      </p:ext>
    </p:extLst>
  </p:cSld>
  <p:clrMapOvr>
    <a:masterClrMapping/>
  </p:clrMapOvr>
  <p:transition>
    <p:cover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35DED-5787-42B9-9DBD-3BE881EFD8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13636"/>
      </p:ext>
    </p:extLst>
  </p:cSld>
  <p:clrMapOvr>
    <a:masterClrMapping/>
  </p:clrMapOvr>
  <p:transition>
    <p:cover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008B0-67DB-414A-AE48-C1298C6199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076995"/>
      </p:ext>
    </p:extLst>
  </p:cSld>
  <p:clrMapOvr>
    <a:masterClrMapping/>
  </p:clrMapOvr>
  <p:transition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4B898-6AE6-4C27-B389-10A26E0A26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91402"/>
      </p:ext>
    </p:extLst>
  </p:cSld>
  <p:clrMapOvr>
    <a:masterClrMapping/>
  </p:clrMapOvr>
  <p:transition>
    <p:cover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A9D2F-E780-4D9F-A356-28D7B700D0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256944"/>
      </p:ext>
    </p:extLst>
  </p:cSld>
  <p:clrMapOvr>
    <a:masterClrMapping/>
  </p:clrMapOvr>
  <p:transition>
    <p:cover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4E67C-DE41-4EED-B638-31FE413C32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20593"/>
      </p:ext>
    </p:extLst>
  </p:cSld>
  <p:clrMapOvr>
    <a:masterClrMapping/>
  </p:clrMapOvr>
  <p:transition>
    <p:cover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7D08F-C857-45BA-BE8D-8280DD0F36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42980"/>
      </p:ext>
    </p:extLst>
  </p:cSld>
  <p:clrMapOvr>
    <a:masterClrMapping/>
  </p:clrMapOvr>
  <p:transition>
    <p:cover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21464-8DDD-4564-81BD-471437C43D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413239"/>
      </p:ext>
    </p:extLst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3619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19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19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19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19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0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1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1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621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3621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62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621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621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621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C1A1F5-CD99-442A-8500-D7417FE1F25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81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cover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7%20&#1084;&#1086;&#1085;&#1072;&#1089;&#1090;&#1099;&#1088;&#1096;&#1080;&#1085;&#1072;%20&#1051;&#1102;&#1076;&#1084;&#1080;&#1083;&#1072;%20&#1057;&#1077;&#1085;&#1095;&#1080;&#1085;&#1072;%20-%20&#1051;&#1102;&#1073;&#1086;&#1074;&#1100;%20&#1080;%20&#1088;&#1072;&#1079;&#1083;&#1091;&#1082;&#1072;%20(minus).mp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1%20&#1084;&#1091;&#1079;&#1099;%20%20Evgenij_Doga_-_Vals_iz_kinofilma_Moj_laskovyj_i_nezhnyj_zver_1978_Evgenij_Doga.mp3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2"/>
            <a:ext cx="8435280" cy="4159299"/>
          </a:xfrm>
        </p:spPr>
        <p:txBody>
          <a:bodyPr/>
          <a:lstStyle/>
          <a:p>
            <a:r>
              <a:rPr lang="ru-RU" dirty="0" smtClean="0"/>
              <a:t>Тема </a:t>
            </a:r>
            <a:r>
              <a:rPr lang="ru-RU" dirty="0"/>
              <a:t>открытого </a:t>
            </a:r>
            <a:r>
              <a:rPr lang="ru-RU" dirty="0" smtClean="0"/>
              <a:t>внеклассного мероприятия по теме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«Женщины –  музы в истории мировой культуры»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4725144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/>
              <a:t>		</a:t>
            </a:r>
            <a:r>
              <a:rPr lang="ru-RU" sz="2400" b="1" dirty="0" smtClean="0"/>
              <a:t>Преподаватель:</a:t>
            </a:r>
            <a:endParaRPr lang="ru-RU" sz="2400" b="1" dirty="0"/>
          </a:p>
          <a:p>
            <a:pPr algn="r"/>
            <a:r>
              <a:rPr lang="ru-RU" sz="2400" b="1" dirty="0" smtClean="0"/>
              <a:t>Зеленова </a:t>
            </a:r>
            <a:r>
              <a:rPr lang="ru-RU" sz="2400" b="1" dirty="0"/>
              <a:t>В.А.</a:t>
            </a:r>
          </a:p>
          <a:p>
            <a:pPr algn="r"/>
            <a:r>
              <a:rPr lang="ru-RU" sz="2400" b="1" dirty="0" smtClean="0"/>
              <a:t>ГБПОУ </a:t>
            </a:r>
            <a:r>
              <a:rPr lang="ru-RU" sz="2400" b="1" dirty="0"/>
              <a:t>ИО «АПТ»</a:t>
            </a:r>
          </a:p>
        </p:txBody>
      </p:sp>
    </p:spTree>
    <p:extLst>
      <p:ext uri="{BB962C8B-B14F-4D97-AF65-F5344CB8AC3E}">
        <p14:creationId xmlns:p14="http://schemas.microsoft.com/office/powerpoint/2010/main" val="3679399614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 И. </a:t>
            </a:r>
            <a:r>
              <a:rPr lang="ru-RU" dirty="0" err="1" smtClean="0"/>
              <a:t>Гау</a:t>
            </a:r>
            <a:r>
              <a:rPr lang="ru-RU" dirty="0" smtClean="0"/>
              <a:t> (1816 – 1895)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3" y="1628800"/>
            <a:ext cx="3936251" cy="4893647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Акварельный портрет В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Гау</a:t>
            </a:r>
            <a:r>
              <a:rPr lang="ru-RU" sz="2400" b="1" dirty="0" smtClean="0"/>
              <a:t> </a:t>
            </a:r>
            <a:r>
              <a:rPr lang="ru-RU" sz="2400" b="1" dirty="0"/>
              <a:t>широко известен: молодая женщина изображена в белом бальном платье, украшенном несколькими рядами кружев, к платью прикреплен большой аграф, на голове маленькая шляпка со страусовым пером, спускающимся на обнаженное плечо.</a:t>
            </a:r>
          </a:p>
        </p:txBody>
      </p:sp>
      <p:pic>
        <p:nvPicPr>
          <p:cNvPr id="4098" name="Picture 2" descr="C:\Users\Admin\Desktop\0084Vladimir_Hau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628800"/>
            <a:ext cx="3496889" cy="4536504"/>
          </a:xfrm>
          <a:prstGeom prst="rect">
            <a:avLst/>
          </a:prstGeom>
          <a:noFill/>
          <a:ln w="762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83010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vi-VN" dirty="0"/>
              <a:t>Ната́лья Никола́евна </a:t>
            </a:r>
            <a:r>
              <a:rPr lang="vi-VN" dirty="0" smtClean="0"/>
              <a:t>Гончаро́ва</a:t>
            </a:r>
            <a:endParaRPr lang="ru-RU" sz="1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799"/>
            <a:ext cx="3960440" cy="493799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1628799"/>
            <a:ext cx="3888432" cy="5016758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«Необыкновенно выразительные глаза, очаровательная улыбка и притягивающая простота в общении, помимо её воли, покоряли всех. Не её вина, что всё в ней было так удивительно хорошо. Но для меня так и осталось загадкой, откуда обрела Наталья Николаевна такт и умение держать себя? Всё в ней самой и манера держать себя было проникнуто глубокой </a:t>
            </a:r>
            <a:r>
              <a:rPr lang="ru-RU" sz="2000" b="1" dirty="0" smtClean="0"/>
              <a:t>порядочностью».</a:t>
            </a:r>
          </a:p>
          <a:p>
            <a:pPr algn="just"/>
            <a:r>
              <a:rPr lang="ru-RU" sz="2000" b="1" dirty="0" smtClean="0"/>
              <a:t> 			Надежда Еропкина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50773973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К.П. Брюллов (1799-1852</a:t>
            </a:r>
            <a:r>
              <a:rPr lang="ru-RU" dirty="0"/>
              <a:t>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3459361" cy="4536504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1700808"/>
            <a:ext cx="4248472" cy="5016758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Портрет, </a:t>
            </a:r>
            <a:r>
              <a:rPr lang="ru-RU" sz="2000" b="1" dirty="0"/>
              <a:t>исполненный по заказу Пушкина </a:t>
            </a:r>
            <a:r>
              <a:rPr lang="ru-RU" sz="2000" b="1" dirty="0" smtClean="0"/>
              <a:t>в 1832 </a:t>
            </a:r>
            <a:r>
              <a:rPr lang="ru-RU" sz="2000" b="1" dirty="0"/>
              <a:t>году А. Брюлловым. Тонкий, «воздушный» акварельный портрет передает юную прелесть жены поэта. Наталия Николаевна в открытом бальном платье. Темно-русые волосы причесаны по моде, красивые светло-карие глаза немного косят, на лбу нитка жемчуга с подвеской, в ушах длинные серьги.</a:t>
            </a:r>
          </a:p>
          <a:p>
            <a:pPr algn="just"/>
            <a:r>
              <a:rPr lang="ru-RU" sz="2000" b="1" dirty="0" smtClean="0"/>
              <a:t>Этот </a:t>
            </a:r>
            <a:r>
              <a:rPr lang="ru-RU" sz="2000" b="1" dirty="0"/>
              <a:t>портрет – одно из прекраснейших произведений русской графики  первой половины девятнадцатого века.</a:t>
            </a:r>
          </a:p>
        </p:txBody>
      </p:sp>
    </p:spTree>
    <p:extLst>
      <p:ext uri="{BB962C8B-B14F-4D97-AF65-F5344CB8AC3E}">
        <p14:creationId xmlns:p14="http://schemas.microsoft.com/office/powerpoint/2010/main" val="3243904947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3"/>
            <a:ext cx="7992888" cy="1296144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Любовь </a:t>
            </a:r>
            <a:r>
              <a:rPr lang="ru-RU" sz="3200" dirty="0"/>
              <a:t>Менделеева и Александр Блок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79512" y="5445224"/>
            <a:ext cx="8784976" cy="1200329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25 мая 1903 г. Блок и Любовь Дмитриевна обручились в университетской церкви, а 17 августа в </a:t>
            </a:r>
            <a:r>
              <a:rPr lang="ru-RU" sz="2400" b="1" dirty="0" err="1"/>
              <a:t>Боблове</a:t>
            </a:r>
            <a:r>
              <a:rPr lang="ru-RU" sz="2400" b="1" dirty="0"/>
              <a:t> состоялась </a:t>
            </a:r>
            <a:r>
              <a:rPr lang="ru-RU" sz="2400" b="1" dirty="0" smtClean="0"/>
              <a:t>свадьба</a:t>
            </a:r>
            <a:r>
              <a:rPr lang="ru-RU" sz="1000" b="1" dirty="0" smtClean="0"/>
              <a:t>. </a:t>
            </a:r>
            <a:endParaRPr lang="ru-RU" sz="10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908720"/>
            <a:ext cx="5848945" cy="427567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404415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/>
              <a:t>Иван Сергеевич Тургенев- великий русский писатель, мастер прозы, автор многих литературных произведений.</a:t>
            </a:r>
            <a:br>
              <a:rPr lang="ru-RU" sz="2400" dirty="0"/>
            </a:br>
            <a:endParaRPr lang="ru-RU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491880" y="1268760"/>
            <a:ext cx="5472608" cy="5632311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Год  1843  остался  навсегда  памятным  Тургеневу  не  только  потому, что  был   первой  заметной  вехой  на  его  литературном  пути; этот  год оставил  неизгладимый  след  и в его  личной  жизни. Осенью  1843  года в  Петербург  приехала  итальянская  опера,  в которой  выступала  замечательно  даровитая  двадцатилетняя   певица Полина  Гарсиа  Виардо.</a:t>
            </a:r>
          </a:p>
          <a:p>
            <a:pPr algn="just"/>
            <a:r>
              <a:rPr lang="ru-RU" sz="2000" dirty="0"/>
              <a:t> Родившись  в  артистической  семье,  Полина  Гарсиа   почти   ребёнком начала  свою  карьеру.  Уже  в  конце  тридцатых   годов   она   с  огромным успехом   выступала   в   Брюсселе,   в   Лондоне,   а    восемнадцатилетней девушкой  дебютировала   на  парижской  оперной  сцене   в  роли   </a:t>
            </a:r>
            <a:r>
              <a:rPr lang="ru-RU" sz="2000" dirty="0" err="1"/>
              <a:t>Дездомоны</a:t>
            </a:r>
            <a:r>
              <a:rPr lang="ru-RU" sz="2000" dirty="0"/>
              <a:t> в  опере   Верди   «Отелло»,   а   затем   в  роли   </a:t>
            </a:r>
            <a:r>
              <a:rPr lang="ru-RU" sz="2000" dirty="0" err="1"/>
              <a:t>Ченерентолы</a:t>
            </a:r>
            <a:r>
              <a:rPr lang="ru-RU" sz="2000" dirty="0"/>
              <a:t>   в   опере Россини. </a:t>
            </a:r>
            <a:endParaRPr lang="ru-RU" sz="1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663825" cy="295116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09"/>
            <a:ext cx="2401133" cy="2174061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523440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67944" y="1700808"/>
            <a:ext cx="4896544" cy="5047536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300" dirty="0"/>
              <a:t>Талантливая певица, композиторша, пианистка, прекрасная рисовальщица, увлекательная собеседница, превосходно владевшая несколькими европейскими языками, трудолюбивая, многосторонняя, энергичная и бодрая, она была достойной подругой Тургенева. В доме Виардо Тургенев и умер, оставив ей значительную часть своего состояния, в том числе кольцо-талисман Пушкина и медальон с волосами великого поэта, которые она возвратила в Россию.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5" y="1556792"/>
            <a:ext cx="3546909" cy="504056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Полина  Гарсиа  Виардо.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922827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Алексей Толстой и </a:t>
            </a:r>
            <a:br>
              <a:rPr lang="ru-RU" dirty="0" smtClean="0"/>
            </a:br>
            <a:r>
              <a:rPr lang="ru-RU" dirty="0" smtClean="0"/>
              <a:t>Софья Миллер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" b="-122"/>
          <a:stretch/>
        </p:blipFill>
        <p:spPr bwMode="auto">
          <a:xfrm>
            <a:off x="395536" y="1692485"/>
            <a:ext cx="3456384" cy="915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39826" y="1742513"/>
            <a:ext cx="4572000" cy="4154984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/>
              <a:t>На маскараде в петербургском Большом театре зимой 1850–51 года 33-летний камер-юнкер Алексей Толстой увидел незнакомку.</a:t>
            </a:r>
          </a:p>
          <a:p>
            <a:pPr algn="just"/>
            <a:r>
              <a:rPr lang="ru-RU" sz="2400" b="1" dirty="0"/>
              <a:t>     Кто же была та незнакомка в чёрной полумаске – с тонким станом, звонким смехом, печальными глазами? Её звали Софья Андреевна Миллер, урождённая </a:t>
            </a:r>
            <a:r>
              <a:rPr lang="ru-RU" sz="2400" b="1" dirty="0" err="1"/>
              <a:t>Бахметева</a:t>
            </a:r>
            <a:r>
              <a:rPr lang="ru-RU" sz="24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34184164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77812"/>
            <a:ext cx="8237095" cy="2195565"/>
          </a:xfrm>
        </p:spPr>
        <p:txBody>
          <a:bodyPr/>
          <a:lstStyle/>
          <a:p>
            <a:r>
              <a:rPr lang="ru-RU" sz="2800" dirty="0"/>
              <a:t>Лишь после </a:t>
            </a:r>
            <a:r>
              <a:rPr lang="ru-RU" sz="2800" dirty="0" smtClean="0"/>
              <a:t>внезапной смерти матери, </a:t>
            </a:r>
            <a:r>
              <a:rPr lang="ru-RU" sz="2800" dirty="0"/>
              <a:t>а также долгожданного развода любящие обвенчались, и Софья Андреевна Миллер стала </a:t>
            </a:r>
            <a:r>
              <a:rPr lang="ru-RU" sz="2800" dirty="0" smtClean="0"/>
              <a:t>графиней </a:t>
            </a:r>
            <a:r>
              <a:rPr lang="ru-RU" sz="2800" dirty="0"/>
              <a:t>Софьей Андреевной </a:t>
            </a:r>
            <a:r>
              <a:rPr lang="ru-RU" sz="2800" dirty="0" smtClean="0"/>
              <a:t>Толстой.</a:t>
            </a:r>
            <a:br>
              <a:rPr lang="ru-RU" sz="2800" dirty="0" smtClean="0"/>
            </a:b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80928"/>
            <a:ext cx="6251917" cy="3466271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305752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1903 – 1919 «Красный период»</a:t>
            </a: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 smtClean="0">
              <a:solidFill>
                <a:srgbClr val="FF0000"/>
              </a:solidFill>
            </a:endParaRPr>
          </a:p>
        </p:txBody>
      </p:sp>
      <p:pic>
        <p:nvPicPr>
          <p:cNvPr id="9" name="Рисунок 8" descr="385px-Renoir_Umbrell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92257"/>
            <a:ext cx="3672408" cy="5713695"/>
          </a:xfrm>
          <a:prstGeom prst="rect">
            <a:avLst/>
          </a:prstGeom>
          <a:ln w="190500" cap="sq">
            <a:solidFill>
              <a:schemeClr val="tx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4355976" y="992258"/>
            <a:ext cx="4536504" cy="5201424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«Перламутровый» период </a:t>
            </a:r>
            <a:r>
              <a:rPr lang="ru-RU" sz="2200" dirty="0" smtClean="0"/>
              <a:t>П. О. Ренуара уступает </a:t>
            </a:r>
            <a:r>
              <a:rPr lang="ru-RU" sz="2200" dirty="0"/>
              <a:t>место «красному», названному так из-за предпочтения оттенкам красноватых и розовых цветов.</a:t>
            </a:r>
          </a:p>
          <a:p>
            <a:pPr algn="just"/>
            <a:r>
              <a:rPr lang="ru-RU" sz="2200" dirty="0"/>
              <a:t>   Ренуар по-прежнему пишет солнечные пейзажи, натюрморты с яркими цветами, портреты своих детей, обнаженных женщин, создает «Прогулку» (1906), «Портрет </a:t>
            </a:r>
            <a:r>
              <a:rPr lang="ru-RU" sz="2200" dirty="0" err="1"/>
              <a:t>Амбруаза</a:t>
            </a:r>
            <a:r>
              <a:rPr lang="ru-RU" sz="2200" dirty="0"/>
              <a:t> </a:t>
            </a:r>
            <a:r>
              <a:rPr lang="ru-RU" sz="2200" dirty="0" err="1"/>
              <a:t>Воллара</a:t>
            </a:r>
            <a:r>
              <a:rPr lang="ru-RU" sz="2200" dirty="0"/>
              <a:t>» (1908), «Габриэль в красной блузе» (1910), «Букет роз»  </a:t>
            </a:r>
            <a:r>
              <a:rPr lang="ru-RU" sz="2200" dirty="0" smtClean="0"/>
              <a:t>(</a:t>
            </a:r>
            <a:r>
              <a:rPr lang="ru-RU" sz="2200" dirty="0"/>
              <a:t>1909/1913), «Женщину с мандолиной» (1919</a:t>
            </a:r>
            <a:r>
              <a:rPr lang="ru-RU" sz="2200" dirty="0" smtClean="0"/>
              <a:t>).</a:t>
            </a:r>
          </a:p>
          <a:p>
            <a:r>
              <a:rPr lang="ru-RU" sz="2400" b="1" dirty="0" smtClean="0"/>
              <a:t>«Зонтики. 1881/1886</a:t>
            </a:r>
            <a:r>
              <a:rPr lang="ru-RU" sz="2400" b="1" dirty="0" smtClean="0"/>
              <a:t>»</a:t>
            </a:r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846622454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Ф. И. Тютчев </a:t>
            </a:r>
            <a:r>
              <a:rPr lang="ru-RU" dirty="0" smtClean="0"/>
              <a:t>и Елена </a:t>
            </a:r>
            <a:r>
              <a:rPr lang="ru-RU" dirty="0"/>
              <a:t>Александровна Денисьева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3773"/>
            <a:ext cx="3567113" cy="454183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7423" y="1700807"/>
            <a:ext cx="4749033" cy="4524315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Елена Александровна, при своем природном уме, обаянии, глубокой вдумчивости, серьезности – ведь жизнь сироты, что ни говори, накладывает отпечаток на душу и сердце, – и очень изысканных, изящных манерах могла рассчитывать на весьма неплохое устройство своей судьбы: Смольный институт был под неустанной опекой Императорской Фамилии, и племянницу, почти приемную дочь, заслуженной учительницы собирались при выпуске непременно назначить фрейлиной Двора! </a:t>
            </a:r>
          </a:p>
          <a:p>
            <a:pPr algn="just"/>
            <a:r>
              <a:rPr lang="ru-RU" dirty="0"/>
              <a:t>       А там и замужество, вполне приличное ее летам и воспитанию.</a:t>
            </a:r>
          </a:p>
          <a:p>
            <a:pPr algn="just"/>
            <a:r>
              <a:rPr lang="ru-RU" dirty="0"/>
              <a:t>       Но судьбе было угодно </a:t>
            </a:r>
            <a:r>
              <a:rPr lang="ru-RU" dirty="0" err="1"/>
              <a:t>познокомить</a:t>
            </a:r>
            <a:r>
              <a:rPr lang="ru-RU" dirty="0"/>
              <a:t> ее с Федор Ивановичем Тютчевым....</a:t>
            </a:r>
          </a:p>
        </p:txBody>
      </p:sp>
    </p:spTree>
    <p:extLst>
      <p:ext uri="{BB962C8B-B14F-4D97-AF65-F5344CB8AC3E}">
        <p14:creationId xmlns:p14="http://schemas.microsoft.com/office/powerpoint/2010/main" val="3448742873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</a:t>
            </a:r>
            <a:endParaRPr lang="ru-RU" dirty="0"/>
          </a:p>
        </p:txBody>
      </p:sp>
      <p:pic>
        <p:nvPicPr>
          <p:cNvPr id="5124" name="Picture 4" descr="C:\Users\Admin\Desktop\74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165" y="3645024"/>
            <a:ext cx="2335079" cy="2995294"/>
          </a:xfrm>
          <a:prstGeom prst="rect">
            <a:avLst/>
          </a:prstGeom>
          <a:noFill/>
          <a:ln w="762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\Desktop\125830_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71" y="1052736"/>
            <a:ext cx="2323165" cy="3096344"/>
          </a:xfrm>
          <a:prstGeom prst="rect">
            <a:avLst/>
          </a:prstGeom>
          <a:noFill/>
          <a:ln w="762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1988840"/>
            <a:ext cx="3744416" cy="3785652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Музы ( др.-греч. </a:t>
            </a:r>
            <a:r>
              <a:rPr lang="ru-RU" sz="2400" b="1" dirty="0" err="1"/>
              <a:t>μοῦσ</a:t>
            </a:r>
            <a:r>
              <a:rPr lang="ru-RU" sz="2400" b="1" dirty="0"/>
              <a:t>αι — «мыслящие») — в древнегреческой </a:t>
            </a:r>
            <a:r>
              <a:rPr lang="ru-RU" sz="2400" b="1" dirty="0" smtClean="0"/>
              <a:t>мифологии </a:t>
            </a:r>
            <a:r>
              <a:rPr lang="ru-RU" sz="2400" b="1" dirty="0"/>
              <a:t>дочери бога Зевса и титаниды Мнемосины, либо дочери Гармонии, живущие на Парнасе богини — покровительницы искусств</a:t>
            </a:r>
            <a:r>
              <a:rPr lang="ru-RU" sz="2400" b="1" dirty="0" smtClean="0"/>
              <a:t> и наук. </a:t>
            </a:r>
          </a:p>
        </p:txBody>
      </p:sp>
    </p:spTree>
    <p:extLst>
      <p:ext uri="{BB962C8B-B14F-4D97-AF65-F5344CB8AC3E}">
        <p14:creationId xmlns:p14="http://schemas.microsoft.com/office/powerpoint/2010/main" val="1257374981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Последняя любовь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219450" cy="420052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1988840"/>
            <a:ext cx="4320480" cy="4708981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Стихотворение «Последняя любовь», написанное в «</a:t>
            </a:r>
            <a:r>
              <a:rPr lang="ru-RU" sz="2000" dirty="0" err="1"/>
              <a:t>денисьевский</a:t>
            </a:r>
            <a:r>
              <a:rPr lang="ru-RU" sz="2000" dirty="0"/>
              <a:t> период», принадлежит к числу шедевров русской лирики. Это стихотворение проникнуто желанием остановить «чудное мгновенье». Это заклинание, обращенное к всемогущей судьбе с просьбой продлить очарование предзакатной любви. В течение 14 лет продолжались отношения Тютчева и Денисьевой. У них было трое детей. Смерть Елены Александровны от чахотки 4 августа 1864 года была невосполнимой утратой для поэта. </a:t>
            </a:r>
          </a:p>
        </p:txBody>
      </p:sp>
    </p:spTree>
    <p:extLst>
      <p:ext uri="{BB962C8B-B14F-4D97-AF65-F5344CB8AC3E}">
        <p14:creationId xmlns:p14="http://schemas.microsoft.com/office/powerpoint/2010/main" val="361256568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>В. </a:t>
            </a:r>
            <a:r>
              <a:rPr lang="ru-RU" sz="3200" dirty="0" err="1" smtClean="0"/>
              <a:t>Боровиковский</a:t>
            </a:r>
            <a:r>
              <a:rPr lang="ru-RU" sz="3200" dirty="0" smtClean="0"/>
              <a:t> «Портрет М.И. Лопухиной»</a:t>
            </a:r>
            <a:r>
              <a:rPr lang="ru-RU" sz="4000" dirty="0" smtClean="0"/>
              <a:t> </a:t>
            </a:r>
            <a:endParaRPr lang="ru-RU" sz="1200" dirty="0" smtClean="0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4038600" cy="5328493"/>
          </a:xfrm>
          <a:ln w="76200" cmpd="tri">
            <a:solidFill>
              <a:schemeClr val="tx2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Она давно прошла – и нет уже тех глаз 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И той улыбки нет, что молча выражали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Страданье – тень любви и мысли – тень 			     печали…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Но красоту её  </a:t>
            </a:r>
            <a:r>
              <a:rPr lang="ru-RU" sz="1800" b="1" dirty="0" err="1" smtClean="0">
                <a:latin typeface="Monotype Corsiva" pitchFamily="66" charset="0"/>
              </a:rPr>
              <a:t>Боровиковский</a:t>
            </a:r>
            <a:r>
              <a:rPr lang="ru-RU" sz="1800" b="1" dirty="0" smtClean="0">
                <a:latin typeface="Monotype Corsiva" pitchFamily="66" charset="0"/>
              </a:rPr>
              <a:t> спас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Та часть души от нас не улетела.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И будет этот взгляд прелесть тела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К ней равнодушное потомство привлекать,</a:t>
            </a:r>
          </a:p>
          <a:p>
            <a:pPr eaLnBrk="1" hangingPunct="1"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Уча его любить – страдать – прощать – молчать </a:t>
            </a:r>
            <a:r>
              <a:rPr lang="ru-RU" sz="1800" b="1" dirty="0">
                <a:latin typeface="Monotype Corsiva" pitchFamily="66" charset="0"/>
              </a:rPr>
              <a:t>…</a:t>
            </a:r>
            <a:r>
              <a:rPr lang="ru-RU" sz="1800" b="1" dirty="0" err="1">
                <a:latin typeface="Monotype Corsiva" pitchFamily="66" charset="0"/>
              </a:rPr>
              <a:t>Я.Полонский</a:t>
            </a:r>
            <a:r>
              <a:rPr lang="ru-RU" sz="1800" b="1" dirty="0" smtClean="0">
                <a:latin typeface="Monotype Corsiva" pitchFamily="66" charset="0"/>
              </a:rPr>
              <a:t>)</a:t>
            </a:r>
          </a:p>
          <a:p>
            <a:pPr eaLnBrk="1" hangingPunct="1">
              <a:buNone/>
              <a:defRPr/>
            </a:pPr>
            <a:r>
              <a:rPr lang="ru-RU" sz="1600" dirty="0" smtClean="0"/>
              <a:t>	</a:t>
            </a:r>
            <a:r>
              <a:rPr lang="ru-RU" sz="1800" dirty="0" smtClean="0"/>
              <a:t>      Чередование самых противоречивых и тонких  чувству Лопухиной отражено нежной живописью, её мягкой и светлой гаммой. Это создает особую поэзию образа.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600" dirty="0" smtClean="0"/>
          </a:p>
        </p:txBody>
      </p:sp>
      <p:pic>
        <p:nvPicPr>
          <p:cNvPr id="69638" name="Picture 6" descr="Лопухина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1484313"/>
            <a:ext cx="3889375" cy="4897437"/>
          </a:xfrm>
          <a:ln w="76200" cmpd="tri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400370740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20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20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2000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2000"/>
                                        <p:tgtEl>
                                          <p:spTgt spid="69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2000"/>
                                        <p:tgtEl>
                                          <p:spTgt spid="696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2000"/>
                                        <p:tgtEl>
                                          <p:spTgt spid="696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2000"/>
                                        <p:tgtEl>
                                          <p:spTgt spid="696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2000"/>
                                        <p:tgtEl>
                                          <p:spTgt spid="696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>В. </a:t>
            </a:r>
            <a:r>
              <a:rPr lang="ru-RU" sz="3200" dirty="0" err="1" smtClean="0"/>
              <a:t>Боровиковский</a:t>
            </a:r>
            <a:r>
              <a:rPr lang="ru-RU" sz="3200" dirty="0" smtClean="0"/>
              <a:t> «Портрет М.И. Лопухиной»</a:t>
            </a:r>
            <a:r>
              <a:rPr lang="ru-RU" sz="4000" dirty="0" smtClean="0"/>
              <a:t> 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4038600" cy="5328493"/>
          </a:xfrm>
          <a:ln w="76200" cmpd="tri">
            <a:solidFill>
              <a:schemeClr val="tx2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Она давно прошла – и нет уже тех глаз 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И той улыбки нет, что молча выражали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Страданье – тень любви и мысли – тень 			     печали…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Но красоту её  </a:t>
            </a:r>
            <a:r>
              <a:rPr lang="ru-RU" sz="1800" b="1" dirty="0" err="1" smtClean="0">
                <a:latin typeface="Monotype Corsiva" pitchFamily="66" charset="0"/>
              </a:rPr>
              <a:t>Боровиковский</a:t>
            </a:r>
            <a:r>
              <a:rPr lang="ru-RU" sz="1800" b="1" dirty="0" smtClean="0">
                <a:latin typeface="Monotype Corsiva" pitchFamily="66" charset="0"/>
              </a:rPr>
              <a:t> спас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Та часть души от нас не улетела.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И будет этот взгляд прелесть тела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К ней равнодушное потомство привлекать,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Уча его любить – страдать – прощать – молчать 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>
                <a:latin typeface="Monotype Corsiva" pitchFamily="66" charset="0"/>
              </a:rPr>
              <a:t>			(</a:t>
            </a:r>
            <a:r>
              <a:rPr lang="ru-RU" sz="1800" b="1" dirty="0" err="1" smtClean="0">
                <a:latin typeface="Monotype Corsiva" pitchFamily="66" charset="0"/>
              </a:rPr>
              <a:t>Я.Полонский</a:t>
            </a:r>
            <a:r>
              <a:rPr lang="ru-RU" sz="1800" b="1" dirty="0" smtClean="0">
                <a:latin typeface="Monotype Corsiva" pitchFamily="66" charset="0"/>
              </a:rPr>
              <a:t>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	</a:t>
            </a:r>
            <a:r>
              <a:rPr lang="ru-RU" sz="1800" dirty="0" smtClean="0"/>
              <a:t>      Чередование самых противоречивых и тонких  чувству Лопухиной отражено нежной живописью, её мягкой и светлой гаммой. Это создает особую поэзию образа.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600" dirty="0" smtClean="0"/>
          </a:p>
        </p:txBody>
      </p:sp>
      <p:pic>
        <p:nvPicPr>
          <p:cNvPr id="69638" name="Picture 6" descr="Лопухина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1484313"/>
            <a:ext cx="3889375" cy="4897437"/>
          </a:xfrm>
          <a:ln w="76200" cmpd="tri">
            <a:solidFill>
              <a:schemeClr val="tx2"/>
            </a:solidFill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30"/>
            <a:ext cx="9144000" cy="68482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013016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20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20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2000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2000"/>
                                        <p:tgtEl>
                                          <p:spTgt spid="69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2000"/>
                                        <p:tgtEl>
                                          <p:spTgt spid="696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2000"/>
                                        <p:tgtEl>
                                          <p:spTgt spid="696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2000"/>
                                        <p:tgtEl>
                                          <p:spTgt spid="696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2000"/>
                                        <p:tgtEl>
                                          <p:spTgt spid="696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2000"/>
                                        <p:tgtEl>
                                          <p:spTgt spid="696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Любовь и </a:t>
            </a:r>
            <a:r>
              <a:rPr lang="ru-RU" dirty="0" smtClean="0">
                <a:solidFill>
                  <a:srgbClr val="FF0000"/>
                </a:solidFill>
              </a:rPr>
              <a:t>разлука</a:t>
            </a:r>
            <a:r>
              <a:rPr lang="ru-RU" sz="1000" dirty="0">
                <a:solidFill>
                  <a:srgbClr val="FF0000"/>
                </a:solidFill>
              </a:rPr>
              <a:t/>
            </a:r>
            <a:br>
              <a:rPr lang="ru-RU" sz="1000" dirty="0">
                <a:solidFill>
                  <a:srgbClr val="FF0000"/>
                </a:solidFill>
              </a:rPr>
            </a:br>
            <a:r>
              <a:rPr lang="ru-RU" sz="1000" dirty="0" smtClean="0">
                <a:solidFill>
                  <a:srgbClr val="FF0000"/>
                </a:solidFill>
                <a:hlinkClick r:id="rId3" action="ppaction://hlinkfile"/>
              </a:rPr>
              <a:t>mp3</a:t>
            </a:r>
            <a:endParaRPr lang="ru-RU" sz="1000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" y="1041946"/>
            <a:ext cx="7286525" cy="382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" r="37939"/>
          <a:stretch/>
        </p:blipFill>
        <p:spPr bwMode="auto">
          <a:xfrm>
            <a:off x="3250408" y="4581128"/>
            <a:ext cx="2664071" cy="215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924" y="3125560"/>
            <a:ext cx="3378457" cy="253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829602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976664" cy="360040"/>
          </a:xfrm>
        </p:spPr>
        <p:txBody>
          <a:bodyPr/>
          <a:lstStyle/>
          <a:p>
            <a:r>
              <a:rPr lang="ru-RU" dirty="0" smtClean="0"/>
              <a:t>Солдатские вдовы</a:t>
            </a:r>
            <a:br>
              <a:rPr lang="ru-RU" dirty="0" smtClean="0"/>
            </a:br>
            <a:endParaRPr lang="ru-RU" sz="1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2" t="4174" r="8687" b="13805"/>
          <a:stretch/>
        </p:blipFill>
        <p:spPr bwMode="auto">
          <a:xfrm>
            <a:off x="4355976" y="3068960"/>
            <a:ext cx="4604823" cy="340745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5090668" cy="3816424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336964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Жди меня…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55183"/>
            <a:ext cx="4176464" cy="4176464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45885"/>
            <a:ext cx="3851461" cy="2888596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204644" cy="3146475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837926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сына родила не для войны!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4857388" cy="36734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17" y="1340768"/>
            <a:ext cx="3089920" cy="2321302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17" y="4077072"/>
            <a:ext cx="3141528" cy="237322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547587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 женщины прекрасны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456384" cy="2304256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237" y="3717032"/>
            <a:ext cx="3672408" cy="2448272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42" y="4077072"/>
            <a:ext cx="3927985" cy="2617692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312368" cy="2106114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264347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 smtClean="0">
                <a:hlinkClick r:id="rId2" action="ppaction://hlinkfile"/>
              </a:rPr>
              <a:t>1 музы  </a:t>
            </a:r>
            <a:r>
              <a:rPr lang="en-US" sz="1000" dirty="0" err="1" smtClean="0">
                <a:hlinkClick r:id="rId2" action="ppaction://hlinkfile"/>
              </a:rPr>
              <a:t>Evgenij_Doga</a:t>
            </a:r>
            <a:r>
              <a:rPr lang="en-US" sz="1000" dirty="0" smtClean="0">
                <a:hlinkClick r:id="rId2" action="ppaction://hlinkfile"/>
              </a:rPr>
              <a:t>_-_</a:t>
            </a:r>
            <a:endParaRPr lang="ru-RU" sz="1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7818"/>
            <a:ext cx="4114800" cy="579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804215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Женщина…</a:t>
            </a:r>
            <a:endParaRPr lang="ru-RU" dirty="0"/>
          </a:p>
        </p:txBody>
      </p:sp>
      <p:pic>
        <p:nvPicPr>
          <p:cNvPr id="1030" name="Picture 6" descr="C:\Users\Admin\Desktop\173512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388660"/>
            <a:ext cx="2705938" cy="3891579"/>
          </a:xfrm>
          <a:prstGeom prst="rect">
            <a:avLst/>
          </a:prstGeom>
          <a:noFill/>
          <a:ln w="5715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839" y="174856"/>
            <a:ext cx="2911858" cy="4621996"/>
          </a:xfrm>
          <a:prstGeom prst="rect">
            <a:avLst/>
          </a:prstGeom>
          <a:noFill/>
          <a:ln w="5715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franz_xavier_winterhalter_38_princess_elizabeth_esperovna_belosselsky-belosenky_princess_troubetsko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01637"/>
            <a:ext cx="2601714" cy="3523324"/>
          </a:xfrm>
          <a:prstGeom prst="rect">
            <a:avLst/>
          </a:prstGeom>
          <a:noFill/>
          <a:ln w="5715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1317501304_4909456594b62_www.nevsepic.com.u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75369"/>
            <a:ext cx="2605835" cy="3395530"/>
          </a:xfrm>
          <a:prstGeom prst="rect">
            <a:avLst/>
          </a:prstGeom>
          <a:noFill/>
          <a:ln w="5715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314ovlevGI_PtNeizvVSinPl_S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439" y="3156289"/>
            <a:ext cx="2833455" cy="3714610"/>
          </a:xfrm>
          <a:prstGeom prst="rect">
            <a:avLst/>
          </a:prstGeom>
          <a:noFill/>
          <a:ln w="5715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karl-briullov-portrait-of-d0bc-d0b0-bec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567" y="4272914"/>
            <a:ext cx="2033853" cy="2577761"/>
          </a:xfrm>
          <a:prstGeom prst="rect">
            <a:avLst/>
          </a:prstGeom>
          <a:noFill/>
          <a:ln w="5715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Анна Керн</a:t>
            </a:r>
            <a:br>
              <a:rPr lang="ru-RU" dirty="0" smtClean="0"/>
            </a:br>
            <a:endParaRPr lang="ru-RU" sz="1000" dirty="0"/>
          </a:p>
        </p:txBody>
      </p:sp>
      <p:pic>
        <p:nvPicPr>
          <p:cNvPr id="5" name="Рисунок 4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3644371" cy="4613847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830052" y="1434203"/>
            <a:ext cx="3939193" cy="5016758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В девичестве Анна Полторацкая была светловолосой красавицей </a:t>
            </a:r>
            <a:r>
              <a:rPr lang="ru-RU" sz="2000" b="1" dirty="0"/>
              <a:t>с васильковыми глазами. В 17 лет ее отдали замуж по расчету за 52-летнего генерала, участника войны с Наполеоном. Анне пришлось подчиниться воле отца, но супруга своего она не то что не любила, а в душе даже ненавидела, об этом она писала в своем дневнике</a:t>
            </a:r>
            <a:r>
              <a:rPr lang="ru-RU" sz="2000" b="1" dirty="0" smtClean="0"/>
              <a:t>. </a:t>
            </a:r>
            <a:r>
              <a:rPr lang="ru-RU" sz="2000" b="1" dirty="0"/>
              <a:t>В браке у них родились две дочери, сам царь Александр I </a:t>
            </a:r>
            <a:r>
              <a:rPr lang="ru-RU" sz="2000" b="1" dirty="0" smtClean="0"/>
              <a:t>изъявил желание быть крестным отцом одной из них.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22002174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Пушкин и </a:t>
            </a:r>
            <a:r>
              <a:rPr lang="ru-RU" dirty="0" smtClean="0"/>
              <a:t>Анна </a:t>
            </a:r>
            <a:r>
              <a:rPr lang="ru-RU" dirty="0"/>
              <a:t>Керн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98862"/>
            <a:ext cx="3444889" cy="477197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87384" y="1225689"/>
            <a:ext cx="4837202" cy="5355312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Анна Петровна Керн и Пушкин опять повстречались, когда Александра Сергеевича отправили в ссылку в родное имение Михайловское. Это было самое скучное и одинокое для него время, после шумной Одессы он был раздосадован и морально раздавлен. «Поэзия спасла меня, я воскрес душой», - напишет он впоследствии. Именно в это время как нельзя более кстати в один из июльских дней 1825 года в </a:t>
            </a:r>
            <a:r>
              <a:rPr lang="ru-RU" dirty="0" err="1"/>
              <a:t>Тригорское</a:t>
            </a:r>
            <a:r>
              <a:rPr lang="ru-RU" dirty="0"/>
              <a:t> приехала погостить к своим родственникам Керн. Пушкин этому был несказанно рад, она стала для него на некоторое время лучом света. К тому времени Анна уже была большой поклонницей поэта, она жаждала с ним встречи и снова поразила его своей красотой. Поэт был обольщен ею, особенно после душевно спетого ею популярного в то время романса «Ночь весенняя дышала». </a:t>
            </a:r>
          </a:p>
        </p:txBody>
      </p:sp>
    </p:spTree>
    <p:extLst>
      <p:ext uri="{BB962C8B-B14F-4D97-AF65-F5344CB8AC3E}">
        <p14:creationId xmlns:p14="http://schemas.microsoft.com/office/powerpoint/2010/main" val="539948678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8460" y="332656"/>
            <a:ext cx="5449843" cy="1200317"/>
          </a:xfrm>
        </p:spPr>
        <p:txBody>
          <a:bodyPr/>
          <a:lstStyle/>
          <a:p>
            <a:r>
              <a:rPr lang="ru-RU" sz="3600" dirty="0" smtClean="0"/>
              <a:t>Пьер</a:t>
            </a:r>
            <a:r>
              <a:rPr lang="ru-RU" sz="4000" dirty="0" smtClean="0"/>
              <a:t> Огюст Ренуар </a:t>
            </a:r>
            <a:r>
              <a:rPr lang="ru-RU" sz="3600" dirty="0" smtClean="0"/>
              <a:t>Танец в</a:t>
            </a:r>
            <a:r>
              <a:rPr lang="ru-RU" sz="4000" dirty="0" smtClean="0"/>
              <a:t>  </a:t>
            </a:r>
            <a:r>
              <a:rPr lang="ru-RU" sz="3600" dirty="0" err="1" smtClean="0"/>
              <a:t>Буживале</a:t>
            </a:r>
            <a:r>
              <a:rPr lang="ru-RU" sz="3600" dirty="0" smtClean="0"/>
              <a:t>          1883</a:t>
            </a:r>
            <a:r>
              <a:rPr lang="ru-RU" sz="4000" dirty="0" smtClean="0"/>
              <a:t> </a:t>
            </a:r>
            <a:r>
              <a:rPr lang="ru-RU" sz="3600" dirty="0" smtClean="0"/>
              <a:t>г.</a:t>
            </a:r>
            <a:r>
              <a:rPr lang="ru-RU" sz="4000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7363"/>
            <a:ext cx="3170237" cy="588962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20074"/>
            <a:ext cx="2223325" cy="453072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515" y="2132856"/>
            <a:ext cx="2194944" cy="4464496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098104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7813"/>
            <a:ext cx="6131024" cy="1143000"/>
          </a:xfrm>
        </p:spPr>
        <p:txBody>
          <a:bodyPr/>
          <a:lstStyle/>
          <a:p>
            <a:r>
              <a:rPr lang="ru-RU" dirty="0" smtClean="0"/>
              <a:t>Пьер Огюст Ренуар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04664"/>
            <a:ext cx="2225675" cy="293846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5" y="3645024"/>
            <a:ext cx="2377646" cy="2956816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1484784"/>
            <a:ext cx="6264696" cy="5262979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Французский живописец, график и скульптор, один из основных представителей импрессионизма. Ренуар известен в первую очередь как мастер светского портрета, не лишённого сентиментальности; он первым из импрессионистов снискал успех у состоятельных парижан. В середине 1880-х гг. фактически порвал с импрессионизмом, вернувшись к линейности классицизма, к </a:t>
            </a:r>
            <a:r>
              <a:rPr lang="ru-RU" sz="2800" dirty="0" err="1"/>
              <a:t>энгризму</a:t>
            </a:r>
            <a:r>
              <a:rPr lang="ru-RU" sz="2800" dirty="0"/>
              <a:t>. Отец знаменитого режиссёра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0506902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Пушкин и Гончарова</a:t>
            </a:r>
            <a:endParaRPr lang="ru-RU" dirty="0"/>
          </a:p>
        </p:txBody>
      </p:sp>
      <p:pic>
        <p:nvPicPr>
          <p:cNvPr id="1026" name="Picture 2" descr="C:\Users\Admin\Desktop\10139339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025" y="1268760"/>
            <a:ext cx="6900767" cy="3312368"/>
          </a:xfrm>
          <a:prstGeom prst="rect">
            <a:avLst/>
          </a:prstGeom>
          <a:noFill/>
          <a:ln w="762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1738" y="4892841"/>
            <a:ext cx="7776864" cy="1785104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dirty="0"/>
              <a:t>18 февраля (2 марта) 1831 состоялось венчание </a:t>
            </a:r>
            <a:r>
              <a:rPr lang="ru-RU" sz="2200" b="1" dirty="0" smtClean="0"/>
              <a:t>в московской </a:t>
            </a:r>
            <a:r>
              <a:rPr lang="ru-RU" sz="2200" b="1" dirty="0"/>
              <a:t>церкви Большого Вознесения у </a:t>
            </a:r>
            <a:r>
              <a:rPr lang="ru-RU" sz="2200" b="1" dirty="0" smtClean="0"/>
              <a:t>Никитских ворот</a:t>
            </a:r>
            <a:r>
              <a:rPr lang="ru-RU" sz="2200" b="1" dirty="0"/>
              <a:t>. При обмене колец кольцо Пушкина упало на пол, </a:t>
            </a:r>
            <a:r>
              <a:rPr lang="ru-RU" sz="2200" b="1" dirty="0" smtClean="0"/>
              <a:t>а потом </a:t>
            </a:r>
            <a:r>
              <a:rPr lang="ru-RU" sz="2200" b="1" dirty="0"/>
              <a:t>у него погасла свеча. Он побледнел и сказал: «Все </a:t>
            </a:r>
            <a:r>
              <a:rPr lang="ru-RU" sz="2200" b="1" dirty="0" smtClean="0"/>
              <a:t>— плохие </a:t>
            </a:r>
            <a:r>
              <a:rPr lang="ru-RU" sz="2200" b="1" dirty="0"/>
              <a:t>предзнаменования!»</a:t>
            </a:r>
          </a:p>
        </p:txBody>
      </p:sp>
    </p:spTree>
    <p:extLst>
      <p:ext uri="{BB962C8B-B14F-4D97-AF65-F5344CB8AC3E}">
        <p14:creationId xmlns:p14="http://schemas.microsoft.com/office/powerpoint/2010/main" val="3928382057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Наталья Пушкина - </a:t>
            </a:r>
            <a:r>
              <a:rPr lang="ru-RU" dirty="0" err="1" smtClean="0"/>
              <a:t>Ланская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960440" cy="487904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8024" y="1484785"/>
            <a:ext cx="4176464" cy="4524315"/>
          </a:xfrm>
          <a:prstGeom prst="rect">
            <a:avLst/>
          </a:prstGeom>
          <a:ln w="762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Свадьба состоялась в Стрельне 16 июля 1844 года, венчание проходило в </a:t>
            </a:r>
            <a:r>
              <a:rPr lang="ru-RU" sz="2400" dirty="0" err="1"/>
              <a:t>стрельнинской</a:t>
            </a:r>
            <a:r>
              <a:rPr lang="ru-RU" sz="2400" dirty="0"/>
              <a:t> церкви </a:t>
            </a:r>
            <a:r>
              <a:rPr lang="ru-RU" sz="2400" dirty="0" err="1"/>
              <a:t>Спасо</a:t>
            </a:r>
            <a:r>
              <a:rPr lang="ru-RU" sz="2400" dirty="0"/>
              <a:t>-Преображения. Николай I пожелал быть «посажёным отцом», но Наталья Николаевна, по словам </a:t>
            </a:r>
            <a:r>
              <a:rPr lang="ru-RU" sz="2400" dirty="0" err="1"/>
              <a:t>Араповой</a:t>
            </a:r>
            <a:r>
              <a:rPr lang="ru-RU" sz="2400" dirty="0"/>
              <a:t>, уклонилась от этого предложения. На свадьбе присутствовали только близкие </a:t>
            </a:r>
            <a:r>
              <a:rPr lang="ru-RU" sz="2400" dirty="0" smtClean="0"/>
              <a:t>родственники.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9660356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лен">
  <a:themeElements>
    <a:clrScheme name="Клен 3">
      <a:dk1>
        <a:srgbClr val="000000"/>
      </a:dk1>
      <a:lt1>
        <a:srgbClr val="FFFFCC"/>
      </a:lt1>
      <a:dk2>
        <a:srgbClr val="A26D18"/>
      </a:dk2>
      <a:lt2>
        <a:srgbClr val="F9D793"/>
      </a:lt2>
      <a:accent1>
        <a:srgbClr val="FFD05B"/>
      </a:accent1>
      <a:accent2>
        <a:srgbClr val="FEE1A8"/>
      </a:accent2>
      <a:accent3>
        <a:srgbClr val="FFFFE2"/>
      </a:accent3>
      <a:accent4>
        <a:srgbClr val="000000"/>
      </a:accent4>
      <a:accent5>
        <a:srgbClr val="FFE4B5"/>
      </a:accent5>
      <a:accent6>
        <a:srgbClr val="E6CC98"/>
      </a:accent6>
      <a:hlink>
        <a:srgbClr val="FF0000"/>
      </a:hlink>
      <a:folHlink>
        <a:srgbClr val="CC66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1217</Words>
  <Application>Microsoft Office PowerPoint</Application>
  <PresentationFormat>Экран (4:3)</PresentationFormat>
  <Paragraphs>79</Paragraphs>
  <Slides>28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Клен</vt:lpstr>
      <vt:lpstr>Тема открытого внеклассного мероприятия по теме  «Женщины –  музы в истории мировой культуры»</vt:lpstr>
      <vt:lpstr>Музы</vt:lpstr>
      <vt:lpstr>Женщина…</vt:lpstr>
      <vt:lpstr> Анна Керн </vt:lpstr>
      <vt:lpstr>Пушкин и Анна Керн</vt:lpstr>
      <vt:lpstr>Пьер Огюст Ренуар Танец в  Буживале          1883 г. </vt:lpstr>
      <vt:lpstr>Пьер Огюст Ренуар  </vt:lpstr>
      <vt:lpstr>Пушкин и Гончарова</vt:lpstr>
      <vt:lpstr>Наталья Пушкина - Ланская</vt:lpstr>
      <vt:lpstr>В. И. Гау (1816 – 1895)</vt:lpstr>
      <vt:lpstr>Ната́лья Никола́евна Гончаро́ва</vt:lpstr>
      <vt:lpstr>К.П. Брюллов (1799-1852)</vt:lpstr>
      <vt:lpstr> Любовь Менделеева и Александр Блок  </vt:lpstr>
      <vt:lpstr>Иван Сергеевич Тургенев- великий русский писатель, мастер прозы, автор многих литературных произведений. </vt:lpstr>
      <vt:lpstr>Полина  Гарсиа  Виардо. </vt:lpstr>
      <vt:lpstr>Алексей Толстой и  Софья Миллер</vt:lpstr>
      <vt:lpstr>Лишь после внезапной смерти матери, а также долгожданного развода любящие обвенчались, и Софья Андреевна Миллер стала графиней Софьей Андреевной Толстой. </vt:lpstr>
      <vt:lpstr>1903 – 1919 «Красный период» </vt:lpstr>
      <vt:lpstr>Ф. И. Тютчев и Елена Александровна Денисьева </vt:lpstr>
      <vt:lpstr>Последняя любовь</vt:lpstr>
      <vt:lpstr>В. Боровиковский «Портрет М.И. Лопухиной» </vt:lpstr>
      <vt:lpstr>В. Боровиковский «Портрет М.И. Лопухиной» </vt:lpstr>
      <vt:lpstr>Любовь и разлука mp3</vt:lpstr>
      <vt:lpstr>Солдатские вдовы </vt:lpstr>
      <vt:lpstr>Жди меня…</vt:lpstr>
      <vt:lpstr>Я сына родила не для войны!</vt:lpstr>
      <vt:lpstr>Все женщины прекрасны</vt:lpstr>
      <vt:lpstr>1 музы  Evgenij_Doga_-_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 Боровиковский «Портрет М.И. Лопухиной» </dc:title>
  <dc:creator>Admin</dc:creator>
  <cp:lastModifiedBy>Admin</cp:lastModifiedBy>
  <cp:revision>50</cp:revision>
  <dcterms:created xsi:type="dcterms:W3CDTF">2017-03-29T12:49:41Z</dcterms:created>
  <dcterms:modified xsi:type="dcterms:W3CDTF">2017-09-18T03:49:12Z</dcterms:modified>
</cp:coreProperties>
</file>