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4" r:id="rId3"/>
    <p:sldId id="278" r:id="rId4"/>
    <p:sldId id="280" r:id="rId5"/>
    <p:sldId id="282" r:id="rId6"/>
    <p:sldId id="284" r:id="rId7"/>
    <p:sldId id="258" r:id="rId8"/>
    <p:sldId id="259" r:id="rId9"/>
    <p:sldId id="302" r:id="rId10"/>
    <p:sldId id="275" r:id="rId11"/>
    <p:sldId id="296" r:id="rId12"/>
    <p:sldId id="297" r:id="rId13"/>
    <p:sldId id="294" r:id="rId14"/>
    <p:sldId id="295" r:id="rId15"/>
    <p:sldId id="299" r:id="rId16"/>
    <p:sldId id="291" r:id="rId17"/>
    <p:sldId id="293" r:id="rId18"/>
    <p:sldId id="298" r:id="rId19"/>
    <p:sldId id="300" r:id="rId20"/>
    <p:sldId id="301" r:id="rId21"/>
    <p:sldId id="303" r:id="rId22"/>
    <p:sldId id="306" r:id="rId23"/>
    <p:sldId id="307" r:id="rId24"/>
    <p:sldId id="260" r:id="rId25"/>
    <p:sldId id="286" r:id="rId26"/>
    <p:sldId id="257" r:id="rId27"/>
    <p:sldId id="262" r:id="rId28"/>
    <p:sldId id="263" r:id="rId29"/>
    <p:sldId id="287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88" r:id="rId39"/>
    <p:sldId id="289" r:id="rId40"/>
    <p:sldId id="290" r:id="rId41"/>
    <p:sldId id="304" r:id="rId42"/>
    <p:sldId id="308" r:id="rId43"/>
    <p:sldId id="30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1" autoAdjust="0"/>
  </p:normalViewPr>
  <p:slideViewPr>
    <p:cSldViewPr>
      <p:cViewPr varScale="1">
        <p:scale>
          <a:sx n="86" d="100"/>
          <a:sy n="8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77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27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78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602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297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129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4289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21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050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705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88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E91C6-9C8F-48E3-837F-343EDF4988A0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010C1-FBA7-49D8-A1B3-3F7EE5438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79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96752"/>
            <a:ext cx="8892480" cy="3312514"/>
          </a:xfrm>
        </p:spPr>
        <p:txBody>
          <a:bodyPr/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Презентационный ролик, показывающий успехи в учёбе и повседневной деятельности кадетского подразделения.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0801" y="5301208"/>
            <a:ext cx="8779265" cy="11847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 – классный руководитель </a:t>
            </a:r>
          </a:p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Булюбаш Елена Георгиевна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429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335" y="379628"/>
            <a:ext cx="6512511" cy="373297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Ежегодное посещение театров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7" name="Picture 3" descr="H:\фотографии  класса\6 класс\культурная жизнь класса\DSC063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29000"/>
            <a:ext cx="4294304" cy="3312368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фотографии  класса\6 класс\культурная жизнь класса\DSC063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860032" cy="364502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:\фотографии  класса\6 класс\культурная жизнь класса\DSC063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9628"/>
            <a:ext cx="4824536" cy="3888432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469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8256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класс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Посещение Московского Планетария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:\фотографии  класса\6 класс\Планетарий\DSC_00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42" y="1424946"/>
            <a:ext cx="4932040" cy="3288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фотографии  класса\6 класс\Планетарий\DSC_01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5124" y="3068960"/>
            <a:ext cx="5544108" cy="3696072"/>
          </a:xfrm>
          <a:prstGeom prst="ellipse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6350" stA="52000" endA="300" endPos="35000" dir="5400000" sy="-100000" algn="bl" rotWithShape="0"/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081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H:\фотографии  класса\6 класс\Планетарий\DSC_0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4355" y="2686681"/>
            <a:ext cx="6300192" cy="4200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  <a:extLst/>
        </p:spPr>
      </p:pic>
      <p:pic>
        <p:nvPicPr>
          <p:cNvPr id="9218" name="Picture 2" descr="H:\фотографии  класса\6 класс\Планетарий\DSC_01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122" y="116632"/>
            <a:ext cx="5171372" cy="3447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05998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44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Ежегодное празднование Масленицы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:\фотографии  класса\6 класс\масленница и урок мужества 6 класс\DSC_02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4" y="1052736"/>
            <a:ext cx="4844917" cy="32299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:\фотографии  класса\6 класс\масленница и урок мужества 6 класс\DSC_0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17303"/>
            <a:ext cx="5379787" cy="3586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411706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фотографии  класса\6 класс\масленница и урок мужества 6 класс\DSC_0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776" y="2372882"/>
            <a:ext cx="6156176" cy="4104117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:\фотографии  класса\6 класс\масленница и урок мужества 6 класс\DSC_01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174" y="116632"/>
            <a:ext cx="5436096" cy="3624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98814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:\фотографии  класса\7 класс\Класс-хор масл\DSC023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128"/>
            <a:ext cx="4860032" cy="3229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13315" name="Picture 3" descr="H:\фотографии  класса\7 класс\Класс-хор масл\DSC02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60" y="3424530"/>
            <a:ext cx="4875375" cy="3239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13316" name="Picture 4" descr="H:\фотографии  класса\7 класс\Класс-хор масл\DSC023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493299" cy="5257073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4371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Лагерь « Мечта» город Бердянск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H:\фотографии  класса\6 класс\Лагерь Мечта г.Бердянск 6 класс\DSC_04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36776"/>
            <a:ext cx="5724128" cy="3816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8" name="Picture 2" descr="H:\фотографии  класса\6 класс\Лагерь Мечта г.Бердянск 6 класс\DSC_02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7"/>
            <a:ext cx="4824536" cy="3216357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29295" y="980727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См. « Танец отряда в  ДОЛ « Мечта»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4923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фотографии  класса\6 класс\Лагерь Мечта г.Бердянск 6 класс\IMG_23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939"/>
            <a:ext cx="4912124" cy="36840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3" name="Picture 3" descr="H:\фотографии  класса\6 класс\Лагерь Мечта г.Бердянск 6 класс\DSC_05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6"/>
            <a:ext cx="4849510" cy="32330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фотографии  класса\6 класс\Лагерь Мечта г.Бердянск 6 класс\DSC_0583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3780" y="0"/>
            <a:ext cx="4086200" cy="6129300"/>
          </a:xfrm>
          <a:prstGeom prst="ellipse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85708" y="6364681"/>
            <a:ext cx="4834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Смотрите фильм : «Танец отряда в ДОЛ Мечта»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807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 класс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Участие в городских конкурсах « Класс- хор»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:\фотографии  класса\7 класс\Класс-хор масл\DSC023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20394"/>
            <a:ext cx="4572000" cy="3038072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H:\фотографии  класса\7 класс\Класс-хор масл\DSC02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5123" y="1772816"/>
            <a:ext cx="4728877" cy="3142315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:\фотографии  класса\7 класс\Класс-хор масл\DSC02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163" y="908720"/>
            <a:ext cx="4211960" cy="279882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712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Посещение мероприятия 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 Слет офицерских династий»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4339" name="Picture 3" descr="H:\фотографии  класса\7 класс\Фото внеклассное мероприятие 8 марта и 23 февраля\_DSC0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0411" y="1256928"/>
            <a:ext cx="5436096" cy="3624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14340" name="Picture 4" descr="H:\фотографии  класса\7 класс\Фото внеклассное мероприятие 8 марта и 23 февраля\_DSC02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46868"/>
            <a:ext cx="4788024" cy="3192016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softEdge rad="112500"/>
          </a:effectLst>
          <a:scene3d>
            <a:camera prst="obliqueTop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0072" y="540094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Смотри Фильм </a:t>
            </a:r>
          </a:p>
          <a:p>
            <a:r>
              <a:rPr lang="ru-RU" dirty="0" smtClean="0"/>
              <a:t>« Выступление на слете офицерских династий»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423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15128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SimSun" panose="02010600030101010101" pitchFamily="2" charset="-122"/>
              </a:rPr>
              <a:t>Предупреждения неуспеваемости воспитанниц и возможности повышения качества образовательного процесса.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ea typeface="SimSun" panose="02010600030101010101" pitchFamily="2" charset="-122"/>
            </a:endParaRPr>
          </a:p>
        </p:txBody>
      </p:sp>
      <p:pic>
        <p:nvPicPr>
          <p:cNvPr id="3074" name="Picture 2" descr="C:\Users\Елена Булюбаш\Desktop\фотографии  класса\Патриот 2014\_DSC14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608512" cy="3024336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reflection blurRad="12700" stA="30000" endPos="30000" dist="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 Булюбаш\Desktop\фотографии  класса\6 класс\мнс Красная Площадь\DSC_04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32856"/>
            <a:ext cx="4968551" cy="38884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 prst="angle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010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Посещение Лавры в Сергеев-Посаде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3" name="Picture 3" descr="H:\фотографии  класса\7 класс\ФОТО Сергеев Посад, и День Матери\DSC02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8875" y="3006496"/>
            <a:ext cx="5796136" cy="3851504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:\фотографии  класса\7 класс\ФОТО Сергеев Посад, и День Матери\DSC020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2" y="1052736"/>
            <a:ext cx="4499992" cy="2990222"/>
          </a:xfrm>
          <a:prstGeom prst="rect">
            <a:avLst/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394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по Красной площади.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H:\фотографии  класса\фото 8 класс\Кремль, МНС\_DSC0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0333" y="2960778"/>
            <a:ext cx="5796136" cy="3864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H:\фотографии  класса\фото 8 класс\Кремль, МНС\_DSC0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5220072" cy="3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057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КООЛ «Патриот»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фотографии  класса\фото 8 класс\бал 8 класс\Патриот 2014\_DSC09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5220072" cy="3480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фотографии  класса\фото 8 класс\бал 8 класс\Патриот 2014\_DSC1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24946"/>
            <a:ext cx="4716016" cy="3144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734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048375" y="5876925"/>
            <a:ext cx="3095625" cy="87471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Смотри фильмы «Лагерь Патриот».</a:t>
            </a:r>
            <a:endParaRPr lang="ru-RU" sz="2400" dirty="0"/>
          </a:p>
        </p:txBody>
      </p:sp>
      <p:pic>
        <p:nvPicPr>
          <p:cNvPr id="3074" name="Picture 2" descr="H:\фотографии  класса\фото 8 класс\бал 8 класс\Патриот 2014\_DSC1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175" y="2994248"/>
            <a:ext cx="5795628" cy="3863752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фотографии  класса\фото 8 класс\бал 8 класс\Патриот 2014\DSC043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0"/>
            <a:ext cx="5076056" cy="337301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91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7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Внеклассное мероприятие </a:t>
            </a:r>
            <a:b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«Познавательная география» 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Елена Булюбаш\Desktop\фото и видео класса\Внеклассное мероприятие география урок\_DSC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5242092" cy="374441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convex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:\занимательная география\видео и фото\_DSC0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763" y="35349"/>
            <a:ext cx="4158717" cy="3312369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 Булюбаш\Desktop\фото и видео класса\Внеклассное мероприятие география урок\_DSC0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5004048" cy="3336032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scene3d>
            <a:camera prst="isometricOffAxis2Lef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067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Елена Булюбаш\Desktop\фото и видео класса\Внеклассное мероприятие география урок\_DSC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176464" cy="633670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 Булюбаш\Desktop\фото и видео класса\Внеклассное мероприятие география урок\_DSC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704" y="3401857"/>
            <a:ext cx="5271392" cy="3421635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Елена Булюбаш\Desktop\фото и видео класса\Внеклассное мероприятие география урок\_DSC00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256584" cy="3059085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coolSlant"/>
          </a:sp3d>
          <a:extLst/>
        </p:spPr>
      </p:pic>
    </p:spTree>
    <p:extLst>
      <p:ext uri="{BB962C8B-B14F-4D97-AF65-F5344CB8AC3E}">
        <p14:creationId xmlns:p14="http://schemas.microsoft.com/office/powerpoint/2010/main" xmlns="" val="379872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776864" cy="1143000"/>
          </a:xfrm>
        </p:spPr>
        <p:txBody>
          <a:bodyPr/>
          <a:lstStyle/>
          <a:p>
            <a:pPr algn="l"/>
            <a:r>
              <a:rPr lang="ru-RU" sz="3200" dirty="0" smtClean="0"/>
              <a:t>Посещения дома Романовых.</a:t>
            </a:r>
            <a:endParaRPr lang="ru-RU" sz="3200" dirty="0"/>
          </a:p>
        </p:txBody>
      </p:sp>
      <p:pic>
        <p:nvPicPr>
          <p:cNvPr id="2050" name="Picture 2" descr="C:\Users\Елена Булюбаш\Desktop\фото и видео класса\ДОМ РОМАНОВЫХ\дом романовых\вс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439" y="1268761"/>
            <a:ext cx="507854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 Булюбаш\Desktop\фото и видео класса\ДОМ РОМАНОВЫХ\дом романовых\Все!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39378"/>
            <a:ext cx="5580112" cy="3718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520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Культурно – познавательный выезд в Абхазию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075" name="Picture 3" descr="H:\Абхазия\_DSC00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400" y="2924944"/>
            <a:ext cx="5436096" cy="35520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:\Абхазия\_DSC0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13" y="836712"/>
            <a:ext cx="5184576" cy="34563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412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:\Абхазия\DSC054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20880" cy="5256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coolSlan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125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Абхазия\_DSC00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69" y="476672"/>
            <a:ext cx="8806319" cy="5870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581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96136" y="1443841"/>
            <a:ext cx="2664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Классному руководителю в своей практической работе приходится координировать взаимодействие учителей-предметников, родителей и учащихся для того, чтобы образовательная программа была освоена школьниками в том объеме, который соответствует их возможностям. </a:t>
            </a:r>
            <a:endParaRPr lang="ru-RU" dirty="0"/>
          </a:p>
        </p:txBody>
      </p:sp>
      <p:pic>
        <p:nvPicPr>
          <p:cNvPr id="1026" name="Picture 2" descr="C:\Users\Елена Булюбаш\Desktop\Новая моя папка\Елена Георгиевна\SAM_2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4680520" cy="345638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0404648" y="2708920"/>
            <a:ext cx="7200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99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Абхазия\DSC055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788731" cy="318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Абхазия\DSC057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37604"/>
            <a:ext cx="4860032" cy="3229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Абхазия\DSC059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152"/>
            <a:ext cx="4283968" cy="2846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H:\Абхазия\DSC066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3302"/>
            <a:ext cx="4716016" cy="3133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004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Классное мероприятие, посвященное праздникам 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23 февраля» и « 8 марта» 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H:\Бал-Фуршет\Фото праздника\_DSC02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645" y="1556792"/>
            <a:ext cx="5220072" cy="3480048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Бал-Фуршет\Фото праздника\_DSC0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88972"/>
            <a:ext cx="4932040" cy="3288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6701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Бал-Фуршет\Фото праздника\_DSC03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328084" cy="3552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Бал-Фуршет\Фото праздника\DSC02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50510"/>
            <a:ext cx="5292080" cy="3516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354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Участие на балу в Измайловском кремле 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458" name="Picture 2" descr="H:\фотографии  класса\фото 8 класс\ОКРУЖНОЙ БАЛ\_DSC0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5717"/>
            <a:ext cx="8388424" cy="5592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661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:\фотографии  класса\7 класс\бал,дом музыки,храм Х.С\DSC_0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4729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:\фотографии  класса\7 класс\бал,дом музыки,храм Х.С\DSC_05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41211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:\фотографии  класса\7 класс\бал,дом музыки,храм Х.С\DSC_05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637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:\фотографии  класса\7 класс\бал,дом музыки,храм Х.С\DSC_0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908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Субботники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:\фотографии  класса\6 класс\Суботнтик\DSC_0188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222104" cy="4833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7" name="Picture 3" descr="H:\фотографии  класса\6 класс\Суботнтик\DSC_0242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4511529" cy="3007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904437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-33338"/>
            <a:ext cx="8229600" cy="1143001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Уроки физической культуры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H:\фотографии  класса\фото 8 класс\урок физры,кувырки\_DSC02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988" y="1250758"/>
            <a:ext cx="3420380" cy="5130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H:\фотографии  класса\фото 8 класс\урок физры,кувырки\_DSC02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50758"/>
            <a:ext cx="3420380" cy="5130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966671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1859340"/>
            <a:ext cx="31683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современных условиях классный руководитель призван постоянно работать над повышением успеваемости и развитием познавательной активности учащихся. Даже в классах, где успеваемость высокая, следует стимулировать у детей интерес и любовь к знаниям, добиваться улучшения качества обучения, прививать учащимся навыки самообразования. В этом заинтересованы также учителя-предметники и родители.</a:t>
            </a:r>
          </a:p>
        </p:txBody>
      </p:sp>
      <p:pic>
        <p:nvPicPr>
          <p:cNvPr id="2050" name="Picture 2" descr="C:\Users\Елена Булюбаш\Desktop\фотографии  класса\6 класс\Начало 6 класса\SS852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5472607" cy="381642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9297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073" y="668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Проведение торжественного бала.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:\фотографии  класса\6 класс\Бал 6 класс\DSC06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567" y="1196752"/>
            <a:ext cx="4091947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H:\фотографии  класса\7 класс\бал,дом музыки,храм Х.С\DSC_0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06646"/>
            <a:ext cx="4342514" cy="2895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280317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111750" y="4953000"/>
            <a:ext cx="4032250" cy="1173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Смотри фильм </a:t>
            </a:r>
          </a:p>
          <a:p>
            <a:pPr marL="0" indent="0">
              <a:buNone/>
            </a:pPr>
            <a:r>
              <a:rPr lang="ru-RU" sz="2800" dirty="0" smtClean="0"/>
              <a:t>« Репетиция бала» </a:t>
            </a:r>
            <a:endParaRPr lang="ru-RU" sz="2800" dirty="0"/>
          </a:p>
        </p:txBody>
      </p:sp>
      <p:pic>
        <p:nvPicPr>
          <p:cNvPr id="18434" name="Picture 2" descr="H:\фотографии  класса\фото 8 класс\бал 8 класс\DSC_02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4105"/>
            <a:ext cx="5508104" cy="3672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H:\фотографии  класса\фото 8 класс\бал 8 класс\DSC_04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2809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Мудрый человек сказал:</a:t>
            </a:r>
          </a:p>
          <a:p>
            <a:pPr>
              <a:buNone/>
            </a:pPr>
            <a:r>
              <a:rPr lang="ru-RU" dirty="0" smtClean="0"/>
              <a:t>Три вещи определяют человека – </a:t>
            </a:r>
          </a:p>
          <a:p>
            <a:pPr>
              <a:buNone/>
            </a:pPr>
            <a:r>
              <a:rPr lang="ru-RU" dirty="0" smtClean="0"/>
              <a:t>                              труд, честность, достижения.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«Воспитание нуждается в трех вещах:</a:t>
            </a:r>
          </a:p>
          <a:p>
            <a:pPr>
              <a:buNone/>
            </a:pPr>
            <a:r>
              <a:rPr lang="ru-RU" dirty="0" smtClean="0"/>
              <a:t>В даровании, науке, упражнении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Аристотель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416824" cy="39703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b="1" i="1" dirty="0" smtClean="0"/>
              <a:t>Мудрый </a:t>
            </a:r>
            <a:r>
              <a:rPr lang="ru-RU" sz="2800" b="1" i="1" dirty="0" smtClean="0"/>
              <a:t>человек сказал:</a:t>
            </a:r>
          </a:p>
          <a:p>
            <a:pPr>
              <a:buNone/>
            </a:pPr>
            <a:r>
              <a:rPr lang="ru-RU" sz="2800" b="1" i="1" dirty="0" smtClean="0"/>
              <a:t>   Три </a:t>
            </a:r>
            <a:r>
              <a:rPr lang="ru-RU" sz="2800" b="1" i="1" dirty="0" smtClean="0"/>
              <a:t>вещи определяют человека – </a:t>
            </a:r>
          </a:p>
          <a:p>
            <a:pPr>
              <a:buNone/>
            </a:pPr>
            <a:r>
              <a:rPr lang="ru-RU" sz="2800" b="1" i="1" dirty="0" smtClean="0"/>
              <a:t>                    труд, честность, достижения</a:t>
            </a:r>
            <a:r>
              <a:rPr lang="ru-RU" sz="2800" b="1" i="1" dirty="0" smtClean="0"/>
              <a:t>.</a:t>
            </a:r>
          </a:p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2800" b="1" i="1" dirty="0" smtClean="0"/>
              <a:t>«</a:t>
            </a:r>
            <a:r>
              <a:rPr lang="ru-RU" sz="2800" b="1" i="1" dirty="0" smtClean="0"/>
              <a:t>Воспитание нуждается в трех вещах:</a:t>
            </a:r>
          </a:p>
          <a:p>
            <a:pPr>
              <a:buNone/>
            </a:pPr>
            <a:r>
              <a:rPr lang="ru-RU" sz="2800" b="1" i="1" dirty="0" smtClean="0"/>
              <a:t>   в </a:t>
            </a:r>
            <a:r>
              <a:rPr lang="ru-RU" sz="2800" b="1" i="1" dirty="0" smtClean="0"/>
              <a:t>даровании, науке, </a:t>
            </a:r>
            <a:r>
              <a:rPr lang="ru-RU" sz="2800" b="1" i="1" dirty="0" smtClean="0"/>
              <a:t>упражнении.</a:t>
            </a:r>
            <a:endParaRPr lang="ru-RU" sz="2800" b="1" i="1" dirty="0" smtClean="0"/>
          </a:p>
          <a:p>
            <a:pPr>
              <a:buNone/>
            </a:pPr>
            <a:r>
              <a:rPr lang="ru-RU" sz="2800" b="1" i="1" dirty="0" smtClean="0"/>
              <a:t>                                                  Аристотель</a:t>
            </a:r>
            <a:endParaRPr lang="ru-RU" sz="28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81975"/>
            <a:ext cx="8640960" cy="2860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40"/>
              </a:lnSpc>
              <a:spcAft>
                <a:spcPts val="1440"/>
              </a:spcAf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Работа классного руководителя  представляет собой некий </a:t>
            </a:r>
            <a:r>
              <a:rPr lang="ru-RU" dirty="0" smtClean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управленческий </a:t>
            </a: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цикл, звеньями которого являются: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установка целей и планирование работы с учетом результатов предварительной диагностики ситуации, сложившейся в классе;</a:t>
            </a:r>
            <a:endParaRPr lang="ru-RU" sz="2800" dirty="0">
              <a:solidFill>
                <a:srgbClr val="2B2C3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разработка форм, методов и приемов деятельности;</a:t>
            </a:r>
            <a:endParaRPr lang="ru-RU" sz="2800" dirty="0">
              <a:solidFill>
                <a:srgbClr val="2B2C3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реализация намеченных планов;</a:t>
            </a:r>
            <a:endParaRPr lang="ru-RU" sz="2800" dirty="0">
              <a:solidFill>
                <a:srgbClr val="2B2C3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анализ результатов деятельности;</a:t>
            </a:r>
            <a:endParaRPr lang="ru-RU" sz="2800" dirty="0">
              <a:solidFill>
                <a:srgbClr val="2B2C3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B2C30"/>
                </a:solidFill>
                <a:latin typeface="Tahoma"/>
                <a:ea typeface="Times New Roman"/>
                <a:cs typeface="Times New Roman"/>
              </a:rPr>
              <a:t>коррекция программы действий с последующим прогнозированием и постановкой новых задач.</a:t>
            </a:r>
            <a:endParaRPr lang="ru-RU" sz="2800" dirty="0">
              <a:solidFill>
                <a:srgbClr val="2B2C30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C:\Users\Елена Булюбаш\Desktop\фотографии  класса\Класс-хор масл\DSC02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89040"/>
            <a:ext cx="4680520" cy="29445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83883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 rot="10800000" flipV="1">
            <a:off x="4364038" y="908051"/>
            <a:ext cx="4384426" cy="4681190"/>
          </a:xfrm>
        </p:spPr>
        <p:txBody>
          <a:bodyPr>
            <a:normAutofit fontScale="92500" lnSpcReduction="20000"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endParaRPr lang="ru-RU" sz="2000" b="1" i="1" dirty="0" smtClean="0">
              <a:solidFill>
                <a:srgbClr val="2B2C30"/>
              </a:solidFill>
              <a:latin typeface="Tahoma"/>
              <a:ea typeface="Times New Roman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1</a:t>
            </a: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. Целевой</a:t>
            </a:r>
            <a:r>
              <a:rPr lang="ru-RU" sz="2000" i="1" dirty="0">
                <a:solidFill>
                  <a:srgbClr val="2B2C30"/>
                </a:solidFill>
                <a:latin typeface="Tahoma"/>
                <a:ea typeface="Times New Roman"/>
              </a:rPr>
              <a:t> 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компонент.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2. Стимулирующей –мотивационный компонент.</a:t>
            </a:r>
            <a:endParaRPr lang="ru-RU" sz="2000" i="1" dirty="0" smtClean="0">
              <a:solidFill>
                <a:srgbClr val="2B2C30"/>
              </a:solidFill>
              <a:latin typeface="Tahoma"/>
              <a:ea typeface="Times New Roman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3. Содержание 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образования.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4. 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Операционно-деятельностный</a:t>
            </a:r>
            <a:r>
              <a:rPr lang="ru-RU" sz="2000" i="1" dirty="0">
                <a:solidFill>
                  <a:srgbClr val="2B2C30"/>
                </a:solidFill>
                <a:latin typeface="Tahoma"/>
                <a:ea typeface="Times New Roman"/>
              </a:rPr>
              <a:t> </a:t>
            </a: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компонент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.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 </a:t>
            </a: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5. 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Контрольно-регулировочный</a:t>
            </a: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 компонент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.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 6. Оценочно-результативный</a:t>
            </a:r>
            <a:r>
              <a:rPr lang="ru-RU" sz="2000" i="1" dirty="0">
                <a:solidFill>
                  <a:srgbClr val="2B2C30"/>
                </a:solidFill>
                <a:latin typeface="Tahoma"/>
                <a:ea typeface="Times New Roman"/>
              </a:rPr>
              <a:t> </a:t>
            </a:r>
            <a:r>
              <a:rPr lang="ru-RU" sz="2000" b="1" i="1" dirty="0">
                <a:solidFill>
                  <a:srgbClr val="2B2C30"/>
                </a:solidFill>
                <a:latin typeface="Tahoma"/>
                <a:ea typeface="Times New Roman"/>
              </a:rPr>
              <a:t>компонент. </a:t>
            </a:r>
            <a:r>
              <a:rPr lang="ru-RU" sz="2000" b="1" i="1" dirty="0" smtClean="0">
                <a:solidFill>
                  <a:srgbClr val="2B2C30"/>
                </a:solidFill>
                <a:latin typeface="Tahoma"/>
                <a:ea typeface="Times New Roman"/>
              </a:rPr>
              <a:t>  </a:t>
            </a:r>
            <a:endParaRPr lang="ru-RU" sz="2000" b="1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3"/>
            <a:ext cx="3709293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:\фотографии  класса\5,6 класс\2011-11-17 001\SAM_23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3456384" cy="273630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806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686800" cy="549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Внеклассная работа по направлениям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8796554"/>
              </p:ext>
            </p:extLst>
          </p:nvPr>
        </p:nvGraphicFramePr>
        <p:xfrm>
          <a:off x="107504" y="548680"/>
          <a:ext cx="8496944" cy="45365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95361"/>
                <a:gridCol w="6001583"/>
              </a:tblGrid>
              <a:tr h="2925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100" dirty="0">
                          <a:effectLst/>
                        </a:rPr>
                        <a:t>Направление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100" dirty="0">
                          <a:effectLst/>
                        </a:rPr>
                        <a:t>Название  внеклассного мероприятия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</a:tr>
              <a:tr h="26597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spc="-100" dirty="0">
                          <a:solidFill>
                            <a:srgbClr val="FF0000"/>
                          </a:solidFill>
                          <a:effectLst/>
                        </a:rPr>
                        <a:t>Военно-патриотическое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spc="-100" dirty="0">
                          <a:effectLst/>
                        </a:rPr>
                        <a:t>Ежегодно «День Защитника Отечества – Урок мужества»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spc="-100" dirty="0">
                          <a:effectLst/>
                        </a:rPr>
                        <a:t>5 класс – участник ВОВ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spc="-100" dirty="0">
                          <a:effectLst/>
                        </a:rPr>
                        <a:t>6 класс – участник </a:t>
                      </a:r>
                      <a:r>
                        <a:rPr lang="ru-RU" sz="1100" spc="-100" dirty="0" smtClean="0">
                          <a:effectLst/>
                        </a:rPr>
                        <a:t>ВОВ, классный</a:t>
                      </a:r>
                      <a:r>
                        <a:rPr lang="ru-RU" sz="1100" spc="-100" baseline="0" dirty="0" smtClean="0">
                          <a:effectLst/>
                        </a:rPr>
                        <a:t> час «Есть такое слово-выстоять»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spc="-100" dirty="0">
                          <a:effectLst/>
                        </a:rPr>
                        <a:t>7 класс – родитель Гужва Д.Г.  – военнослужащий  «Роль женщины в рядах</a:t>
                      </a:r>
                      <a:endParaRPr lang="ru-RU" sz="1100" dirty="0">
                        <a:effectLst/>
                      </a:endParaRP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>
                          <a:effectLst/>
                        </a:rPr>
                        <a:t>Вооруженных сил»</a:t>
                      </a:r>
                      <a:endParaRPr lang="ru-RU" sz="1100" dirty="0">
                        <a:effectLst/>
                      </a:endParaRP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>
                          <a:effectLst/>
                        </a:rPr>
                        <a:t>Учитель ОБЖ Микалайчук М.А.  «День защитника – </a:t>
                      </a:r>
                      <a:endParaRPr lang="ru-RU" sz="1100" dirty="0">
                        <a:effectLst/>
                      </a:endParaRP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>
                          <a:effectLst/>
                        </a:rPr>
                        <a:t>Интернационалиста» - участник Афганской войны.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spc="-100" dirty="0">
                          <a:effectLst/>
                        </a:rPr>
                        <a:t>8 класс </a:t>
                      </a:r>
                      <a:r>
                        <a:rPr lang="ru-RU" sz="1100" spc="-100" dirty="0" smtClean="0">
                          <a:effectLst/>
                        </a:rPr>
                        <a:t>– родитель Сайфулин Т.С. – служил в Армии «Служба на</a:t>
                      </a:r>
                      <a:endParaRPr lang="ru-RU" sz="1100" dirty="0" smtClean="0">
                        <a:effectLst/>
                      </a:endParaRP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 smtClean="0">
                          <a:effectLst/>
                        </a:rPr>
                        <a:t>погранзаставе на Афганско-Таджикской границе»</a:t>
                      </a:r>
                      <a:endParaRPr lang="ru-RU" sz="1100" dirty="0" smtClean="0">
                        <a:effectLst/>
                      </a:endParaRP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 smtClean="0">
                          <a:effectLst/>
                        </a:rPr>
                        <a:t>конференция по ОБЖ  « Назло стихии»</a:t>
                      </a: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dirty="0" smtClean="0">
                          <a:effectLst/>
                        </a:rPr>
                        <a:t>2-ое</a:t>
                      </a:r>
                      <a:r>
                        <a:rPr lang="ru-RU" sz="1100" spc="-100" baseline="0" dirty="0" smtClean="0">
                          <a:effectLst/>
                        </a:rPr>
                        <a:t> место в  Городском конкурсе «Смотр строя и песни.»</a:t>
                      </a: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baseline="0" dirty="0" smtClean="0">
                          <a:effectLst/>
                        </a:rPr>
                        <a:t>1-ое место в номинации «Лучший командир».</a:t>
                      </a:r>
                    </a:p>
                    <a:p>
                      <a:pPr marL="1371600" algn="just">
                        <a:spcAft>
                          <a:spcPts val="0"/>
                        </a:spcAft>
                      </a:pPr>
                      <a:r>
                        <a:rPr lang="ru-RU" sz="1100" spc="-100" baseline="0" dirty="0" smtClean="0">
                          <a:effectLst/>
                        </a:rPr>
                        <a:t>Выход в городской конкурс : «Кубок Героев».. Участие в «Преображенском параде»</a:t>
                      </a:r>
                      <a:endParaRPr lang="ru-RU" sz="1100" spc="-100" dirty="0" smtClean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spc="-100" dirty="0" smtClean="0">
                          <a:effectLst/>
                        </a:rPr>
                        <a:t>9 класс-Классный час «Моя  Москва», «10 лет </a:t>
                      </a:r>
                      <a:r>
                        <a:rPr lang="ru-RU" sz="1100" spc="-100" baseline="0" dirty="0" smtClean="0">
                          <a:effectLst/>
                        </a:rPr>
                        <a:t> </a:t>
                      </a:r>
                      <a:r>
                        <a:rPr lang="ru-RU" sz="1100" spc="-100" dirty="0" smtClean="0">
                          <a:effectLst/>
                        </a:rPr>
                        <a:t>Беслана», «День пожилого человека», приурочено к 70-летию ВОВ родитель Шалимов М.Ю.-участник Чеченской</a:t>
                      </a:r>
                      <a:r>
                        <a:rPr lang="ru-RU" sz="1100" spc="-100" baseline="0" dirty="0" smtClean="0">
                          <a:effectLst/>
                        </a:rPr>
                        <a:t> войны дважды раненный(имеет боевые награды, действующий генерал ВС России, мероприятие  «Почетный караул на Поклонной горе, Пост №1»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</a:tr>
              <a:tr h="841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spc="-100" dirty="0">
                          <a:solidFill>
                            <a:srgbClr val="C00000"/>
                          </a:solidFill>
                          <a:effectLst/>
                        </a:rPr>
                        <a:t>Социально-гражданская позиция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spc="-100" dirty="0">
                          <a:effectLst/>
                        </a:rPr>
                        <a:t>5 класс -  «Международный женский день»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spc="-100" dirty="0">
                          <a:effectLst/>
                        </a:rPr>
                        <a:t>6 класс -    Театральная постановка по сказке  «Золушка»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spc="-100" dirty="0">
                          <a:effectLst/>
                        </a:rPr>
                        <a:t>7 класс –  «День Матери» 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spc="-100" dirty="0">
                          <a:effectLst/>
                        </a:rPr>
                        <a:t>                     «</a:t>
                      </a:r>
                      <a:r>
                        <a:rPr lang="ru-RU" sz="1100" spc="-100" dirty="0" smtClean="0">
                          <a:effectLst/>
                        </a:rPr>
                        <a:t>Бал-фуршет»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spc="-100" dirty="0">
                          <a:effectLst/>
                        </a:rPr>
                        <a:t>8 класс –  «Занимательная география»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spc="-100" dirty="0">
                          <a:solidFill>
                            <a:srgbClr val="FF0000"/>
                          </a:solidFill>
                          <a:effectLst/>
                        </a:rPr>
                        <a:t>Здоровый образ жизни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100" spc="-100" dirty="0">
                          <a:effectLst/>
                        </a:rPr>
                        <a:t>5 класс - «Спорт – для всех»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100" spc="-100" dirty="0">
                          <a:effectLst/>
                        </a:rPr>
                        <a:t>6 класс – Летний оздоровительный лагерь в г. Бердянск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100" spc="-100" dirty="0">
                          <a:effectLst/>
                        </a:rPr>
                        <a:t>7 класс - «Наше здоровье»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100" spc="-100" dirty="0">
                          <a:effectLst/>
                        </a:rPr>
                        <a:t>8 класс – Летний оздоровительный лагерь в Гаграх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7" marR="68577" marT="0" marB="0"/>
                </a:tc>
              </a:tr>
            </a:tbl>
          </a:graphicData>
        </a:graphic>
      </p:graphicFrame>
      <p:pic>
        <p:nvPicPr>
          <p:cNvPr id="4098" name="Picture 2" descr="H:\фотографии  класса\5,6 класс\2011-11-07 001\SAM_20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822157"/>
            <a:ext cx="216024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:\фотографии  класса\7 класс\Фото внеклассное мероприятие 8 марта и 23 февраля\_DSC0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11713"/>
            <a:ext cx="3240360" cy="2420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фотографии  класса\7 класс\бал,дом музыки,храм Х.С\DSC_00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97150"/>
            <a:ext cx="2952328" cy="2176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189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60648"/>
            <a:ext cx="8229600" cy="5870277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Clr>
                <a:srgbClr val="0080FF"/>
              </a:buClr>
              <a:buFont typeface="Wingdings" pitchFamily="2" charset="2"/>
              <a:buNone/>
              <a:defRPr/>
            </a:pPr>
            <a:r>
              <a:rPr lang="ru-RU" alt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alt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«Модель взаимодействия детей с родителями </a:t>
            </a:r>
            <a:r>
              <a:rPr lang="ru-RU" alt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через </a:t>
            </a:r>
            <a:r>
              <a:rPr lang="ru-RU" alt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внеклассные </a:t>
            </a:r>
            <a:r>
              <a:rPr lang="ru-RU" alt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мероприятия»</a:t>
            </a:r>
            <a:endParaRPr lang="ru-RU" alt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7412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0192498"/>
              </p:ext>
            </p:extLst>
          </p:nvPr>
        </p:nvGraphicFramePr>
        <p:xfrm>
          <a:off x="3347864" y="2780928"/>
          <a:ext cx="5256584" cy="3672408"/>
        </p:xfrm>
        <a:graphic>
          <a:graphicData uri="http://schemas.openxmlformats.org/presentationml/2006/ole">
            <p:oleObj spid="_x0000_s1070" name="Презентация" r:id="rId3" imgW="1860902" imgH="1395966" progId="PowerPoint.Show.12">
              <p:embed/>
            </p:oleObj>
          </a:graphicData>
        </a:graphic>
      </p:graphicFrame>
      <p:pic>
        <p:nvPicPr>
          <p:cNvPr id="1050" name="Picture 26" descr="H:\фотографии  класса\7 класс\Фото внеклассное мероприятие 8 марта и 23 февраля\_DSC03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37" y="1268760"/>
            <a:ext cx="3888432" cy="324036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555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 класс</a:t>
            </a:r>
            <a:b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Посещение «Пушкинского музея»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:\фотографии  класса\фото 5 класс\музей\IMG_27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32" y="1484784"/>
            <a:ext cx="4427984" cy="3320988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H:\фотографии  класса\фото 5 класс\музей\IMG_27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4652" y="3145278"/>
            <a:ext cx="4716016" cy="3537012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033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611</Words>
  <Application>Microsoft Office PowerPoint</Application>
  <PresentationFormat>Экран (4:3)</PresentationFormat>
  <Paragraphs>90</Paragraphs>
  <Slides>43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Презентация</vt:lpstr>
      <vt:lpstr>Презентационный ролик, показывающий успехи в учёбе и повседневной деятельности кадетского подразделения.</vt:lpstr>
      <vt:lpstr>Предупреждения неуспеваемости воспитанниц и возможности повышения качества образовательного процесса.</vt:lpstr>
      <vt:lpstr>Слайд 3</vt:lpstr>
      <vt:lpstr>Слайд 4</vt:lpstr>
      <vt:lpstr>Слайд 5</vt:lpstr>
      <vt:lpstr>Слайд 6</vt:lpstr>
      <vt:lpstr>Внеклассная работа по направлениям</vt:lpstr>
      <vt:lpstr>Слайд 8</vt:lpstr>
      <vt:lpstr>5 класс  Посещение «Пушкинского музея»</vt:lpstr>
      <vt:lpstr>Ежегодное посещение театров</vt:lpstr>
      <vt:lpstr>6 класс Посещение Московского Планетария</vt:lpstr>
      <vt:lpstr>Слайд 12</vt:lpstr>
      <vt:lpstr>Ежегодное празднование Масленицы</vt:lpstr>
      <vt:lpstr>Слайд 14</vt:lpstr>
      <vt:lpstr>Слайд 15</vt:lpstr>
      <vt:lpstr>Лагерь « Мечта» город Бердянск </vt:lpstr>
      <vt:lpstr>Слайд 17</vt:lpstr>
      <vt:lpstr>7 класс Участие в городских конкурсах « Класс- хор»</vt:lpstr>
      <vt:lpstr>Посещение мероприятия  « Слет офицерских династий»</vt:lpstr>
      <vt:lpstr>Посещение Лавры в Сергеев-Посаде </vt:lpstr>
      <vt:lpstr>Экскурсия по Красной площади.</vt:lpstr>
      <vt:lpstr>КООЛ «Патриот» </vt:lpstr>
      <vt:lpstr>Слайд 23</vt:lpstr>
      <vt:lpstr> Внеклассное мероприятие  «Познавательная география» </vt:lpstr>
      <vt:lpstr>Слайд 25</vt:lpstr>
      <vt:lpstr>Посещения дома Романовых.</vt:lpstr>
      <vt:lpstr>Культурно – познавательный выезд в Абхазию.</vt:lpstr>
      <vt:lpstr>Слайд 28</vt:lpstr>
      <vt:lpstr>Слайд 29</vt:lpstr>
      <vt:lpstr>Слайд 30</vt:lpstr>
      <vt:lpstr>Классное мероприятие, посвященное праздникам  « 23 февраля» и « 8 марта» .</vt:lpstr>
      <vt:lpstr>Слайд 32</vt:lpstr>
      <vt:lpstr>Участие на балу в Измайловском кремле .</vt:lpstr>
      <vt:lpstr>Слайд 34</vt:lpstr>
      <vt:lpstr>Слайд 35</vt:lpstr>
      <vt:lpstr>Слайд 36</vt:lpstr>
      <vt:lpstr>Слайд 37</vt:lpstr>
      <vt:lpstr>Субботники</vt:lpstr>
      <vt:lpstr>Уроки физической культуры</vt:lpstr>
      <vt:lpstr>Проведение торжественного бала.</vt:lpstr>
      <vt:lpstr>Слайд 41</vt:lpstr>
      <vt:lpstr>Слайд 42</vt:lpstr>
      <vt:lpstr>Слайд 43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Презентационный ролик, показывающий успехи в учёбе и повседневной деятельности кадетского подразделения.</dc:title>
  <dc:creator>Елена Булюбаш</dc:creator>
  <cp:lastModifiedBy>Елена Булюбаш</cp:lastModifiedBy>
  <cp:revision>56</cp:revision>
  <dcterms:created xsi:type="dcterms:W3CDTF">2014-10-15T10:06:44Z</dcterms:created>
  <dcterms:modified xsi:type="dcterms:W3CDTF">2017-09-28T08:52:09Z</dcterms:modified>
</cp:coreProperties>
</file>