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BF5EB-D65C-47C5-9E75-18EFA21D7050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0FFB-954B-483C-804A-E408DFB11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BF5EB-D65C-47C5-9E75-18EFA21D7050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0FFB-954B-483C-804A-E408DFB11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BF5EB-D65C-47C5-9E75-18EFA21D7050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0FFB-954B-483C-804A-E408DFB11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BF5EB-D65C-47C5-9E75-18EFA21D7050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0FFB-954B-483C-804A-E408DFB11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BF5EB-D65C-47C5-9E75-18EFA21D7050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0FFB-954B-483C-804A-E408DFB11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BF5EB-D65C-47C5-9E75-18EFA21D7050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0FFB-954B-483C-804A-E408DFB11F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BF5EB-D65C-47C5-9E75-18EFA21D7050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0FFB-954B-483C-804A-E408DFB11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BF5EB-D65C-47C5-9E75-18EFA21D7050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0FFB-954B-483C-804A-E408DFB11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BF5EB-D65C-47C5-9E75-18EFA21D7050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0FFB-954B-483C-804A-E408DFB11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BF5EB-D65C-47C5-9E75-18EFA21D7050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A70FFB-954B-483C-804A-E408DFB11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BF5EB-D65C-47C5-9E75-18EFA21D7050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70FFB-954B-483C-804A-E408DFB11F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71BF5EB-D65C-47C5-9E75-18EFA21D7050}" type="datetimeFigureOut">
              <a:rPr lang="ru-RU" smtClean="0"/>
              <a:t>03.06.2016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E8A70FFB-954B-483C-804A-E408DFB11FF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Викторина –</a:t>
            </a:r>
            <a:r>
              <a:rPr lang="ru-RU" dirty="0" err="1" smtClean="0"/>
              <a:t>квест</a:t>
            </a:r>
            <a:r>
              <a:rPr lang="ru-RU" dirty="0" smtClean="0"/>
              <a:t> «на неведомых дорожках» для 1 класса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 учитель начальных классов МБОУ «СОШ № 1» Борисова М.В.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foto-cat.ru/wp-content/uploads/2015/06/1348_fantasy_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12976"/>
            <a:ext cx="4486871" cy="33651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58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odrug.ru/uploads/images/p/_/i/p_i_chajkovskij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052"/>
            <a:ext cx="4032448" cy="51444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483768" y="5781096"/>
            <a:ext cx="3816424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П.И. Чайковский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749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s3.livemaster.ru/zhurnalfoto/6/f/8/150722205635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873"/>
            <a:ext cx="4392488" cy="50851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627784" y="5805263"/>
            <a:ext cx="432048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И.И. Шишкин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962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xn----7sbhpkbi1bjclajq1mpb.xn--p1ai/images/%D0%92%D0%B0%D1%81%D0%BD%D0%B5%D1%86%D0%BE%D0%B2%20%D0%92%D0%B8%D0%BA%D1%82%D0%BE%D1%80/%D0%90%D0%B2%D1%82%D0%BE%D0%BF%D0%BE%D1%80%D1%82%D1%80%D0%B5%D1%82%201873%D0%B3%2071%D1%8558%D1%81%D0%B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9344"/>
            <a:ext cx="4752528" cy="5157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375756" y="5661247"/>
            <a:ext cx="3816424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400" dirty="0" smtClean="0"/>
              <a:t>В.М. Васнецов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16752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140000">
            <a:off x="-209530" y="1939245"/>
            <a:ext cx="6319118" cy="1089427"/>
          </a:xfrm>
        </p:spPr>
        <p:txBody>
          <a:bodyPr/>
          <a:lstStyle/>
          <a:p>
            <a:r>
              <a:rPr lang="ru-RU" sz="4000" dirty="0" smtClean="0"/>
              <a:t>Кроссворд  «наш город»</a:t>
            </a:r>
            <a:endParaRPr lang="ru-RU" sz="4000" dirty="0"/>
          </a:p>
        </p:txBody>
      </p:sp>
      <p:pic>
        <p:nvPicPr>
          <p:cNvPr id="2050" name="Picture 2" descr="C:\Users\Пользователь\Desktop\reut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068960"/>
            <a:ext cx="5616624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81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97773"/>
              </p:ext>
            </p:extLst>
          </p:nvPr>
        </p:nvGraphicFramePr>
        <p:xfrm>
          <a:off x="1547664" y="908720"/>
          <a:ext cx="6984780" cy="4680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</a:tblGrid>
              <a:tr h="390890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08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890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03648" y="395070"/>
            <a:ext cx="6192688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latin typeface="Times New Roman"/>
                <a:ea typeface="SimSun"/>
                <a:cs typeface="Times New Roman"/>
              </a:rPr>
              <a:t>Дополни слово «С чего начинается…»</a:t>
            </a:r>
            <a:endParaRPr lang="ru-RU" sz="2400" dirty="0">
              <a:effectLst/>
              <a:latin typeface="Calibri"/>
              <a:ea typeface="SimSun"/>
              <a:cs typeface="Times New Roman"/>
            </a:endParaRPr>
          </a:p>
        </p:txBody>
      </p:sp>
      <p:pic>
        <p:nvPicPr>
          <p:cNvPr id="1026" name="Picture 2" descr="http://s020.radikal.ru/i719/1510/d4/879c679136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01008"/>
            <a:ext cx="3810000" cy="28264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87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915957"/>
              </p:ext>
            </p:extLst>
          </p:nvPr>
        </p:nvGraphicFramePr>
        <p:xfrm>
          <a:off x="1547664" y="908721"/>
          <a:ext cx="6984780" cy="4680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</a:tblGrid>
              <a:tr h="390890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08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890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03648" y="395070"/>
            <a:ext cx="6192688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Дополни слово «С чего начинается…»</a:t>
            </a:r>
            <a:endParaRPr lang="ru-RU" sz="2400" dirty="0">
              <a:solidFill>
                <a:srgbClr val="000000"/>
              </a:solidFill>
              <a:latin typeface="Calibri"/>
              <a:ea typeface="SimSun"/>
              <a:cs typeface="Times New Roman"/>
            </a:endParaRPr>
          </a:p>
        </p:txBody>
      </p:sp>
      <p:pic>
        <p:nvPicPr>
          <p:cNvPr id="5" name="Picture 2" descr="http://s020.radikal.ru/i719/1510/d4/879c679136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01008"/>
            <a:ext cx="3810000" cy="28264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576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516964"/>
              </p:ext>
            </p:extLst>
          </p:nvPr>
        </p:nvGraphicFramePr>
        <p:xfrm>
          <a:off x="1547665" y="908721"/>
          <a:ext cx="6912765" cy="4680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</a:tblGrid>
              <a:tr h="390890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08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890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03648" y="395070"/>
            <a:ext cx="6192688" cy="49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SimSun"/>
                <a:cs typeface="Times New Roman"/>
              </a:rPr>
              <a:t>2. Река</a:t>
            </a:r>
            <a:r>
              <a:rPr lang="ru-RU" sz="2400" dirty="0">
                <a:latin typeface="Times New Roman"/>
                <a:ea typeface="SimSun"/>
                <a:cs typeface="Times New Roman"/>
              </a:rPr>
              <a:t>, протекающая в нашем городе.</a:t>
            </a:r>
            <a:endParaRPr lang="ru-RU" sz="2000" dirty="0">
              <a:effectLst/>
              <a:latin typeface="Calibri"/>
              <a:ea typeface="SimSu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159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343639"/>
              </p:ext>
            </p:extLst>
          </p:nvPr>
        </p:nvGraphicFramePr>
        <p:xfrm>
          <a:off x="1547665" y="908720"/>
          <a:ext cx="6840765" cy="4680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</a:tblGrid>
              <a:tr h="390890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08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/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890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03648" y="395070"/>
            <a:ext cx="6192688" cy="49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2. Река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, протекающая в нашем городе.</a:t>
            </a:r>
            <a:endParaRPr lang="ru-RU" sz="2000" dirty="0">
              <a:solidFill>
                <a:srgbClr val="000000"/>
              </a:solidFill>
              <a:latin typeface="Calibri"/>
              <a:ea typeface="SimSun"/>
              <a:cs typeface="Times New Roman"/>
            </a:endParaRPr>
          </a:p>
        </p:txBody>
      </p:sp>
      <p:pic>
        <p:nvPicPr>
          <p:cNvPr id="2050" name="Picture 2" descr="http://vaostory.ru/images/photos/7ef5bc12be5e8d0f7d8784167b5a28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3487652" cy="26157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0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324978"/>
              </p:ext>
            </p:extLst>
          </p:nvPr>
        </p:nvGraphicFramePr>
        <p:xfrm>
          <a:off x="1547664" y="908720"/>
          <a:ext cx="6840765" cy="47525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  <a:gridCol w="456051"/>
              </a:tblGrid>
              <a:tr h="396904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6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690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/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904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904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03648" y="395070"/>
            <a:ext cx="6192688" cy="49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SimSun"/>
                <a:cs typeface="Times New Roman"/>
              </a:rPr>
              <a:t>3. Старославянское </a:t>
            </a:r>
            <a:r>
              <a:rPr lang="ru-RU" sz="2400" dirty="0">
                <a:latin typeface="Times New Roman"/>
                <a:ea typeface="SimSun"/>
                <a:cs typeface="Times New Roman"/>
              </a:rPr>
              <a:t>название колокола.</a:t>
            </a:r>
            <a:endParaRPr lang="ru-RU" sz="2000" dirty="0">
              <a:effectLst/>
              <a:latin typeface="Calibri"/>
              <a:ea typeface="SimSun"/>
              <a:cs typeface="Times New Roman"/>
            </a:endParaRPr>
          </a:p>
        </p:txBody>
      </p:sp>
      <p:pic>
        <p:nvPicPr>
          <p:cNvPr id="4098" name="Picture 2" descr="http://photos.wikimapia.org/p/00/03/01/02/80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4"/>
            <a:ext cx="3281376" cy="25922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6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57303"/>
              </p:ext>
            </p:extLst>
          </p:nvPr>
        </p:nvGraphicFramePr>
        <p:xfrm>
          <a:off x="1547664" y="908720"/>
          <a:ext cx="6984780" cy="4680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</a:tblGrid>
              <a:tr h="390890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08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 </a:t>
                      </a:r>
                      <a:r>
                        <a:rPr lang="ru-RU" sz="1800" dirty="0" smtClean="0"/>
                        <a:t>С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890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 </a:t>
                      </a:r>
                      <a:r>
                        <a:rPr lang="ru-RU" sz="1800" dirty="0" smtClean="0"/>
                        <a:t>р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03648" y="395070"/>
            <a:ext cx="6192688" cy="49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3. Старославянское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название колокола.</a:t>
            </a:r>
            <a:endParaRPr lang="ru-RU" sz="2000" dirty="0">
              <a:solidFill>
                <a:srgbClr val="000000"/>
              </a:solidFill>
              <a:latin typeface="Calibri"/>
              <a:ea typeface="SimSun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70103"/>
            <a:ext cx="32861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513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В гостях у сказки</a:t>
            </a:r>
            <a:endParaRPr lang="ru-RU" sz="4400" dirty="0"/>
          </a:p>
        </p:txBody>
      </p:sp>
      <p:pic>
        <p:nvPicPr>
          <p:cNvPr id="5" name="Объект 4" descr="http://50ds.ru/img/_3MO11FC3D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492896"/>
            <a:ext cx="4416673" cy="396044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</p:pic>
      <p:sp>
        <p:nvSpPr>
          <p:cNvPr id="3" name="Прямоугольник 2"/>
          <p:cNvSpPr/>
          <p:nvPr/>
        </p:nvSpPr>
        <p:spPr>
          <a:xfrm>
            <a:off x="1475656" y="5874097"/>
            <a:ext cx="2016224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«Рукавичка»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3652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562889"/>
              </p:ext>
            </p:extLst>
          </p:nvPr>
        </p:nvGraphicFramePr>
        <p:xfrm>
          <a:off x="1547664" y="908721"/>
          <a:ext cx="6984780" cy="4680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</a:tblGrid>
              <a:tr h="390890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08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/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890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sz="1800" dirty="0" smtClean="0"/>
                        <a:t>р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3568" y="397930"/>
            <a:ext cx="799288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Times New Roman"/>
                <a:ea typeface="SimSun"/>
                <a:cs typeface="Times New Roman"/>
              </a:rPr>
              <a:t>4. Генеральный </a:t>
            </a:r>
            <a:r>
              <a:rPr lang="ru-RU" sz="2000" dirty="0">
                <a:latin typeface="Times New Roman"/>
                <a:ea typeface="SimSun"/>
                <a:cs typeface="Times New Roman"/>
              </a:rPr>
              <a:t>конструктор авиационно-ракетного предприятия ОКБ-52. («</a:t>
            </a:r>
            <a:r>
              <a:rPr lang="ru-RU" sz="2000" dirty="0" err="1">
                <a:latin typeface="Times New Roman"/>
                <a:ea typeface="SimSun"/>
                <a:cs typeface="Times New Roman"/>
              </a:rPr>
              <a:t>НПОмаш</a:t>
            </a:r>
            <a:r>
              <a:rPr lang="ru-RU" sz="2000" dirty="0">
                <a:latin typeface="Times New Roman"/>
                <a:ea typeface="SimSun"/>
                <a:cs typeface="Times New Roman"/>
              </a:rPr>
              <a:t>.»)</a:t>
            </a:r>
            <a:endParaRPr lang="ru-RU" sz="2000" dirty="0">
              <a:effectLst/>
              <a:latin typeface="Calibri"/>
              <a:ea typeface="SimSu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4694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779859"/>
              </p:ext>
            </p:extLst>
          </p:nvPr>
        </p:nvGraphicFramePr>
        <p:xfrm>
          <a:off x="1547664" y="908720"/>
          <a:ext cx="6984780" cy="47525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</a:tblGrid>
              <a:tr h="396904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6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690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904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sz="1800" dirty="0" smtClean="0"/>
                        <a:t>р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904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3568" y="397931"/>
            <a:ext cx="828092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4. Генеральный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конструктор авиационно-ракетного предприятия ОКБ-52. («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НПОмаш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.»)</a:t>
            </a:r>
            <a:endParaRPr lang="ru-RU" sz="2000" dirty="0">
              <a:solidFill>
                <a:srgbClr val="000000"/>
              </a:solidFill>
              <a:latin typeface="Calibri"/>
              <a:ea typeface="SimSun"/>
              <a:cs typeface="Times New Roman"/>
            </a:endParaRPr>
          </a:p>
        </p:txBody>
      </p:sp>
      <p:pic>
        <p:nvPicPr>
          <p:cNvPr id="6146" name="Picture 2" descr="http://tehne.com/assets/i/upload/grant/chelomei-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58407"/>
            <a:ext cx="2664296" cy="371669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05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437155"/>
              </p:ext>
            </p:extLst>
          </p:nvPr>
        </p:nvGraphicFramePr>
        <p:xfrm>
          <a:off x="1547664" y="908720"/>
          <a:ext cx="7056780" cy="47525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</a:tblGrid>
              <a:tr h="396904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6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690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904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sz="1800" dirty="0" smtClean="0"/>
                        <a:t>р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904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3568" y="397931"/>
            <a:ext cx="8064896" cy="42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Times New Roman"/>
                <a:ea typeface="SimSun"/>
                <a:cs typeface="Times New Roman"/>
              </a:rPr>
              <a:t>5. Государственный </a:t>
            </a:r>
            <a:r>
              <a:rPr lang="ru-RU" sz="2000" dirty="0">
                <a:latin typeface="Times New Roman"/>
                <a:ea typeface="SimSun"/>
                <a:cs typeface="Times New Roman"/>
              </a:rPr>
              <a:t>служащий, приставленный к сторожевой башне.</a:t>
            </a:r>
            <a:endParaRPr lang="ru-RU" sz="2000" dirty="0">
              <a:effectLst/>
              <a:latin typeface="Calibri"/>
              <a:ea typeface="SimSu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171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556483"/>
              </p:ext>
            </p:extLst>
          </p:nvPr>
        </p:nvGraphicFramePr>
        <p:xfrm>
          <a:off x="1547664" y="908720"/>
          <a:ext cx="6912765" cy="4680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</a:tblGrid>
              <a:tr h="390890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08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890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sz="1800" dirty="0" smtClean="0"/>
                        <a:t>р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3568" y="397931"/>
            <a:ext cx="8064896" cy="42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5. Государственный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служащий, приставленный к сторожевой башне.</a:t>
            </a:r>
            <a:endParaRPr lang="ru-RU" sz="2000" dirty="0">
              <a:solidFill>
                <a:srgbClr val="000000"/>
              </a:solidFill>
              <a:latin typeface="Calibri"/>
              <a:ea typeface="SimSu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1480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53326"/>
              </p:ext>
            </p:extLst>
          </p:nvPr>
        </p:nvGraphicFramePr>
        <p:xfrm>
          <a:off x="1547664" y="908720"/>
          <a:ext cx="7056780" cy="4680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  <a:gridCol w="470452"/>
              </a:tblGrid>
              <a:tr h="390890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08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890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sz="1800" dirty="0" smtClean="0"/>
                        <a:t>р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3568" y="397931"/>
            <a:ext cx="8064896" cy="42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Times New Roman"/>
                <a:ea typeface="SimSun"/>
                <a:cs typeface="Times New Roman"/>
              </a:rPr>
              <a:t>6. Птица </a:t>
            </a:r>
            <a:r>
              <a:rPr lang="ru-RU" sz="2000" dirty="0">
                <a:latin typeface="Times New Roman"/>
                <a:ea typeface="SimSun"/>
                <a:cs typeface="Times New Roman"/>
              </a:rPr>
              <a:t>на гербе Реутова.</a:t>
            </a:r>
            <a:endParaRPr lang="ru-RU" sz="2000" dirty="0">
              <a:effectLst/>
              <a:latin typeface="Calibri"/>
              <a:ea typeface="SimSu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8011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172149"/>
              </p:ext>
            </p:extLst>
          </p:nvPr>
        </p:nvGraphicFramePr>
        <p:xfrm>
          <a:off x="1547664" y="908720"/>
          <a:ext cx="6984780" cy="47525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</a:tblGrid>
              <a:tr h="396141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6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949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614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141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6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614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614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14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sz="1800" dirty="0" smtClean="0"/>
                        <a:t>р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14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141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3568" y="397931"/>
            <a:ext cx="8064896" cy="42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6. Птица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на гербе Реутова.</a:t>
            </a:r>
            <a:endParaRPr lang="ru-RU" sz="2000" dirty="0">
              <a:solidFill>
                <a:srgbClr val="000000"/>
              </a:solidFill>
              <a:latin typeface="Calibri"/>
              <a:ea typeface="SimSun"/>
              <a:cs typeface="Times New Roman"/>
            </a:endParaRPr>
          </a:p>
        </p:txBody>
      </p:sp>
      <p:pic>
        <p:nvPicPr>
          <p:cNvPr id="7170" name="Picture 2" descr="http://360tv.ru/media/article_media/20150127/b421e64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3024336" cy="35952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3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162976"/>
              </p:ext>
            </p:extLst>
          </p:nvPr>
        </p:nvGraphicFramePr>
        <p:xfrm>
          <a:off x="1547664" y="908720"/>
          <a:ext cx="6984780" cy="4680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</a:tblGrid>
              <a:tr h="390890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08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890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sz="1800" dirty="0" smtClean="0"/>
                        <a:t>р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75719" y="397931"/>
            <a:ext cx="8064896" cy="42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Times New Roman"/>
                <a:ea typeface="SimSun"/>
                <a:cs typeface="Times New Roman"/>
              </a:rPr>
              <a:t>7. Кто </a:t>
            </a:r>
            <a:r>
              <a:rPr lang="ru-RU" sz="2000" dirty="0">
                <a:latin typeface="Times New Roman"/>
                <a:ea typeface="SimSun"/>
                <a:cs typeface="Times New Roman"/>
              </a:rPr>
              <a:t>построил первую бумагопрядильную фабрику в </a:t>
            </a:r>
            <a:r>
              <a:rPr lang="ru-RU" sz="2000" dirty="0" err="1">
                <a:latin typeface="Times New Roman"/>
                <a:ea typeface="SimSun"/>
                <a:cs typeface="Times New Roman"/>
              </a:rPr>
              <a:t>Реутово</a:t>
            </a:r>
            <a:r>
              <a:rPr lang="ru-RU" sz="2000" dirty="0">
                <a:latin typeface="Times New Roman"/>
                <a:ea typeface="SimSun"/>
                <a:cs typeface="Times New Roman"/>
              </a:rPr>
              <a:t>?</a:t>
            </a:r>
            <a:endParaRPr lang="ru-RU" sz="2000" dirty="0">
              <a:effectLst/>
              <a:latin typeface="Calibri"/>
              <a:ea typeface="SimSu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4468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35218"/>
              </p:ext>
            </p:extLst>
          </p:nvPr>
        </p:nvGraphicFramePr>
        <p:xfrm>
          <a:off x="1547664" y="908720"/>
          <a:ext cx="6768750" cy="4680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250"/>
                <a:gridCol w="451250"/>
                <a:gridCol w="451250"/>
                <a:gridCol w="451250"/>
                <a:gridCol w="451250"/>
                <a:gridCol w="451250"/>
                <a:gridCol w="451250"/>
                <a:gridCol w="451250"/>
                <a:gridCol w="451250"/>
                <a:gridCol w="451250"/>
                <a:gridCol w="451250"/>
                <a:gridCol w="451250"/>
                <a:gridCol w="451250"/>
                <a:gridCol w="451250"/>
                <a:gridCol w="451250"/>
              </a:tblGrid>
              <a:tr h="390890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08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890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sz="1800" dirty="0" smtClean="0"/>
                        <a:t>р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75719" y="397931"/>
            <a:ext cx="8064896" cy="42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7. Кто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построил первую бумагопрядильную фабрику в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Реутово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?</a:t>
            </a:r>
            <a:endParaRPr lang="ru-RU" sz="2000" dirty="0">
              <a:solidFill>
                <a:srgbClr val="000000"/>
              </a:solidFill>
              <a:latin typeface="Calibri"/>
              <a:ea typeface="SimSu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5662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752415"/>
              </p:ext>
            </p:extLst>
          </p:nvPr>
        </p:nvGraphicFramePr>
        <p:xfrm>
          <a:off x="1547664" y="908725"/>
          <a:ext cx="7192950" cy="46805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9530"/>
                <a:gridCol w="479530"/>
                <a:gridCol w="479530"/>
                <a:gridCol w="479530"/>
                <a:gridCol w="479530"/>
                <a:gridCol w="479530"/>
                <a:gridCol w="479530"/>
                <a:gridCol w="479530"/>
                <a:gridCol w="479530"/>
                <a:gridCol w="479530"/>
                <a:gridCol w="479530"/>
                <a:gridCol w="479530"/>
                <a:gridCol w="479530"/>
                <a:gridCol w="479530"/>
                <a:gridCol w="479530"/>
              </a:tblGrid>
              <a:tr h="379252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2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792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70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7925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252"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2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468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7925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7925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7925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sz="1800" dirty="0" smtClean="0"/>
                        <a:t>р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7925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79252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75719" y="397931"/>
            <a:ext cx="8064896" cy="42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Times New Roman"/>
                <a:ea typeface="SimSun"/>
                <a:cs typeface="Times New Roman"/>
              </a:rPr>
              <a:t>8. Спортивное </a:t>
            </a:r>
            <a:r>
              <a:rPr lang="ru-RU" sz="2000" dirty="0">
                <a:latin typeface="Times New Roman"/>
                <a:ea typeface="SimSun"/>
                <a:cs typeface="Times New Roman"/>
              </a:rPr>
              <a:t>сооружение в Реутове.</a:t>
            </a:r>
            <a:endParaRPr lang="ru-RU" sz="2000" dirty="0">
              <a:effectLst/>
              <a:latin typeface="Calibri"/>
              <a:ea typeface="SimSu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4117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385425"/>
              </p:ext>
            </p:extLst>
          </p:nvPr>
        </p:nvGraphicFramePr>
        <p:xfrm>
          <a:off x="1547664" y="908720"/>
          <a:ext cx="6912765" cy="4680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</a:tblGrid>
              <a:tr h="390890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08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890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sz="1800" dirty="0" smtClean="0"/>
                        <a:t>р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75719" y="397931"/>
            <a:ext cx="8064896" cy="42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8. Спортивное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сооружение в Реутове.</a:t>
            </a:r>
            <a:endParaRPr lang="ru-RU" sz="2000" dirty="0">
              <a:solidFill>
                <a:srgbClr val="000000"/>
              </a:solidFill>
              <a:latin typeface="Calibri"/>
              <a:ea typeface="SimSun"/>
              <a:cs typeface="Times New Roman"/>
            </a:endParaRPr>
          </a:p>
        </p:txBody>
      </p:sp>
      <p:pic>
        <p:nvPicPr>
          <p:cNvPr id="9220" name="Picture 4" descr="http://realty.dmir.ru/articles/content/31155/Reutov4lr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789041"/>
            <a:ext cx="3563026" cy="2376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10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fentezi.dragonsoul.com/ru/mirfentazy.ru/mirfentazy.ru/images/phocagallery/snegurochka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6632"/>
            <a:ext cx="5256584" cy="67413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79512" y="6039374"/>
            <a:ext cx="2213876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«Снегурочка»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4381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279166"/>
              </p:ext>
            </p:extLst>
          </p:nvPr>
        </p:nvGraphicFramePr>
        <p:xfrm>
          <a:off x="1547664" y="821765"/>
          <a:ext cx="6912765" cy="47525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  <a:gridCol w="460851"/>
              </a:tblGrid>
              <a:tr h="396904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6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690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904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sz="1800" dirty="0" smtClean="0"/>
                        <a:t>р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9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6904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75719" y="397931"/>
            <a:ext cx="8064896" cy="42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Times New Roman"/>
                <a:ea typeface="SimSun"/>
                <a:cs typeface="Times New Roman"/>
              </a:rPr>
              <a:t>9. Человек</a:t>
            </a:r>
            <a:r>
              <a:rPr lang="ru-RU" sz="2000" dirty="0">
                <a:latin typeface="Times New Roman"/>
                <a:ea typeface="SimSun"/>
                <a:cs typeface="Times New Roman"/>
              </a:rPr>
              <a:t>, любящий свою родину.</a:t>
            </a:r>
            <a:endParaRPr lang="ru-RU" sz="2000" dirty="0">
              <a:effectLst/>
              <a:latin typeface="Calibri"/>
              <a:ea typeface="SimSu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1986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525996"/>
              </p:ext>
            </p:extLst>
          </p:nvPr>
        </p:nvGraphicFramePr>
        <p:xfrm>
          <a:off x="1547664" y="908720"/>
          <a:ext cx="6984780" cy="4680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  <a:gridCol w="465652"/>
              </a:tblGrid>
              <a:tr h="390890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8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Ч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38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</a:tr>
              <a:tr h="39089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890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ru-RU" sz="1800" dirty="0" smtClean="0"/>
                        <a:t>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sz="1800" dirty="0" smtClean="0"/>
                        <a:t>р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9089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75719" y="397931"/>
            <a:ext cx="8064896" cy="42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9. Человек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, любящий свою родину.</a:t>
            </a:r>
            <a:endParaRPr lang="ru-RU" sz="2000" dirty="0">
              <a:solidFill>
                <a:srgbClr val="000000"/>
              </a:solidFill>
              <a:latin typeface="Calibri"/>
              <a:ea typeface="SimSun"/>
              <a:cs typeface="Times New Roman"/>
            </a:endParaRPr>
          </a:p>
        </p:txBody>
      </p:sp>
      <p:pic>
        <p:nvPicPr>
          <p:cNvPr id="10244" name="Picture 4" descr="http://imganuncios.mitula.net/kvartira_56900094426866921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7032"/>
            <a:ext cx="3929517" cy="29471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9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</a:t>
            </a:r>
            <a:endParaRPr lang="ru-RU" sz="5400" b="1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1266" name="Picture 2" descr="https://prv1.lori-images.net/hram-svyatoi-troitsy-g-reutov-0005939497-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73057"/>
            <a:ext cx="6639886" cy="56612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73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s.nashaucheba.ru/tw_files2/urls_3/1869/d-1868016/1868016_html_m4ee7d964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624"/>
            <a:ext cx="5544616" cy="50131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627784" y="5561919"/>
            <a:ext cx="4210576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«Муха – Цокотуха»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9556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nemaloknig.info/picimg/162/1629/16294/162946/i_00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6264696" cy="50851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131840" y="5589240"/>
            <a:ext cx="2700739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800" dirty="0" smtClean="0"/>
              <a:t>«Айболит»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27214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un.facenews.ua/media/contentimages/d5d56951ff1e3d6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59" y="0"/>
            <a:ext cx="4752529" cy="5157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2879811" y="5589240"/>
            <a:ext cx="3816424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«Кот в сапогах»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9826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idslife.ru/images/stories/skazki/o_care_saltane_audi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393" y="26787"/>
            <a:ext cx="4032448" cy="508518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99592" y="5301208"/>
            <a:ext cx="7848872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+mj-lt"/>
              </a:rPr>
              <a:t>«Сказка </a:t>
            </a:r>
            <a:r>
              <a:rPr lang="ru-RU" sz="2400" dirty="0">
                <a:solidFill>
                  <a:schemeClr val="bg1"/>
                </a:solidFill>
                <a:latin typeface="+mj-lt"/>
              </a:rPr>
              <a:t>о царе </a:t>
            </a:r>
            <a:r>
              <a:rPr lang="ru-RU" sz="2400" dirty="0" err="1" smtClean="0">
                <a:solidFill>
                  <a:schemeClr val="bg1"/>
                </a:solidFill>
                <a:latin typeface="+mj-lt"/>
              </a:rPr>
              <a:t>Салтане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, о </a:t>
            </a:r>
            <a:r>
              <a:rPr lang="ru-RU" sz="2400" dirty="0">
                <a:solidFill>
                  <a:schemeClr val="bg1"/>
                </a:solidFill>
                <a:latin typeface="+mj-lt"/>
              </a:rPr>
              <a:t>сыне его славном и могучем богатыре князе </a:t>
            </a:r>
            <a:r>
              <a:rPr lang="ru-RU" sz="2400" dirty="0" err="1">
                <a:solidFill>
                  <a:schemeClr val="bg1"/>
                </a:solidFill>
                <a:latin typeface="+mj-lt"/>
              </a:rPr>
              <a:t>Гвидоне</a:t>
            </a:r>
            <a:r>
              <a:rPr lang="ru-RU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+mj-lt"/>
              </a:rPr>
              <a:t>Салтановиче</a:t>
            </a:r>
            <a:r>
              <a:rPr lang="ru-RU" sz="2400" dirty="0">
                <a:solidFill>
                  <a:schemeClr val="bg1"/>
                </a:solidFill>
                <a:latin typeface="+mj-lt"/>
              </a:rPr>
              <a:t> и прекрасной царевне 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Лебеди»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0840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140000">
            <a:off x="473703" y="1476711"/>
            <a:ext cx="5212080" cy="1089427"/>
          </a:xfrm>
        </p:spPr>
        <p:txBody>
          <a:bodyPr/>
          <a:lstStyle/>
          <a:p>
            <a:r>
              <a:rPr lang="ru-RU" sz="3200" dirty="0" smtClean="0"/>
              <a:t>Великие люди России</a:t>
            </a:r>
            <a:endParaRPr lang="ru-RU" sz="3200" dirty="0"/>
          </a:p>
        </p:txBody>
      </p:sp>
      <p:pic>
        <p:nvPicPr>
          <p:cNvPr id="5" name="Объект 4" descr="http://historytime.ru/wp-content/uploads/2016/02/alexander_pushkin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060848"/>
            <a:ext cx="3528392" cy="4608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55576" y="5517232"/>
            <a:ext cx="3312368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А.С. Пушкин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5487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ivran.ru/f/lev_tolstoy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6632"/>
            <a:ext cx="7056784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051720" y="5661248"/>
            <a:ext cx="5904656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Л.Н. Толстой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01800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185</TotalTime>
  <Words>804</Words>
  <Application>Microsoft Office PowerPoint</Application>
  <PresentationFormat>Экран (4:3)</PresentationFormat>
  <Paragraphs>590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Углы</vt:lpstr>
      <vt:lpstr>Викторина –квест «на неведомых дорожках» для 1 класса</vt:lpstr>
      <vt:lpstr>В гостях у сказки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Великие люди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Кроссворд  «наш город»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–квест «на неведомых дорожках»</dc:title>
  <dc:creator>Пользователь</dc:creator>
  <cp:lastModifiedBy>Пользователь</cp:lastModifiedBy>
  <cp:revision>26</cp:revision>
  <dcterms:created xsi:type="dcterms:W3CDTF">2016-05-27T17:38:03Z</dcterms:created>
  <dcterms:modified xsi:type="dcterms:W3CDTF">2016-06-03T18:25:37Z</dcterms:modified>
</cp:coreProperties>
</file>