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2"/>
  </p:notesMasterIdLst>
  <p:sldIdLst>
    <p:sldId id="256" r:id="rId3"/>
    <p:sldId id="270" r:id="rId4"/>
    <p:sldId id="271" r:id="rId5"/>
    <p:sldId id="262" r:id="rId6"/>
    <p:sldId id="263" r:id="rId7"/>
    <p:sldId id="264" r:id="rId8"/>
    <p:sldId id="265" r:id="rId9"/>
    <p:sldId id="266" r:id="rId10"/>
    <p:sldId id="267" r:id="rId11"/>
    <p:sldId id="268" r:id="rId12"/>
    <p:sldId id="272" r:id="rId13"/>
    <p:sldId id="273" r:id="rId14"/>
    <p:sldId id="274" r:id="rId15"/>
    <p:sldId id="275" r:id="rId16"/>
    <p:sldId id="276" r:id="rId17"/>
    <p:sldId id="277" r:id="rId18"/>
    <p:sldId id="278" r:id="rId19"/>
    <p:sldId id="279" r:id="rId20"/>
    <p:sldId id="282" r:id="rId2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77" d="100"/>
          <a:sy n="77" d="100"/>
        </p:scale>
        <p:origin x="-1176"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0C92E5E-B0AD-4DAB-A1BF-645DEED2310E}" type="datetimeFigureOut">
              <a:rPr lang="ru-RU" smtClean="0"/>
              <a:pPr/>
              <a:t>31.10.2016</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4FE3CBF-453B-4F97-8424-D86326978EA3}"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A802A120-492C-4BEF-8BCE-E314FDE9EB4A}" type="datetimeFigureOut">
              <a:rPr lang="ru-RU" smtClean="0"/>
              <a:pPr/>
              <a:t>31.10.2016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CFDA7AF-73F7-423A-8321-4AB909BAE78F}"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802A120-492C-4BEF-8BCE-E314FDE9EB4A}" type="datetimeFigureOut">
              <a:rPr lang="ru-RU" smtClean="0"/>
              <a:pPr/>
              <a:t>31.10.2016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CFDA7AF-73F7-423A-8321-4AB909BAE78F}"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802A120-492C-4BEF-8BCE-E314FDE9EB4A}" type="datetimeFigureOut">
              <a:rPr lang="ru-RU" smtClean="0"/>
              <a:pPr/>
              <a:t>31.10.2016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CFDA7AF-73F7-423A-8321-4AB909BAE78F}" type="slidenum">
              <a:rPr lang="ru-RU" smtClean="0"/>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25D8458B-A383-4988-B0F2-64C554160B75}" type="datetimeFigureOut">
              <a:rPr lang="ru-RU" smtClean="0"/>
              <a:pPr/>
              <a:t>31.10.2016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269E86F-4884-47DB-97B1-9A0B6FF8BEC1}" type="slidenum">
              <a:rPr lang="ru-RU" smtClean="0"/>
              <a:pPr/>
              <a:t>‹#›</a:t>
            </a:fld>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5D8458B-A383-4988-B0F2-64C554160B75}" type="datetimeFigureOut">
              <a:rPr lang="ru-RU" smtClean="0"/>
              <a:pPr/>
              <a:t>31.10.2016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269E86F-4884-47DB-97B1-9A0B6FF8BEC1}" type="slidenum">
              <a:rPr lang="ru-RU" smtClean="0"/>
              <a:pPr/>
              <a:t>‹#›</a:t>
            </a:fld>
            <a:endParaRPr lang="ru-RU"/>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25D8458B-A383-4988-B0F2-64C554160B75}" type="datetimeFigureOut">
              <a:rPr lang="ru-RU" smtClean="0"/>
              <a:pPr/>
              <a:t>31.10.2016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269E86F-4884-47DB-97B1-9A0B6FF8BEC1}" type="slidenum">
              <a:rPr lang="ru-RU" smtClean="0"/>
              <a:pPr/>
              <a:t>‹#›</a:t>
            </a:fld>
            <a:endParaRPr lang="ru-RU"/>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25D8458B-A383-4988-B0F2-64C554160B75}" type="datetimeFigureOut">
              <a:rPr lang="ru-RU" smtClean="0"/>
              <a:pPr/>
              <a:t>31.10.2016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269E86F-4884-47DB-97B1-9A0B6FF8BEC1}" type="slidenum">
              <a:rPr lang="ru-RU" smtClean="0"/>
              <a:pPr/>
              <a:t>‹#›</a:t>
            </a:fld>
            <a:endParaRPr lang="ru-RU"/>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25D8458B-A383-4988-B0F2-64C554160B75}" type="datetimeFigureOut">
              <a:rPr lang="ru-RU" smtClean="0"/>
              <a:pPr/>
              <a:t>31.10.2016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9269E86F-4884-47DB-97B1-9A0B6FF8BEC1}" type="slidenum">
              <a:rPr lang="ru-RU" smtClean="0"/>
              <a:pPr/>
              <a:t>‹#›</a:t>
            </a:fld>
            <a:endParaRPr lang="ru-RU"/>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25D8458B-A383-4988-B0F2-64C554160B75}" type="datetimeFigureOut">
              <a:rPr lang="ru-RU" smtClean="0"/>
              <a:pPr/>
              <a:t>31.10.2016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9269E86F-4884-47DB-97B1-9A0B6FF8BEC1}" type="slidenum">
              <a:rPr lang="ru-RU" smtClean="0"/>
              <a:pPr/>
              <a:t>‹#›</a:t>
            </a:fld>
            <a:endParaRPr lang="ru-RU"/>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25D8458B-A383-4988-B0F2-64C554160B75}" type="datetimeFigureOut">
              <a:rPr lang="ru-RU" smtClean="0"/>
              <a:pPr/>
              <a:t>31.10.2016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9269E86F-4884-47DB-97B1-9A0B6FF8BEC1}" type="slidenum">
              <a:rPr lang="ru-RU" smtClean="0"/>
              <a:pPr/>
              <a:t>‹#›</a:t>
            </a:fld>
            <a:endParaRPr lang="ru-RU"/>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25D8458B-A383-4988-B0F2-64C554160B75}" type="datetimeFigureOut">
              <a:rPr lang="ru-RU" smtClean="0"/>
              <a:pPr/>
              <a:t>31.10.2016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269E86F-4884-47DB-97B1-9A0B6FF8BEC1}"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802A120-492C-4BEF-8BCE-E314FDE9EB4A}" type="datetimeFigureOut">
              <a:rPr lang="ru-RU" smtClean="0"/>
              <a:pPr/>
              <a:t>31.10.2016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CFDA7AF-73F7-423A-8321-4AB909BAE78F}" type="slidenum">
              <a:rPr lang="ru-RU" smtClean="0"/>
              <a:pPr/>
              <a:t>‹#›</a:t>
            </a:fld>
            <a:endParaRPr lang="ru-RU"/>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25D8458B-A383-4988-B0F2-64C554160B75}" type="datetimeFigureOut">
              <a:rPr lang="ru-RU" smtClean="0"/>
              <a:pPr/>
              <a:t>31.10.2016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269E86F-4884-47DB-97B1-9A0B6FF8BEC1}" type="slidenum">
              <a:rPr lang="ru-RU" smtClean="0"/>
              <a:pPr/>
              <a:t>‹#›</a:t>
            </a:fld>
            <a:endParaRPr lang="ru-RU"/>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5D8458B-A383-4988-B0F2-64C554160B75}" type="datetimeFigureOut">
              <a:rPr lang="ru-RU" smtClean="0"/>
              <a:pPr/>
              <a:t>31.10.2016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269E86F-4884-47DB-97B1-9A0B6FF8BEC1}" type="slidenum">
              <a:rPr lang="ru-RU" smtClean="0"/>
              <a:pPr/>
              <a:t>‹#›</a:t>
            </a:fld>
            <a:endParaRPr lang="ru-RU"/>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5D8458B-A383-4988-B0F2-64C554160B75}" type="datetimeFigureOut">
              <a:rPr lang="ru-RU" smtClean="0"/>
              <a:pPr/>
              <a:t>31.10.2016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269E86F-4884-47DB-97B1-9A0B6FF8BEC1}"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A802A120-492C-4BEF-8BCE-E314FDE9EB4A}" type="datetimeFigureOut">
              <a:rPr lang="ru-RU" smtClean="0"/>
              <a:pPr/>
              <a:t>31.10.2016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CFDA7AF-73F7-423A-8321-4AB909BAE78F}"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A802A120-492C-4BEF-8BCE-E314FDE9EB4A}" type="datetimeFigureOut">
              <a:rPr lang="ru-RU" smtClean="0"/>
              <a:pPr/>
              <a:t>31.10.2016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CFDA7AF-73F7-423A-8321-4AB909BAE78F}"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A802A120-492C-4BEF-8BCE-E314FDE9EB4A}" type="datetimeFigureOut">
              <a:rPr lang="ru-RU" smtClean="0"/>
              <a:pPr/>
              <a:t>31.10.2016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DCFDA7AF-73F7-423A-8321-4AB909BAE78F}"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A802A120-492C-4BEF-8BCE-E314FDE9EB4A}" type="datetimeFigureOut">
              <a:rPr lang="ru-RU" smtClean="0"/>
              <a:pPr/>
              <a:t>31.10.2016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DCFDA7AF-73F7-423A-8321-4AB909BAE78F}"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802A120-492C-4BEF-8BCE-E314FDE9EB4A}" type="datetimeFigureOut">
              <a:rPr lang="ru-RU" smtClean="0"/>
              <a:pPr/>
              <a:t>31.10.2016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DCFDA7AF-73F7-423A-8321-4AB909BAE78F}"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A802A120-492C-4BEF-8BCE-E314FDE9EB4A}" type="datetimeFigureOut">
              <a:rPr lang="ru-RU" smtClean="0"/>
              <a:pPr/>
              <a:t>31.10.2016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CFDA7AF-73F7-423A-8321-4AB909BAE78F}"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A802A120-492C-4BEF-8BCE-E314FDE9EB4A}" type="datetimeFigureOut">
              <a:rPr lang="ru-RU" smtClean="0"/>
              <a:pPr/>
              <a:t>31.10.2016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CFDA7AF-73F7-423A-8321-4AB909BAE78F}"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802A120-492C-4BEF-8BCE-E314FDE9EB4A}" type="datetimeFigureOut">
              <a:rPr lang="ru-RU" smtClean="0"/>
              <a:pPr/>
              <a:t>31.10.2016</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FDA7AF-73F7-423A-8321-4AB909BAE78F}" type="slidenum">
              <a:rPr lang="ru-RU" smtClean="0"/>
              <a:pPr/>
              <a:t>‹#›</a:t>
            </a:fld>
            <a:endParaRPr lang="ru-RU"/>
          </a:p>
        </p:txBody>
      </p:sp>
      <p:pic>
        <p:nvPicPr>
          <p:cNvPr id="9" name="Рисунок 8" descr="5.jpg"/>
          <p:cNvPicPr>
            <a:picLocks noChangeAspect="1"/>
          </p:cNvPicPr>
          <p:nvPr userDrawn="1"/>
        </p:nvPicPr>
        <p:blipFill>
          <a:blip r:embed="rId13"/>
          <a:stretch>
            <a:fillRect/>
          </a:stretch>
        </p:blipFill>
        <p:spPr>
          <a:xfrm>
            <a:off x="0" y="0"/>
            <a:ext cx="9144000" cy="6883944"/>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D8458B-A383-4988-B0F2-64C554160B75}" type="datetimeFigureOut">
              <a:rPr lang="ru-RU" smtClean="0"/>
              <a:pPr/>
              <a:t>31.10.2016</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69E86F-4884-47DB-97B1-9A0B6FF8BEC1}" type="slidenum">
              <a:rPr lang="ru-RU" smtClean="0"/>
              <a:pPr/>
              <a:t>‹#›</a:t>
            </a:fld>
            <a:endParaRPr lang="ru-RU"/>
          </a:p>
        </p:txBody>
      </p:sp>
      <p:pic>
        <p:nvPicPr>
          <p:cNvPr id="9" name="Рисунок 8" descr="6.jpg"/>
          <p:cNvPicPr>
            <a:picLocks noChangeAspect="1"/>
          </p:cNvPicPr>
          <p:nvPr userDrawn="1"/>
        </p:nvPicPr>
        <p:blipFill>
          <a:blip r:embed="rId13"/>
          <a:stretch>
            <a:fillRect/>
          </a:stretch>
        </p:blipFill>
        <p:spPr>
          <a:xfrm>
            <a:off x="0" y="0"/>
            <a:ext cx="9144000" cy="6883944"/>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14.xml"/><Relationship Id="rId1" Type="http://schemas.openxmlformats.org/officeDocument/2006/relationships/audio" Target="file:///G:\&#1048;&#1056;&#1040;\&#1074;&#1089;&#1077;%20&#1076;&#1083;&#1103;%203%20&#1082;&#1083;&#1072;&#1089;&#1089;&#1072;\&#1089;%2024\&#1042;&#1055;&#1056;%20&#1050;&#1054;&#1089;&#1090;&#1077;&#1085;&#1082;&#1086;\&#1048;&#1075;&#1086;&#1088;&#1100;%20&#1050;&#1088;&#1091;&#1090;&#1086;&#1081;%20-%20&#1055;&#1088;&#1086;&#1089;&#1090;&#1086;%20&#1076;&#1091;&#1096;&#1077;&#1074;&#1085;&#1072;&#1103;%20&#1084;&#1091;&#1079;&#1099;&#1082;&#1072;%20%20(audiopoisk.com).mp3" TargetMode="Externa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14.xml"/><Relationship Id="rId1" Type="http://schemas.openxmlformats.org/officeDocument/2006/relationships/audio" Target="file:///G:\&#1048;&#1056;&#1040;\&#1074;&#1089;&#1077;%20&#1076;&#1083;&#1103;%203%20&#1082;&#1083;&#1072;&#1089;&#1089;&#1072;\&#1089;%2024\&#1042;&#1055;&#1056;%20&#1050;&#1054;&#1089;&#1090;&#1077;&#1085;&#1082;&#1086;\&#1048;&#1075;&#1086;&#1088;&#1100;%20&#1050;&#1088;&#1091;&#1090;&#1086;&#1081;%20-%20&#1055;&#1088;&#1086;&#1089;&#1090;&#1086;%20&#1076;&#1091;&#1096;&#1077;&#1074;&#1085;&#1072;&#1103;%20&#1084;&#1091;&#1079;&#1099;&#1082;&#1072;%20%20(audiopoisk.com).mp3" TargetMode="External"/><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14.xml"/><Relationship Id="rId1" Type="http://schemas.openxmlformats.org/officeDocument/2006/relationships/audio" Target="file:///G:\&#1048;&#1056;&#1040;\&#1074;&#1089;&#1077;%20&#1076;&#1083;&#1103;%203%20&#1082;&#1083;&#1072;&#1089;&#1089;&#1072;\&#1089;%2024\&#1042;&#1055;&#1056;%20&#1050;&#1054;&#1089;&#1090;&#1077;&#1085;&#1082;&#1086;\&#1048;&#1075;&#1086;&#1088;&#1100;%20&#1050;&#1088;&#1091;&#1090;&#1086;&#1081;%20-%20&#1055;&#1088;&#1086;&#1089;&#1090;&#1086;%20&#1076;&#1091;&#1096;&#1077;&#1074;&#1085;&#1072;&#1103;%20&#1084;&#1091;&#1079;&#1099;&#1082;&#1072;%20%20(audiopoisk.com).mp3" TargetMode="External"/><Relationship Id="rId6" Type="http://schemas.openxmlformats.org/officeDocument/2006/relationships/image" Target="../media/image10.png"/><Relationship Id="rId5" Type="http://schemas.openxmlformats.org/officeDocument/2006/relationships/image" Target="../media/image9.jpeg"/><Relationship Id="rId4" Type="http://schemas.openxmlformats.org/officeDocument/2006/relationships/image" Target="../media/image8.jpeg"/></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14.xml"/><Relationship Id="rId1" Type="http://schemas.openxmlformats.org/officeDocument/2006/relationships/audio" Target="file:///G:\&#1048;&#1056;&#1040;\&#1074;&#1089;&#1077;%20&#1076;&#1083;&#1103;%203%20&#1082;&#1083;&#1072;&#1089;&#1089;&#1072;\&#1089;%2024\&#1042;&#1055;&#1056;%20&#1050;&#1054;&#1089;&#1090;&#1077;&#1085;&#1082;&#1086;\&#1048;&#1075;&#1086;&#1088;&#1100;%20&#1050;&#1088;&#1091;&#1090;&#1086;&#1081;%20-%20&#1055;&#1088;&#1086;&#1089;&#1090;&#1086;%20&#1076;&#1091;&#1096;&#1077;&#1074;&#1085;&#1072;&#1103;%20&#1084;&#1091;&#1079;&#1099;&#1082;&#1072;%20%20(audiopoisk.com).mp3"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428596" y="5715016"/>
            <a:ext cx="8715404" cy="752468"/>
          </a:xfrm>
        </p:spPr>
        <p:txBody>
          <a:bodyPr>
            <a:noAutofit/>
          </a:bodyPr>
          <a:lstStyle/>
          <a:p>
            <a:pPr algn="l"/>
            <a:r>
              <a:rPr lang="ru-RU" sz="1100" dirty="0" smtClean="0">
                <a:solidFill>
                  <a:schemeClr val="tx1">
                    <a:lumMod val="75000"/>
                    <a:lumOff val="25000"/>
                  </a:schemeClr>
                </a:solidFill>
              </a:rPr>
              <a:t>Подготовила </a:t>
            </a:r>
          </a:p>
          <a:p>
            <a:pPr algn="l"/>
            <a:r>
              <a:rPr lang="ru-RU" sz="1100" dirty="0" smtClean="0">
                <a:solidFill>
                  <a:schemeClr val="tx1">
                    <a:lumMod val="75000"/>
                    <a:lumOff val="25000"/>
                  </a:schemeClr>
                </a:solidFill>
              </a:rPr>
              <a:t>учитель начальных классов </a:t>
            </a:r>
          </a:p>
          <a:p>
            <a:pPr algn="l"/>
            <a:r>
              <a:rPr lang="ru-RU" sz="1100" dirty="0" smtClean="0">
                <a:solidFill>
                  <a:schemeClr val="tx1">
                    <a:lumMod val="75000"/>
                    <a:lumOff val="25000"/>
                  </a:schemeClr>
                </a:solidFill>
              </a:rPr>
              <a:t>МБОУ СОШ №14 г.Ипатово </a:t>
            </a:r>
            <a:r>
              <a:rPr lang="ru-RU" sz="1100" dirty="0" err="1" smtClean="0">
                <a:solidFill>
                  <a:schemeClr val="tx1">
                    <a:lumMod val="75000"/>
                    <a:lumOff val="25000"/>
                  </a:schemeClr>
                </a:solidFill>
              </a:rPr>
              <a:t>Ипатовского</a:t>
            </a:r>
            <a:r>
              <a:rPr lang="ru-RU" sz="1100" dirty="0" smtClean="0">
                <a:solidFill>
                  <a:schemeClr val="tx1">
                    <a:lumMod val="75000"/>
                    <a:lumOff val="25000"/>
                  </a:schemeClr>
                </a:solidFill>
              </a:rPr>
              <a:t> района</a:t>
            </a:r>
          </a:p>
          <a:p>
            <a:pPr algn="l"/>
            <a:r>
              <a:rPr lang="ru-RU" sz="1100" dirty="0" smtClean="0">
                <a:solidFill>
                  <a:schemeClr val="tx1">
                    <a:lumMod val="75000"/>
                    <a:lumOff val="25000"/>
                  </a:schemeClr>
                </a:solidFill>
              </a:rPr>
              <a:t>Ставропольского края</a:t>
            </a:r>
          </a:p>
          <a:p>
            <a:pPr algn="l"/>
            <a:r>
              <a:rPr lang="ru-RU" sz="1100" dirty="0" err="1" smtClean="0">
                <a:solidFill>
                  <a:schemeClr val="tx1">
                    <a:lumMod val="75000"/>
                    <a:lumOff val="25000"/>
                  </a:schemeClr>
                </a:solidFill>
              </a:rPr>
              <a:t>Костыгова</a:t>
            </a:r>
            <a:r>
              <a:rPr lang="ru-RU" sz="1100" dirty="0" smtClean="0">
                <a:solidFill>
                  <a:schemeClr val="tx1">
                    <a:lumMod val="75000"/>
                    <a:lumOff val="25000"/>
                  </a:schemeClr>
                </a:solidFill>
              </a:rPr>
              <a:t> Ольга Ивановна</a:t>
            </a:r>
            <a:endParaRPr lang="ru-RU" sz="1100" dirty="0">
              <a:solidFill>
                <a:schemeClr val="tx1">
                  <a:lumMod val="75000"/>
                  <a:lumOff val="25000"/>
                </a:schemeClr>
              </a:solidFill>
            </a:endParaRPr>
          </a:p>
        </p:txBody>
      </p:sp>
      <p:sp>
        <p:nvSpPr>
          <p:cNvPr id="6" name="Заголовок 1"/>
          <p:cNvSpPr txBox="1">
            <a:spLocks/>
          </p:cNvSpPr>
          <p:nvPr/>
        </p:nvSpPr>
        <p:spPr>
          <a:xfrm>
            <a:off x="357158" y="1214422"/>
            <a:ext cx="8786842" cy="612793"/>
          </a:xfrm>
          <a:prstGeom prst="rect">
            <a:avLst/>
          </a:prstGeom>
        </p:spPr>
        <p:txBody>
          <a:bodyPr vert="horz" lIns="91440" tIns="45720" rIns="91440" bIns="45720" rtlCol="0" anchor="ct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ru-RU" sz="3200" b="1" i="0" u="none" strike="noStrike" kern="1200" cap="none" spc="0" normalizeH="0" baseline="0" noProof="0" dirty="0" smtClean="0">
                <a:ln>
                  <a:noFill/>
                </a:ln>
                <a:solidFill>
                  <a:srgbClr val="0070C0"/>
                </a:solidFill>
                <a:effectLst>
                  <a:outerShdw blurRad="38100" dist="38100" dir="2700000" algn="tl">
                    <a:srgbClr val="000000">
                      <a:alpha val="43137"/>
                    </a:srgbClr>
                  </a:outerShdw>
                </a:effectLst>
                <a:uLnTx/>
                <a:uFillTx/>
                <a:latin typeface="Arial" pitchFamily="34" charset="0"/>
                <a:ea typeface="+mj-ea"/>
                <a:cs typeface="Arial" pitchFamily="34" charset="0"/>
              </a:rPr>
              <a:t>Подготовка  </a:t>
            </a:r>
          </a:p>
          <a:p>
            <a:pPr marL="0" marR="0" lvl="0" indent="0" algn="r" defTabSz="914400" rtl="0" eaLnBrk="1" fontAlgn="auto" latinLnBrk="0" hangingPunct="1">
              <a:lnSpc>
                <a:spcPct val="100000"/>
              </a:lnSpc>
              <a:spcBef>
                <a:spcPct val="0"/>
              </a:spcBef>
              <a:spcAft>
                <a:spcPts val="0"/>
              </a:spcAft>
              <a:buClrTx/>
              <a:buSzTx/>
              <a:buFontTx/>
              <a:buNone/>
              <a:tabLst/>
              <a:defRPr/>
            </a:pPr>
            <a:r>
              <a:rPr lang="ru-RU" sz="3200" b="1" dirty="0" smtClean="0">
                <a:solidFill>
                  <a:srgbClr val="0070C0"/>
                </a:solidFill>
                <a:effectLst>
                  <a:outerShdw blurRad="38100" dist="38100" dir="2700000" algn="tl">
                    <a:srgbClr val="000000">
                      <a:alpha val="43137"/>
                    </a:srgbClr>
                  </a:outerShdw>
                </a:effectLst>
                <a:latin typeface="Arial" pitchFamily="34" charset="0"/>
                <a:ea typeface="+mj-ea"/>
                <a:cs typeface="Arial" pitchFamily="34" charset="0"/>
              </a:rPr>
              <a:t>учащихся начальных классов</a:t>
            </a:r>
          </a:p>
          <a:p>
            <a:pPr marL="0" marR="0" lvl="0" indent="0" algn="r" defTabSz="914400" rtl="0" eaLnBrk="1" fontAlgn="auto" latinLnBrk="0" hangingPunct="1">
              <a:lnSpc>
                <a:spcPct val="100000"/>
              </a:lnSpc>
              <a:spcBef>
                <a:spcPct val="0"/>
              </a:spcBef>
              <a:spcAft>
                <a:spcPts val="0"/>
              </a:spcAft>
              <a:buClrTx/>
              <a:buSzTx/>
              <a:buFontTx/>
              <a:buNone/>
              <a:tabLst/>
              <a:defRPr/>
            </a:pPr>
            <a:r>
              <a:rPr lang="ru-RU" sz="3200" b="1" dirty="0" smtClean="0">
                <a:solidFill>
                  <a:srgbClr val="0070C0"/>
                </a:solidFill>
                <a:effectLst>
                  <a:outerShdw blurRad="38100" dist="38100" dir="2700000" algn="tl">
                    <a:srgbClr val="000000">
                      <a:alpha val="43137"/>
                    </a:srgbClr>
                  </a:outerShdw>
                </a:effectLst>
                <a:latin typeface="Arial" pitchFamily="34" charset="0"/>
                <a:ea typeface="+mj-ea"/>
                <a:cs typeface="Arial" pitchFamily="34" charset="0"/>
              </a:rPr>
              <a:t>к</a:t>
            </a:r>
            <a:r>
              <a:rPr kumimoji="0" lang="ru-RU" sz="3200" b="1" i="0" u="none" strike="noStrike" kern="1200" cap="none" spc="0" normalizeH="0" noProof="0" dirty="0" smtClean="0">
                <a:ln>
                  <a:noFill/>
                </a:ln>
                <a:solidFill>
                  <a:srgbClr val="0070C0"/>
                </a:solidFill>
                <a:effectLst>
                  <a:outerShdw blurRad="38100" dist="38100" dir="2700000" algn="tl">
                    <a:srgbClr val="000000">
                      <a:alpha val="43137"/>
                    </a:srgbClr>
                  </a:outerShdw>
                </a:effectLst>
                <a:uLnTx/>
                <a:uFillTx/>
                <a:latin typeface="Arial" pitchFamily="34" charset="0"/>
                <a:ea typeface="+mj-ea"/>
                <a:cs typeface="Arial" pitchFamily="34" charset="0"/>
              </a:rPr>
              <a:t> написанию </a:t>
            </a:r>
          </a:p>
          <a:p>
            <a:pPr marL="0" marR="0" lvl="0" indent="0" algn="r" defTabSz="914400" rtl="0" eaLnBrk="1" fontAlgn="auto" latinLnBrk="0" hangingPunct="1">
              <a:lnSpc>
                <a:spcPct val="100000"/>
              </a:lnSpc>
              <a:spcBef>
                <a:spcPct val="0"/>
              </a:spcBef>
              <a:spcAft>
                <a:spcPts val="0"/>
              </a:spcAft>
              <a:buClrTx/>
              <a:buSzTx/>
              <a:buFontTx/>
              <a:buNone/>
              <a:tabLst/>
              <a:defRPr/>
            </a:pPr>
            <a:r>
              <a:rPr lang="ru-RU" sz="3200" b="1" baseline="0" dirty="0" smtClean="0">
                <a:solidFill>
                  <a:srgbClr val="0070C0"/>
                </a:solidFill>
                <a:effectLst>
                  <a:outerShdw blurRad="38100" dist="38100" dir="2700000" algn="tl">
                    <a:srgbClr val="000000">
                      <a:alpha val="43137"/>
                    </a:srgbClr>
                  </a:outerShdw>
                </a:effectLst>
                <a:latin typeface="Arial" pitchFamily="34" charset="0"/>
                <a:ea typeface="+mj-ea"/>
                <a:cs typeface="Arial" pitchFamily="34" charset="0"/>
              </a:rPr>
              <a:t>Всероссийских проверочных работ</a:t>
            </a:r>
            <a:endParaRPr kumimoji="0" lang="ru-RU" sz="3200" b="1" i="0" u="none" strike="noStrike" kern="1200" cap="none" spc="0" normalizeH="0" baseline="0" noProof="0" dirty="0" smtClean="0">
              <a:ln>
                <a:noFill/>
              </a:ln>
              <a:effectLst>
                <a:outerShdw blurRad="38100" dist="38100" dir="2700000" algn="tl">
                  <a:srgbClr val="000000">
                    <a:alpha val="43137"/>
                  </a:srgbClr>
                </a:outerShdw>
              </a:effectLst>
              <a:uLnTx/>
              <a:uFillTx/>
              <a:latin typeface="Arial" pitchFamily="34" charset="0"/>
              <a:ea typeface="+mj-ea"/>
              <a:cs typeface="Arial"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a:bodyPr>
          <a:lstStyle/>
          <a:p>
            <a:r>
              <a:rPr lang="ru-RU" sz="2600" dirty="0" smtClean="0">
                <a:solidFill>
                  <a:srgbClr val="002060"/>
                </a:solidFill>
              </a:rPr>
              <a:t>составить банк тренировочных заданий, которые можно ежедневно включать в урок. </a:t>
            </a:r>
          </a:p>
          <a:p>
            <a:r>
              <a:rPr lang="ru-RU" sz="2600" dirty="0" smtClean="0">
                <a:solidFill>
                  <a:srgbClr val="002060"/>
                </a:solidFill>
              </a:rPr>
              <a:t>В рамках дополнительных консультаций можно проводить блочные задания, состоящие из 4-6 упражнений   и рассчитанные на 10-20 минут. </a:t>
            </a:r>
          </a:p>
          <a:p>
            <a:r>
              <a:rPr lang="ru-RU" sz="2600" dirty="0" smtClean="0">
                <a:solidFill>
                  <a:srgbClr val="002060"/>
                </a:solidFill>
              </a:rPr>
              <a:t>Данную работу проводить, опираясь на методические материалы сборника «Готовимся к ВПР. Окружающий мир»</a:t>
            </a:r>
          </a:p>
          <a:p>
            <a:pPr>
              <a:buNone/>
            </a:pPr>
            <a:endParaRPr lang="ru-RU"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620688"/>
            <a:ext cx="8229600" cy="792088"/>
          </a:xfrm>
          <a:effectLst>
            <a:outerShdw blurRad="50800" dist="38100" dir="2700000" algn="tl" rotWithShape="0">
              <a:prstClr val="black">
                <a:alpha val="40000"/>
              </a:prstClr>
            </a:outerShdw>
          </a:effectLst>
        </p:spPr>
        <p:txBody>
          <a:bodyPr>
            <a:noAutofit/>
            <a:scene3d>
              <a:camera prst="orthographicFront"/>
              <a:lightRig rig="threePt" dir="t"/>
            </a:scene3d>
            <a:sp3d extrusionH="57150">
              <a:bevelT w="38100" h="38100" prst="relaxedInset"/>
            </a:sp3d>
          </a:bodyPr>
          <a:lstStyle/>
          <a:p>
            <a:r>
              <a:rPr lang="ru-RU" sz="3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Проверочная работа </a:t>
            </a:r>
            <a:r>
              <a:rPr lang="ru-RU" sz="32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по </a:t>
            </a:r>
            <a:r>
              <a:rPr lang="ru-RU" sz="3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математике </a:t>
            </a:r>
            <a:r>
              <a:rPr lang="ru-RU" sz="32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содержит 12 </a:t>
            </a:r>
            <a:r>
              <a:rPr lang="ru-RU" sz="3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заданий: </a:t>
            </a:r>
            <a:r>
              <a:rPr lang="ru-RU" sz="32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r>
            <a:br>
              <a:rPr lang="ru-RU" sz="32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br>
            <a:endParaRPr lang="ru-RU" sz="32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3" name="Объект 2"/>
          <p:cNvSpPr>
            <a:spLocks noGrp="1"/>
          </p:cNvSpPr>
          <p:nvPr>
            <p:ph idx="1"/>
          </p:nvPr>
        </p:nvSpPr>
        <p:spPr>
          <a:xfrm>
            <a:off x="1475656" y="1340768"/>
            <a:ext cx="6840760" cy="4680520"/>
          </a:xfrm>
          <a:effectLst>
            <a:outerShdw blurRad="50800" dist="38100" dir="2700000" algn="tl" rotWithShape="0">
              <a:prstClr val="black">
                <a:alpha val="40000"/>
              </a:prstClr>
            </a:outerShdw>
          </a:effectLst>
        </p:spPr>
        <p:txBody>
          <a:bodyPr>
            <a:norm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0" indent="0" algn="ctr">
              <a:buNone/>
            </a:pPr>
            <a:r>
              <a:rPr lang="ru-RU" sz="2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ru-RU" sz="2800" b="1" u="sng"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В  заданиях 1, 2, 4, 5 (пункт 1), 6 – 8, 11 </a:t>
            </a:r>
            <a:endParaRPr lang="ru-RU" sz="2400" b="1" u="sng"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a:p>
            <a:pPr marL="0" indent="0" algn="ctr">
              <a:buNone/>
            </a:pPr>
            <a:r>
              <a:rPr lang="ru-RU" sz="2400" b="1"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необходимо записать только ответ. </a:t>
            </a:r>
          </a:p>
          <a:p>
            <a:pPr marL="0" indent="0" algn="ctr">
              <a:buNone/>
            </a:pPr>
            <a:endParaRPr lang="ru-RU" sz="2400" b="1"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a:p>
            <a:pPr marL="0" indent="0" algn="ctr">
              <a:buNone/>
            </a:pPr>
            <a:r>
              <a:rPr lang="ru-RU" sz="2800" b="1" u="sng"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В задании 5 (пункт 2) </a:t>
            </a:r>
            <a:endParaRPr lang="ru-RU" sz="2400" b="1" u="sng"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a:p>
            <a:pPr marL="0" indent="0" algn="ctr">
              <a:buNone/>
            </a:pPr>
            <a:r>
              <a:rPr lang="ru-RU" sz="2400" b="1"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нужно изобразить на рисунке прямую линию, а в задании 10 – выполнить рисунок. </a:t>
            </a:r>
          </a:p>
          <a:p>
            <a:pPr marL="0" indent="0" algn="ctr">
              <a:buNone/>
            </a:pPr>
            <a:endParaRPr lang="ru-RU" sz="2400" b="1"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a:p>
            <a:pPr marL="0" indent="0" algn="ctr">
              <a:buNone/>
            </a:pPr>
            <a:r>
              <a:rPr lang="ru-RU" sz="2800" b="1" u="sng"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В заданиях  3, 9, 12 </a:t>
            </a:r>
            <a:endParaRPr lang="ru-RU" sz="2400" b="1" u="sng"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a:p>
            <a:pPr marL="0" indent="0" algn="ctr">
              <a:buNone/>
            </a:pPr>
            <a:r>
              <a:rPr lang="ru-RU" sz="2400" b="1"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требуется записать решение и ответ.</a:t>
            </a:r>
            <a:endParaRPr lang="ru-RU"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extLst>
      <p:ext uri="{BB962C8B-B14F-4D97-AF65-F5344CB8AC3E}">
        <p14:creationId xmlns:p14="http://schemas.microsoft.com/office/powerpoint/2010/main" xmlns="" val="212965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1"/>
          <p:cNvSpPr>
            <a:spLocks noChangeArrowheads="1"/>
          </p:cNvSpPr>
          <p:nvPr/>
        </p:nvSpPr>
        <p:spPr bwMode="auto">
          <a:xfrm>
            <a:off x="107504" y="4221088"/>
            <a:ext cx="7200800" cy="1015663"/>
          </a:xfrm>
          <a:prstGeom prst="rect">
            <a:avLst/>
          </a:prstGeom>
          <a:noFill/>
          <a:ln w="9525">
            <a:noFill/>
            <a:miter lim="800000"/>
            <a:headEnd/>
            <a:tailEnd/>
          </a:ln>
          <a:effectLst>
            <a:outerShdw blurRad="50800" dist="38100" dir="2700000" algn="tl" rotWithShape="0">
              <a:prstClr val="black">
                <a:alpha val="40000"/>
              </a:prstClr>
            </a:outerShdw>
          </a:effectLst>
        </p:spPr>
        <p:txBody>
          <a:bodyPr vert="horz" wrap="square" lIns="91440" tIns="45720" rIns="91440" bIns="45720" numCol="1" anchor="ctr" anchorCtr="0" compatLnSpc="1">
            <a:prstTxWarp prst="textNoShape">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6000" b="1" i="0" u="none" strike="noStrike" normalizeH="0" baseline="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pitchFamily="34" charset="0"/>
                <a:ea typeface="Times New Roman" pitchFamily="18" charset="0"/>
                <a:cs typeface="Arial" pitchFamily="34" charset="0"/>
              </a:rPr>
              <a:t>(35</a:t>
            </a:r>
            <a:r>
              <a:rPr kumimoji="0" lang="ru-RU" sz="6000" b="1" i="0" u="none" strike="noStrike" normalizeH="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pitchFamily="34" charset="0"/>
                <a:ea typeface="Times New Roman" pitchFamily="18" charset="0"/>
                <a:cs typeface="Arial" pitchFamily="34" charset="0"/>
              </a:rPr>
              <a:t> </a:t>
            </a:r>
            <a:r>
              <a:rPr kumimoji="0" lang="ru-RU" sz="6000" b="1" i="0" u="none" strike="noStrike" normalizeH="0" baseline="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pitchFamily="34" charset="0"/>
                <a:ea typeface="Times New Roman" pitchFamily="18" charset="0"/>
                <a:cs typeface="Arial" pitchFamily="34" charset="0"/>
              </a:rPr>
              <a:t>20-487)+256:8</a:t>
            </a:r>
            <a:endParaRPr kumimoji="0" lang="ru-RU" sz="6000" b="1" i="0" u="none" strike="noStrike" normalizeH="0" baseline="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pitchFamily="34" charset="0"/>
              <a:cs typeface="Arial" pitchFamily="34" charset="0"/>
            </a:endParaRPr>
          </a:p>
        </p:txBody>
      </p:sp>
      <p:sp>
        <p:nvSpPr>
          <p:cNvPr id="5" name="TextBox 4"/>
          <p:cNvSpPr txBox="1"/>
          <p:nvPr/>
        </p:nvSpPr>
        <p:spPr>
          <a:xfrm>
            <a:off x="1547664" y="3861048"/>
            <a:ext cx="458780" cy="1323439"/>
          </a:xfrm>
          <a:prstGeom prst="rect">
            <a:avLst/>
          </a:prstGeom>
          <a:noFill/>
        </p:spPr>
        <p:txBody>
          <a:bodyPr wrap="non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ru-RU" sz="8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t>
            </a:r>
            <a:endParaRPr lang="ru-RU" sz="8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6" name="TextBox 5"/>
          <p:cNvSpPr txBox="1"/>
          <p:nvPr/>
        </p:nvSpPr>
        <p:spPr>
          <a:xfrm>
            <a:off x="1547664" y="1988840"/>
            <a:ext cx="458780" cy="1323439"/>
          </a:xfrm>
          <a:prstGeom prst="rect">
            <a:avLst/>
          </a:prstGeom>
          <a:noFill/>
        </p:spPr>
        <p:txBody>
          <a:bodyPr wrap="non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ru-RU" sz="8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t>
            </a:r>
            <a:endParaRPr lang="ru-RU" sz="8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7" name="TextBox 6"/>
          <p:cNvSpPr txBox="1"/>
          <p:nvPr/>
        </p:nvSpPr>
        <p:spPr>
          <a:xfrm>
            <a:off x="3635896" y="1988840"/>
            <a:ext cx="458780" cy="1323439"/>
          </a:xfrm>
          <a:prstGeom prst="rect">
            <a:avLst/>
          </a:prstGeom>
          <a:noFill/>
        </p:spPr>
        <p:txBody>
          <a:bodyPr wrap="non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ru-RU" sz="8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t>
            </a:r>
            <a:endParaRPr lang="ru-RU" sz="8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8" name="Прямоугольник 7"/>
          <p:cNvSpPr/>
          <p:nvPr/>
        </p:nvSpPr>
        <p:spPr>
          <a:xfrm>
            <a:off x="611560" y="908720"/>
            <a:ext cx="2751074" cy="1015663"/>
          </a:xfrm>
          <a:prstGeom prst="rect">
            <a:avLst/>
          </a:prstGeom>
          <a:effectLst>
            <a:outerShdw blurRad="50800" dist="38100" dir="2700000" algn="tl" rotWithShape="0">
              <a:prstClr val="black">
                <a:alpha val="40000"/>
              </a:prstClr>
            </a:outerShdw>
          </a:effectLst>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lvl="0" algn="ctr" fontAlgn="base">
              <a:spcBef>
                <a:spcPct val="0"/>
              </a:spcBef>
              <a:spcAft>
                <a:spcPct val="0"/>
              </a:spcAft>
            </a:pPr>
            <a:r>
              <a:rPr lang="ru-RU" sz="6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pitchFamily="34" charset="0"/>
                <a:ea typeface="Times New Roman" pitchFamily="18" charset="0"/>
                <a:cs typeface="Arial" pitchFamily="34" charset="0"/>
              </a:rPr>
              <a:t>53 – 28</a:t>
            </a:r>
          </a:p>
        </p:txBody>
      </p:sp>
      <p:sp>
        <p:nvSpPr>
          <p:cNvPr id="9" name="Прямоугольник 8"/>
          <p:cNvSpPr/>
          <p:nvPr/>
        </p:nvSpPr>
        <p:spPr>
          <a:xfrm>
            <a:off x="611560" y="2420888"/>
            <a:ext cx="4031874" cy="1015663"/>
          </a:xfrm>
          <a:prstGeom prst="rect">
            <a:avLst/>
          </a:prstGeom>
          <a:effectLst>
            <a:outerShdw blurRad="50800" dist="38100" dir="2700000" algn="tl" rotWithShape="0">
              <a:prstClr val="black">
                <a:alpha val="40000"/>
              </a:prstClr>
            </a:outerShdw>
          </a:effectLst>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lvl="0" algn="ctr" eaLnBrk="0" fontAlgn="base" hangingPunct="0">
              <a:spcBef>
                <a:spcPct val="0"/>
              </a:spcBef>
              <a:spcAft>
                <a:spcPct val="0"/>
              </a:spcAft>
            </a:pPr>
            <a:r>
              <a:rPr lang="ru-RU" sz="6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pitchFamily="34" charset="0"/>
                <a:ea typeface="Times New Roman" pitchFamily="18" charset="0"/>
                <a:cs typeface="Arial" pitchFamily="34" charset="0"/>
              </a:rPr>
              <a:t>42  6 – 5  3</a:t>
            </a:r>
          </a:p>
        </p:txBody>
      </p:sp>
      <p:sp>
        <p:nvSpPr>
          <p:cNvPr id="10" name="TextBox 9"/>
          <p:cNvSpPr txBox="1"/>
          <p:nvPr/>
        </p:nvSpPr>
        <p:spPr>
          <a:xfrm>
            <a:off x="3491880" y="908720"/>
            <a:ext cx="1465466" cy="1107996"/>
          </a:xfrm>
          <a:prstGeom prst="rect">
            <a:avLst/>
          </a:prstGeom>
          <a:noFill/>
          <a:effectLst>
            <a:outerShdw blurRad="50800" dist="38100" dir="2700000" algn="tl" rotWithShape="0">
              <a:prstClr val="black">
                <a:alpha val="40000"/>
              </a:prstClr>
            </a:outerShdw>
          </a:effectLst>
        </p:spPr>
        <p:txBody>
          <a:bodyPr wrap="non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ru-RU" sz="6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=25</a:t>
            </a:r>
            <a:endParaRPr lang="ru-RU" sz="6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1" name="TextBox 10"/>
          <p:cNvSpPr txBox="1"/>
          <p:nvPr/>
        </p:nvSpPr>
        <p:spPr>
          <a:xfrm>
            <a:off x="4788024" y="2348880"/>
            <a:ext cx="1895071" cy="1107996"/>
          </a:xfrm>
          <a:prstGeom prst="rect">
            <a:avLst/>
          </a:prstGeom>
          <a:noFill/>
          <a:effectLst>
            <a:outerShdw blurRad="50800" dist="38100" dir="2700000" algn="tl" rotWithShape="0">
              <a:prstClr val="black">
                <a:alpha val="40000"/>
              </a:prstClr>
            </a:outerShdw>
          </a:effectLst>
        </p:spPr>
        <p:txBody>
          <a:bodyPr wrap="non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ru-RU" sz="6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=237</a:t>
            </a:r>
            <a:endParaRPr lang="ru-RU" sz="6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2" name="TextBox 11"/>
          <p:cNvSpPr txBox="1"/>
          <p:nvPr/>
        </p:nvSpPr>
        <p:spPr>
          <a:xfrm>
            <a:off x="6876256" y="4149080"/>
            <a:ext cx="1895071" cy="1107996"/>
          </a:xfrm>
          <a:prstGeom prst="rect">
            <a:avLst/>
          </a:prstGeom>
          <a:noFill/>
          <a:effectLst>
            <a:outerShdw blurRad="50800" dist="38100" dir="2700000" algn="tl" rotWithShape="0">
              <a:prstClr val="black">
                <a:alpha val="40000"/>
              </a:prstClr>
            </a:outerShdw>
          </a:effectLst>
        </p:spPr>
        <p:txBody>
          <a:bodyPr wrap="non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ru-RU" sz="6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=245</a:t>
            </a:r>
            <a:endParaRPr lang="ru-RU" sz="6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extLst>
      <p:ext uri="{BB962C8B-B14F-4D97-AF65-F5344CB8AC3E}">
        <p14:creationId xmlns:p14="http://schemas.microsoft.com/office/powerpoint/2010/main" xmlns="" val="1515393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2000" fill="hold"/>
                                        <p:tgtEl>
                                          <p:spTgt spid="8"/>
                                        </p:tgtEl>
                                        <p:attrNameLst>
                                          <p:attrName>ppt_x</p:attrName>
                                        </p:attrNameLst>
                                      </p:cBhvr>
                                      <p:tavLst>
                                        <p:tav tm="0">
                                          <p:val>
                                            <p:strVal val="0-#ppt_w/2"/>
                                          </p:val>
                                        </p:tav>
                                        <p:tav tm="100000">
                                          <p:val>
                                            <p:strVal val="#ppt_x"/>
                                          </p:val>
                                        </p:tav>
                                      </p:tavLst>
                                    </p:anim>
                                    <p:anim calcmode="lin" valueType="num">
                                      <p:cBhvr additive="base">
                                        <p:cTn id="8" dur="20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8"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2000" fill="hold"/>
                                        <p:tgtEl>
                                          <p:spTgt spid="9"/>
                                        </p:tgtEl>
                                        <p:attrNameLst>
                                          <p:attrName>ppt_x</p:attrName>
                                        </p:attrNameLst>
                                      </p:cBhvr>
                                      <p:tavLst>
                                        <p:tav tm="0">
                                          <p:val>
                                            <p:strVal val="0-#ppt_w/2"/>
                                          </p:val>
                                        </p:tav>
                                        <p:tav tm="100000">
                                          <p:val>
                                            <p:strVal val="#ppt_x"/>
                                          </p:val>
                                        </p:tav>
                                      </p:tavLst>
                                    </p:anim>
                                    <p:anim calcmode="lin" valueType="num">
                                      <p:cBhvr additive="base">
                                        <p:cTn id="14" dur="2000" fill="hold"/>
                                        <p:tgtEl>
                                          <p:spTgt spid="9"/>
                                        </p:tgtEl>
                                        <p:attrNameLst>
                                          <p:attrName>ppt_y</p:attrName>
                                        </p:attrNameLst>
                                      </p:cBhvr>
                                      <p:tavLst>
                                        <p:tav tm="0">
                                          <p:val>
                                            <p:strVal val="#ppt_y"/>
                                          </p:val>
                                        </p:tav>
                                        <p:tav tm="100000">
                                          <p:val>
                                            <p:strVal val="#ppt_y"/>
                                          </p:val>
                                        </p:tav>
                                      </p:tavLst>
                                    </p:anim>
                                  </p:childTnLst>
                                </p:cTn>
                              </p:par>
                            </p:childTnLst>
                          </p:cTn>
                        </p:par>
                        <p:par>
                          <p:cTn id="15" fill="hold">
                            <p:stCondLst>
                              <p:cond delay="2000"/>
                            </p:stCondLst>
                            <p:childTnLst>
                              <p:par>
                                <p:cTn id="16" presetID="22" presetClass="entr" presetSubtype="4"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500"/>
                                        <p:tgtEl>
                                          <p:spTgt spid="6"/>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down)">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7" presetClass="entr" presetSubtype="8" fill="hold" grpId="0" nodeType="clickEffect">
                                  <p:stCondLst>
                                    <p:cond delay="0"/>
                                  </p:stCondLst>
                                  <p:childTnLst>
                                    <p:set>
                                      <p:cBhvr>
                                        <p:cTn id="25" dur="1" fill="hold">
                                          <p:stCondLst>
                                            <p:cond delay="0"/>
                                          </p:stCondLst>
                                        </p:cTn>
                                        <p:tgtEl>
                                          <p:spTgt spid="18433"/>
                                        </p:tgtEl>
                                        <p:attrNameLst>
                                          <p:attrName>style.visibility</p:attrName>
                                        </p:attrNameLst>
                                      </p:cBhvr>
                                      <p:to>
                                        <p:strVal val="visible"/>
                                      </p:to>
                                    </p:set>
                                    <p:anim calcmode="lin" valueType="num">
                                      <p:cBhvr additive="base">
                                        <p:cTn id="26" dur="2000" fill="hold"/>
                                        <p:tgtEl>
                                          <p:spTgt spid="18433"/>
                                        </p:tgtEl>
                                        <p:attrNameLst>
                                          <p:attrName>ppt_x</p:attrName>
                                        </p:attrNameLst>
                                      </p:cBhvr>
                                      <p:tavLst>
                                        <p:tav tm="0">
                                          <p:val>
                                            <p:strVal val="0-#ppt_w/2"/>
                                          </p:val>
                                        </p:tav>
                                        <p:tav tm="100000">
                                          <p:val>
                                            <p:strVal val="#ppt_x"/>
                                          </p:val>
                                        </p:tav>
                                      </p:tavLst>
                                    </p:anim>
                                    <p:anim calcmode="lin" valueType="num">
                                      <p:cBhvr additive="base">
                                        <p:cTn id="27" dur="2000" fill="hold"/>
                                        <p:tgtEl>
                                          <p:spTgt spid="18433"/>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2" presetClass="entr" presetSubtype="4"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down)">
                                      <p:cBhvr>
                                        <p:cTn id="31" dur="500"/>
                                        <p:tgtEl>
                                          <p:spTgt spid="5"/>
                                        </p:tgtEl>
                                      </p:cBhvr>
                                    </p:animEffect>
                                  </p:childTnLst>
                                </p:cTn>
                              </p:par>
                            </p:childTnLst>
                          </p:cTn>
                        </p:par>
                      </p:childTnLst>
                    </p:cTn>
                  </p:par>
                  <p:par>
                    <p:cTn id="32" fill="hold">
                      <p:stCondLst>
                        <p:cond delay="indefinite"/>
                      </p:stCondLst>
                      <p:childTnLst>
                        <p:par>
                          <p:cTn id="33" fill="hold">
                            <p:stCondLst>
                              <p:cond delay="0"/>
                            </p:stCondLst>
                            <p:childTnLst>
                              <p:par>
                                <p:cTn id="34" presetID="26" presetClass="entr" presetSubtype="0"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down)">
                                      <p:cBhvr>
                                        <p:cTn id="36" dur="580">
                                          <p:stCondLst>
                                            <p:cond delay="0"/>
                                          </p:stCondLst>
                                        </p:cTn>
                                        <p:tgtEl>
                                          <p:spTgt spid="10"/>
                                        </p:tgtEl>
                                      </p:cBhvr>
                                    </p:animEffect>
                                    <p:anim calcmode="lin" valueType="num">
                                      <p:cBhvr>
                                        <p:cTn id="37"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38"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39"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40"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41"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42" dur="26">
                                          <p:stCondLst>
                                            <p:cond delay="650"/>
                                          </p:stCondLst>
                                        </p:cTn>
                                        <p:tgtEl>
                                          <p:spTgt spid="10"/>
                                        </p:tgtEl>
                                      </p:cBhvr>
                                      <p:to x="100000" y="60000"/>
                                    </p:animScale>
                                    <p:animScale>
                                      <p:cBhvr>
                                        <p:cTn id="43" dur="166" decel="50000">
                                          <p:stCondLst>
                                            <p:cond delay="676"/>
                                          </p:stCondLst>
                                        </p:cTn>
                                        <p:tgtEl>
                                          <p:spTgt spid="10"/>
                                        </p:tgtEl>
                                      </p:cBhvr>
                                      <p:to x="100000" y="100000"/>
                                    </p:animScale>
                                    <p:animScale>
                                      <p:cBhvr>
                                        <p:cTn id="44" dur="26">
                                          <p:stCondLst>
                                            <p:cond delay="1312"/>
                                          </p:stCondLst>
                                        </p:cTn>
                                        <p:tgtEl>
                                          <p:spTgt spid="10"/>
                                        </p:tgtEl>
                                      </p:cBhvr>
                                      <p:to x="100000" y="80000"/>
                                    </p:animScale>
                                    <p:animScale>
                                      <p:cBhvr>
                                        <p:cTn id="45" dur="166" decel="50000">
                                          <p:stCondLst>
                                            <p:cond delay="1338"/>
                                          </p:stCondLst>
                                        </p:cTn>
                                        <p:tgtEl>
                                          <p:spTgt spid="10"/>
                                        </p:tgtEl>
                                      </p:cBhvr>
                                      <p:to x="100000" y="100000"/>
                                    </p:animScale>
                                    <p:animScale>
                                      <p:cBhvr>
                                        <p:cTn id="46" dur="26">
                                          <p:stCondLst>
                                            <p:cond delay="1642"/>
                                          </p:stCondLst>
                                        </p:cTn>
                                        <p:tgtEl>
                                          <p:spTgt spid="10"/>
                                        </p:tgtEl>
                                      </p:cBhvr>
                                      <p:to x="100000" y="90000"/>
                                    </p:animScale>
                                    <p:animScale>
                                      <p:cBhvr>
                                        <p:cTn id="47" dur="166" decel="50000">
                                          <p:stCondLst>
                                            <p:cond delay="1668"/>
                                          </p:stCondLst>
                                        </p:cTn>
                                        <p:tgtEl>
                                          <p:spTgt spid="10"/>
                                        </p:tgtEl>
                                      </p:cBhvr>
                                      <p:to x="100000" y="100000"/>
                                    </p:animScale>
                                    <p:animScale>
                                      <p:cBhvr>
                                        <p:cTn id="48" dur="26">
                                          <p:stCondLst>
                                            <p:cond delay="1808"/>
                                          </p:stCondLst>
                                        </p:cTn>
                                        <p:tgtEl>
                                          <p:spTgt spid="10"/>
                                        </p:tgtEl>
                                      </p:cBhvr>
                                      <p:to x="100000" y="95000"/>
                                    </p:animScale>
                                    <p:animScale>
                                      <p:cBhvr>
                                        <p:cTn id="49" dur="166" decel="50000">
                                          <p:stCondLst>
                                            <p:cond delay="1834"/>
                                          </p:stCondLst>
                                        </p:cTn>
                                        <p:tgtEl>
                                          <p:spTgt spid="10"/>
                                        </p:tgtEl>
                                      </p:cBhvr>
                                      <p:to x="100000" y="100000"/>
                                    </p:animScale>
                                  </p:childTnLst>
                                </p:cTn>
                              </p:par>
                            </p:childTnLst>
                          </p:cTn>
                        </p:par>
                      </p:childTnLst>
                    </p:cTn>
                  </p:par>
                  <p:par>
                    <p:cTn id="50" fill="hold">
                      <p:stCondLst>
                        <p:cond delay="indefinite"/>
                      </p:stCondLst>
                      <p:childTnLst>
                        <p:par>
                          <p:cTn id="51" fill="hold">
                            <p:stCondLst>
                              <p:cond delay="0"/>
                            </p:stCondLst>
                            <p:childTnLst>
                              <p:par>
                                <p:cTn id="52" presetID="26" presetClass="entr" presetSubtype="0" fill="hold" grpId="0" nodeType="click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down)">
                                      <p:cBhvr>
                                        <p:cTn id="54" dur="580">
                                          <p:stCondLst>
                                            <p:cond delay="0"/>
                                          </p:stCondLst>
                                        </p:cTn>
                                        <p:tgtEl>
                                          <p:spTgt spid="11"/>
                                        </p:tgtEl>
                                      </p:cBhvr>
                                    </p:animEffect>
                                    <p:anim calcmode="lin" valueType="num">
                                      <p:cBhvr>
                                        <p:cTn id="55"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56"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57"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58"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59"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60" dur="26">
                                          <p:stCondLst>
                                            <p:cond delay="650"/>
                                          </p:stCondLst>
                                        </p:cTn>
                                        <p:tgtEl>
                                          <p:spTgt spid="11"/>
                                        </p:tgtEl>
                                      </p:cBhvr>
                                      <p:to x="100000" y="60000"/>
                                    </p:animScale>
                                    <p:animScale>
                                      <p:cBhvr>
                                        <p:cTn id="61" dur="166" decel="50000">
                                          <p:stCondLst>
                                            <p:cond delay="676"/>
                                          </p:stCondLst>
                                        </p:cTn>
                                        <p:tgtEl>
                                          <p:spTgt spid="11"/>
                                        </p:tgtEl>
                                      </p:cBhvr>
                                      <p:to x="100000" y="100000"/>
                                    </p:animScale>
                                    <p:animScale>
                                      <p:cBhvr>
                                        <p:cTn id="62" dur="26">
                                          <p:stCondLst>
                                            <p:cond delay="1312"/>
                                          </p:stCondLst>
                                        </p:cTn>
                                        <p:tgtEl>
                                          <p:spTgt spid="11"/>
                                        </p:tgtEl>
                                      </p:cBhvr>
                                      <p:to x="100000" y="80000"/>
                                    </p:animScale>
                                    <p:animScale>
                                      <p:cBhvr>
                                        <p:cTn id="63" dur="166" decel="50000">
                                          <p:stCondLst>
                                            <p:cond delay="1338"/>
                                          </p:stCondLst>
                                        </p:cTn>
                                        <p:tgtEl>
                                          <p:spTgt spid="11"/>
                                        </p:tgtEl>
                                      </p:cBhvr>
                                      <p:to x="100000" y="100000"/>
                                    </p:animScale>
                                    <p:animScale>
                                      <p:cBhvr>
                                        <p:cTn id="64" dur="26">
                                          <p:stCondLst>
                                            <p:cond delay="1642"/>
                                          </p:stCondLst>
                                        </p:cTn>
                                        <p:tgtEl>
                                          <p:spTgt spid="11"/>
                                        </p:tgtEl>
                                      </p:cBhvr>
                                      <p:to x="100000" y="90000"/>
                                    </p:animScale>
                                    <p:animScale>
                                      <p:cBhvr>
                                        <p:cTn id="65" dur="166" decel="50000">
                                          <p:stCondLst>
                                            <p:cond delay="1668"/>
                                          </p:stCondLst>
                                        </p:cTn>
                                        <p:tgtEl>
                                          <p:spTgt spid="11"/>
                                        </p:tgtEl>
                                      </p:cBhvr>
                                      <p:to x="100000" y="100000"/>
                                    </p:animScale>
                                    <p:animScale>
                                      <p:cBhvr>
                                        <p:cTn id="66" dur="26">
                                          <p:stCondLst>
                                            <p:cond delay="1808"/>
                                          </p:stCondLst>
                                        </p:cTn>
                                        <p:tgtEl>
                                          <p:spTgt spid="11"/>
                                        </p:tgtEl>
                                      </p:cBhvr>
                                      <p:to x="100000" y="95000"/>
                                    </p:animScale>
                                    <p:animScale>
                                      <p:cBhvr>
                                        <p:cTn id="67" dur="166" decel="50000">
                                          <p:stCondLst>
                                            <p:cond delay="1834"/>
                                          </p:stCondLst>
                                        </p:cTn>
                                        <p:tgtEl>
                                          <p:spTgt spid="11"/>
                                        </p:tgtEl>
                                      </p:cBhvr>
                                      <p:to x="100000" y="100000"/>
                                    </p:animScale>
                                  </p:childTnLst>
                                </p:cTn>
                              </p:par>
                            </p:childTnLst>
                          </p:cTn>
                        </p:par>
                      </p:childTnLst>
                    </p:cTn>
                  </p:par>
                  <p:par>
                    <p:cTn id="68" fill="hold">
                      <p:stCondLst>
                        <p:cond delay="indefinite"/>
                      </p:stCondLst>
                      <p:childTnLst>
                        <p:par>
                          <p:cTn id="69" fill="hold">
                            <p:stCondLst>
                              <p:cond delay="0"/>
                            </p:stCondLst>
                            <p:childTnLst>
                              <p:par>
                                <p:cTn id="70" presetID="26" presetClass="entr" presetSubtype="0" fill="hold" grpId="0" nodeType="clickEffect">
                                  <p:stCondLst>
                                    <p:cond delay="0"/>
                                  </p:stCondLst>
                                  <p:childTnLst>
                                    <p:set>
                                      <p:cBhvr>
                                        <p:cTn id="71" dur="1" fill="hold">
                                          <p:stCondLst>
                                            <p:cond delay="0"/>
                                          </p:stCondLst>
                                        </p:cTn>
                                        <p:tgtEl>
                                          <p:spTgt spid="12"/>
                                        </p:tgtEl>
                                        <p:attrNameLst>
                                          <p:attrName>style.visibility</p:attrName>
                                        </p:attrNameLst>
                                      </p:cBhvr>
                                      <p:to>
                                        <p:strVal val="visible"/>
                                      </p:to>
                                    </p:set>
                                    <p:animEffect transition="in" filter="wipe(down)">
                                      <p:cBhvr>
                                        <p:cTn id="72" dur="580">
                                          <p:stCondLst>
                                            <p:cond delay="0"/>
                                          </p:stCondLst>
                                        </p:cTn>
                                        <p:tgtEl>
                                          <p:spTgt spid="12"/>
                                        </p:tgtEl>
                                      </p:cBhvr>
                                    </p:animEffect>
                                    <p:anim calcmode="lin" valueType="num">
                                      <p:cBhvr>
                                        <p:cTn id="73"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74"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75"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76"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77"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78" dur="26">
                                          <p:stCondLst>
                                            <p:cond delay="650"/>
                                          </p:stCondLst>
                                        </p:cTn>
                                        <p:tgtEl>
                                          <p:spTgt spid="12"/>
                                        </p:tgtEl>
                                      </p:cBhvr>
                                      <p:to x="100000" y="60000"/>
                                    </p:animScale>
                                    <p:animScale>
                                      <p:cBhvr>
                                        <p:cTn id="79" dur="166" decel="50000">
                                          <p:stCondLst>
                                            <p:cond delay="676"/>
                                          </p:stCondLst>
                                        </p:cTn>
                                        <p:tgtEl>
                                          <p:spTgt spid="12"/>
                                        </p:tgtEl>
                                      </p:cBhvr>
                                      <p:to x="100000" y="100000"/>
                                    </p:animScale>
                                    <p:animScale>
                                      <p:cBhvr>
                                        <p:cTn id="80" dur="26">
                                          <p:stCondLst>
                                            <p:cond delay="1312"/>
                                          </p:stCondLst>
                                        </p:cTn>
                                        <p:tgtEl>
                                          <p:spTgt spid="12"/>
                                        </p:tgtEl>
                                      </p:cBhvr>
                                      <p:to x="100000" y="80000"/>
                                    </p:animScale>
                                    <p:animScale>
                                      <p:cBhvr>
                                        <p:cTn id="81" dur="166" decel="50000">
                                          <p:stCondLst>
                                            <p:cond delay="1338"/>
                                          </p:stCondLst>
                                        </p:cTn>
                                        <p:tgtEl>
                                          <p:spTgt spid="12"/>
                                        </p:tgtEl>
                                      </p:cBhvr>
                                      <p:to x="100000" y="100000"/>
                                    </p:animScale>
                                    <p:animScale>
                                      <p:cBhvr>
                                        <p:cTn id="82" dur="26">
                                          <p:stCondLst>
                                            <p:cond delay="1642"/>
                                          </p:stCondLst>
                                        </p:cTn>
                                        <p:tgtEl>
                                          <p:spTgt spid="12"/>
                                        </p:tgtEl>
                                      </p:cBhvr>
                                      <p:to x="100000" y="90000"/>
                                    </p:animScale>
                                    <p:animScale>
                                      <p:cBhvr>
                                        <p:cTn id="83" dur="166" decel="50000">
                                          <p:stCondLst>
                                            <p:cond delay="1668"/>
                                          </p:stCondLst>
                                        </p:cTn>
                                        <p:tgtEl>
                                          <p:spTgt spid="12"/>
                                        </p:tgtEl>
                                      </p:cBhvr>
                                      <p:to x="100000" y="100000"/>
                                    </p:animScale>
                                    <p:animScale>
                                      <p:cBhvr>
                                        <p:cTn id="84" dur="26">
                                          <p:stCondLst>
                                            <p:cond delay="1808"/>
                                          </p:stCondLst>
                                        </p:cTn>
                                        <p:tgtEl>
                                          <p:spTgt spid="12"/>
                                        </p:tgtEl>
                                      </p:cBhvr>
                                      <p:to x="100000" y="95000"/>
                                    </p:animScale>
                                    <p:animScale>
                                      <p:cBhvr>
                                        <p:cTn id="85" dur="166" decel="50000">
                                          <p:stCondLst>
                                            <p:cond delay="1834"/>
                                          </p:stCondLst>
                                        </p:cTn>
                                        <p:tgtEl>
                                          <p:spTgt spid="1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3" grpId="0"/>
      <p:bldP spid="5" grpId="0"/>
      <p:bldP spid="6" grpId="0"/>
      <p:bldP spid="7" grpId="0"/>
      <p:bldP spid="8" grpId="0"/>
      <p:bldP spid="9" grpId="0"/>
      <p:bldP spid="10" grpId="0"/>
      <p:bldP spid="11"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http://185.12.29.196:8082/media/E7719AB2C148ADE6480ED3E2DCA84536/xs3qstsrc77384F21BFD2AD29483971014BB8FC4F_1_1435748642.jpg"/>
          <p:cNvPicPr/>
          <p:nvPr/>
        </p:nvPicPr>
        <p:blipFill>
          <a:blip r:embed="rId2" cstate="print">
            <a:clrChange>
              <a:clrFrom>
                <a:srgbClr val="FFFFFF"/>
              </a:clrFrom>
              <a:clrTo>
                <a:srgbClr val="FFFFFF">
                  <a:alpha val="0"/>
                </a:srgbClr>
              </a:clrTo>
            </a:clrChange>
          </a:blip>
          <a:srcRect/>
          <a:stretch>
            <a:fillRect/>
          </a:stretch>
        </p:blipFill>
        <p:spPr bwMode="auto">
          <a:xfrm>
            <a:off x="395536" y="2492896"/>
            <a:ext cx="8424936" cy="3816424"/>
          </a:xfrm>
          <a:prstGeom prst="rect">
            <a:avLst/>
          </a:prstGeom>
          <a:noFill/>
          <a:ln w="9525">
            <a:noFill/>
            <a:miter lim="800000"/>
            <a:headEnd/>
            <a:tailEnd/>
          </a:ln>
        </p:spPr>
      </p:pic>
      <p:sp>
        <p:nvSpPr>
          <p:cNvPr id="16385" name="Rectangle 1"/>
          <p:cNvSpPr>
            <a:spLocks noChangeArrowheads="1"/>
          </p:cNvSpPr>
          <p:nvPr/>
        </p:nvSpPr>
        <p:spPr bwMode="auto">
          <a:xfrm>
            <a:off x="812060" y="-611171"/>
            <a:ext cx="7519879" cy="33239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endParaRPr kumimoji="0" lang="ru-RU" sz="1400" b="1" i="1" u="none" strike="noStrike" normalizeH="0" baseline="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ea typeface="Times New Roman" pitchFamily="18" charset="0"/>
              <a:cs typeface="Arial" pitchFamily="34" charset="0"/>
            </a:endParaRPr>
          </a:p>
          <a:p>
            <a:pPr marL="0" marR="0" lvl="0" indent="0" defTabSz="914400" rtl="0" eaLnBrk="1" fontAlgn="base" latinLnBrk="0" hangingPunct="1">
              <a:lnSpc>
                <a:spcPct val="100000"/>
              </a:lnSpc>
              <a:spcBef>
                <a:spcPct val="0"/>
              </a:spcBef>
              <a:spcAft>
                <a:spcPct val="0"/>
              </a:spcAft>
              <a:buClrTx/>
              <a:buSzTx/>
              <a:buFontTx/>
              <a:buNone/>
              <a:tabLst/>
            </a:pPr>
            <a:endParaRPr lang="ru-RU" sz="1400" b="1" i="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ea typeface="Times New Roman" pitchFamily="18" charset="0"/>
              <a:cs typeface="Arial" pitchFamily="34" charset="0"/>
            </a:endParaRPr>
          </a:p>
          <a:p>
            <a:pPr marL="0" marR="0" lvl="0" indent="0" defTabSz="914400" rtl="0" eaLnBrk="1" fontAlgn="base" latinLnBrk="0" hangingPunct="1">
              <a:lnSpc>
                <a:spcPct val="100000"/>
              </a:lnSpc>
              <a:spcBef>
                <a:spcPct val="0"/>
              </a:spcBef>
              <a:spcAft>
                <a:spcPct val="0"/>
              </a:spcAft>
              <a:buClrTx/>
              <a:buSzTx/>
              <a:buFontTx/>
              <a:buNone/>
              <a:tabLst/>
            </a:pPr>
            <a:endParaRPr kumimoji="0" lang="ru-RU" sz="1400" b="1" i="1" u="none" strike="noStrike" normalizeH="0" baseline="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ea typeface="Times New Roman" pitchFamily="18" charset="0"/>
              <a:cs typeface="Arial" pitchFamily="34" charset="0"/>
            </a:endParaRPr>
          </a:p>
          <a:p>
            <a:pPr marL="0" marR="0" lvl="0" indent="0" defTabSz="914400" rtl="0" eaLnBrk="1" fontAlgn="base" latinLnBrk="0" hangingPunct="1">
              <a:lnSpc>
                <a:spcPct val="100000"/>
              </a:lnSpc>
              <a:spcBef>
                <a:spcPct val="0"/>
              </a:spcBef>
              <a:spcAft>
                <a:spcPct val="0"/>
              </a:spcAft>
              <a:buClrTx/>
              <a:buSzTx/>
              <a:buFontTx/>
              <a:buNone/>
              <a:tabLst/>
            </a:pPr>
            <a:endParaRPr lang="ru-RU" sz="1400" b="1" i="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ea typeface="Times New Roman" pitchFamily="18" charset="0"/>
              <a:cs typeface="Arial" pitchFamily="34" charset="0"/>
            </a:endParaRPr>
          </a:p>
          <a:p>
            <a:pPr marL="0" marR="0" lvl="0" indent="0" defTabSz="914400" rtl="0" eaLnBrk="1" fontAlgn="base" latinLnBrk="0" hangingPunct="1">
              <a:lnSpc>
                <a:spcPct val="100000"/>
              </a:lnSpc>
              <a:spcBef>
                <a:spcPct val="0"/>
              </a:spcBef>
              <a:spcAft>
                <a:spcPct val="0"/>
              </a:spcAft>
              <a:buClrTx/>
              <a:buSzTx/>
              <a:buFontTx/>
              <a:buNone/>
              <a:tabLst/>
            </a:pPr>
            <a:endParaRPr kumimoji="0" lang="ru-RU" sz="1400" b="1" i="1" u="none" strike="noStrike" normalizeH="0" baseline="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ea typeface="Times New Roman" pitchFamily="18" charset="0"/>
              <a:cs typeface="Arial" pitchFamily="34" charset="0"/>
            </a:endParaRPr>
          </a:p>
          <a:p>
            <a:pPr marL="0" marR="0" lvl="0" indent="0" defTabSz="914400" rtl="0" eaLnBrk="1" fontAlgn="base" latinLnBrk="0" hangingPunct="1">
              <a:lnSpc>
                <a:spcPct val="100000"/>
              </a:lnSpc>
              <a:spcBef>
                <a:spcPct val="0"/>
              </a:spcBef>
              <a:spcAft>
                <a:spcPct val="0"/>
              </a:spcAft>
              <a:buClrTx/>
              <a:buSzTx/>
              <a:buFontTx/>
              <a:buNone/>
              <a:tabLst/>
            </a:pPr>
            <a:r>
              <a:rPr kumimoji="0" lang="ru-RU" sz="2800" b="1" i="1" u="none" strike="noStrike" normalizeH="0" baseline="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ea typeface="Times New Roman" pitchFamily="18" charset="0"/>
                <a:cs typeface="Arial" pitchFamily="34" charset="0"/>
              </a:rPr>
              <a:t>Рассмотри рисунок и ответь на вопрос. Сколько рублей надо заплатить за покупку, </a:t>
            </a:r>
          </a:p>
          <a:p>
            <a:pPr marL="0" marR="0" lvl="0" indent="0" defTabSz="914400" rtl="0" eaLnBrk="1" fontAlgn="base" latinLnBrk="0" hangingPunct="1">
              <a:lnSpc>
                <a:spcPct val="100000"/>
              </a:lnSpc>
              <a:spcBef>
                <a:spcPct val="0"/>
              </a:spcBef>
              <a:spcAft>
                <a:spcPct val="0"/>
              </a:spcAft>
              <a:buClrTx/>
              <a:buSzTx/>
              <a:buFontTx/>
              <a:buNone/>
              <a:tabLst/>
            </a:pPr>
            <a:r>
              <a:rPr kumimoji="0" lang="ru-RU" sz="2800" b="1" i="1" u="none" strike="noStrike" normalizeH="0" baseline="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ea typeface="Times New Roman" pitchFamily="18" charset="0"/>
                <a:cs typeface="Arial" pitchFamily="34" charset="0"/>
              </a:rPr>
              <a:t>состоящую из двух пачек масла и трех батонов хлеба?</a:t>
            </a:r>
            <a:endParaRPr kumimoji="0" lang="ru-RU" sz="2800" b="1" i="0" u="none" strike="noStrike" normalizeH="0" baseline="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endParaRPr>
          </a:p>
        </p:txBody>
      </p:sp>
      <p:sp>
        <p:nvSpPr>
          <p:cNvPr id="6" name="TextBox 5"/>
          <p:cNvSpPr txBox="1"/>
          <p:nvPr/>
        </p:nvSpPr>
        <p:spPr>
          <a:xfrm>
            <a:off x="755576" y="3356992"/>
            <a:ext cx="7745903" cy="2123658"/>
          </a:xfrm>
          <a:prstGeom prst="rect">
            <a:avLst/>
          </a:prstGeom>
          <a:noFill/>
          <a:effectLst>
            <a:outerShdw blurRad="50800" dist="38100" dir="2700000" algn="tl" rotWithShape="0">
              <a:prstClr val="black">
                <a:alpha val="40000"/>
              </a:prstClr>
            </a:outerShdw>
          </a:effectLst>
        </p:spPr>
        <p:txBody>
          <a:bodyPr wrap="non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342900" indent="-342900" algn="ctr"/>
            <a:r>
              <a:rPr lang="ru-RU" sz="4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65 </a:t>
            </a:r>
            <a:r>
              <a:rPr lang="ru-RU" sz="44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х</a:t>
            </a:r>
            <a:r>
              <a:rPr lang="ru-RU" sz="4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2 + 27 </a:t>
            </a:r>
            <a:r>
              <a:rPr lang="ru-RU" sz="44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х</a:t>
            </a:r>
            <a:r>
              <a:rPr lang="ru-RU" sz="4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3 = 211 (руб.)</a:t>
            </a:r>
          </a:p>
          <a:p>
            <a:pPr marL="342900" indent="-342900" algn="ctr"/>
            <a:r>
              <a:rPr lang="ru-RU" sz="4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Ответ</a:t>
            </a:r>
            <a:r>
              <a:rPr lang="ru-RU" sz="4400" b="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211 </a:t>
            </a:r>
            <a:r>
              <a:rPr lang="ru-RU" sz="4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руб. надо заплатить</a:t>
            </a:r>
          </a:p>
          <a:p>
            <a:pPr marL="342900" indent="-342900" algn="ctr"/>
            <a:r>
              <a:rPr lang="ru-RU" sz="4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за всю покупку.</a:t>
            </a:r>
            <a:endParaRPr lang="ru-RU" sz="4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extLst>
      <p:ext uri="{BB962C8B-B14F-4D97-AF65-F5344CB8AC3E}">
        <p14:creationId xmlns:p14="http://schemas.microsoft.com/office/powerpoint/2010/main" xmlns="" val="1886438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fill="hold" grpId="0" nodeType="after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16385"/>
                                        </p:tgtEl>
                                        <p:attrNameLst>
                                          <p:attrName>ppt_x</p:attrName>
                                          <p:attrName>ppt_y</p:attrName>
                                        </p:attrNameLst>
                                      </p:cBhvr>
                                    </p:animMotion>
                                    <p:animRot by="1500000">
                                      <p:cBhvr>
                                        <p:cTn id="7" dur="125" fill="hold">
                                          <p:stCondLst>
                                            <p:cond delay="0"/>
                                          </p:stCondLst>
                                        </p:cTn>
                                        <p:tgtEl>
                                          <p:spTgt spid="16385"/>
                                        </p:tgtEl>
                                        <p:attrNameLst>
                                          <p:attrName>r</p:attrName>
                                        </p:attrNameLst>
                                      </p:cBhvr>
                                    </p:animRot>
                                    <p:animRot by="-1500000">
                                      <p:cBhvr>
                                        <p:cTn id="8" dur="125" fill="hold">
                                          <p:stCondLst>
                                            <p:cond delay="125"/>
                                          </p:stCondLst>
                                        </p:cTn>
                                        <p:tgtEl>
                                          <p:spTgt spid="16385"/>
                                        </p:tgtEl>
                                        <p:attrNameLst>
                                          <p:attrName>r</p:attrName>
                                        </p:attrNameLst>
                                      </p:cBhvr>
                                    </p:animRot>
                                    <p:animRot by="-1500000">
                                      <p:cBhvr>
                                        <p:cTn id="9" dur="125" fill="hold">
                                          <p:stCondLst>
                                            <p:cond delay="250"/>
                                          </p:stCondLst>
                                        </p:cTn>
                                        <p:tgtEl>
                                          <p:spTgt spid="16385"/>
                                        </p:tgtEl>
                                        <p:attrNameLst>
                                          <p:attrName>r</p:attrName>
                                        </p:attrNameLst>
                                      </p:cBhvr>
                                    </p:animRot>
                                    <p:animRot by="1500000">
                                      <p:cBhvr>
                                        <p:cTn id="10" dur="125" fill="hold">
                                          <p:stCondLst>
                                            <p:cond delay="375"/>
                                          </p:stCondLst>
                                        </p:cTn>
                                        <p:tgtEl>
                                          <p:spTgt spid="16385"/>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2000"/>
                                        <p:tgtEl>
                                          <p:spTgt spid="5"/>
                                        </p:tgtEl>
                                      </p:cBhvr>
                                    </p:animEffect>
                                    <p:set>
                                      <p:cBhvr>
                                        <p:cTn id="15" dur="1" fill="hold">
                                          <p:stCondLst>
                                            <p:cond delay="1999"/>
                                          </p:stCondLst>
                                        </p:cTn>
                                        <p:tgtEl>
                                          <p:spTgt spid="5"/>
                                        </p:tgtEl>
                                        <p:attrNameLst>
                                          <p:attrName>style.visibility</p:attrName>
                                        </p:attrNameLst>
                                      </p:cBhvr>
                                      <p:to>
                                        <p:strVal val="hidden"/>
                                      </p:to>
                                    </p:set>
                                  </p:childTnLst>
                                </p:cTn>
                              </p:par>
                              <p:par>
                                <p:cTn id="16" presetID="10"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5"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404664"/>
            <a:ext cx="8064896" cy="3960440"/>
          </a:xfrm>
          <a:prstGeom prst="rect">
            <a:avLst/>
          </a:prstGeom>
          <a:no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3200" b="1" i="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На рисунке </a:t>
            </a:r>
            <a:r>
              <a:rPr lang="ru-RU" sz="3200" b="1" i="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изображён </a:t>
            </a:r>
            <a:r>
              <a:rPr lang="ru-RU" sz="3200" b="1" i="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прямоугольник.</a:t>
            </a:r>
          </a:p>
          <a:p>
            <a:pPr marL="514350" indent="-514350" algn="just">
              <a:buAutoNum type="arabicParenR"/>
            </a:pPr>
            <a:r>
              <a:rPr lang="ru-RU" sz="3200" b="1" i="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Найди </a:t>
            </a:r>
            <a:r>
              <a:rPr lang="ru-RU" sz="3200" b="1" i="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площадь этого </a:t>
            </a:r>
            <a:r>
              <a:rPr lang="ru-RU" sz="3200" b="1" i="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прямоугольника</a:t>
            </a:r>
            <a:r>
              <a:rPr lang="ru-RU" sz="3200" b="1" i="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если сторона клетки – 1 см</a:t>
            </a:r>
            <a:r>
              <a:rPr lang="ru-RU" sz="2800" b="1" i="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a:t>
            </a:r>
          </a:p>
          <a:p>
            <a:pPr marL="514350" indent="-514350">
              <a:buAutoNum type="arabicParenR"/>
            </a:pPr>
            <a:endParaRPr lang="ru-RU" sz="3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endParaRPr lang="ru-RU" sz="32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pic>
        <p:nvPicPr>
          <p:cNvPr id="6" name="Рисунок 5" descr="G:\ИРА\все для 3 класса\с 24\впр\математика\003.jpg"/>
          <p:cNvPicPr/>
          <p:nvPr/>
        </p:nvPicPr>
        <p:blipFill>
          <a:blip r:embed="rId3" cstate="print">
            <a:lum bright="-10000"/>
          </a:blip>
          <a:srcRect l="23117" t="49764" r="25467" b="29291"/>
          <a:stretch>
            <a:fillRect/>
          </a:stretch>
        </p:blipFill>
        <p:spPr bwMode="auto">
          <a:xfrm>
            <a:off x="683568" y="3140968"/>
            <a:ext cx="5976664" cy="3024336"/>
          </a:xfrm>
          <a:prstGeom prst="rect">
            <a:avLst/>
          </a:prstGeom>
          <a:noFill/>
          <a:ln w="9525">
            <a:noFill/>
            <a:miter lim="800000"/>
            <a:headEnd/>
            <a:tailEnd/>
          </a:ln>
        </p:spPr>
      </p:pic>
      <p:sp>
        <p:nvSpPr>
          <p:cNvPr id="5" name="TextBox 4"/>
          <p:cNvSpPr txBox="1"/>
          <p:nvPr/>
        </p:nvSpPr>
        <p:spPr>
          <a:xfrm>
            <a:off x="971600" y="3861048"/>
            <a:ext cx="6191118" cy="1015663"/>
          </a:xfrm>
          <a:prstGeom prst="rect">
            <a:avLst/>
          </a:prstGeom>
          <a:noFill/>
          <a:effectLst>
            <a:outerShdw blurRad="50800" dist="38100" dir="2700000" algn="tl" rotWithShape="0">
              <a:prstClr val="black">
                <a:alpha val="40000"/>
              </a:prstClr>
            </a:outerShdw>
          </a:effectLst>
        </p:spPr>
        <p:txBody>
          <a:bodyPr wrap="non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6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S = 6 </a:t>
            </a:r>
            <a:r>
              <a:rPr lang="ru-RU" sz="60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х</a:t>
            </a:r>
            <a:r>
              <a:rPr lang="ru-RU" sz="6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4 = 24 (см2)</a:t>
            </a:r>
            <a:endParaRPr lang="ru-RU" sz="6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10" name="Игорь Крутой - Просто душевная музыка  (audiopoisk.com).mp3">
            <a:hlinkClick r:id="" action="ppaction://media"/>
          </p:cNvPr>
          <p:cNvPicPr>
            <a:picLocks noRot="1" noChangeAspect="1"/>
          </p:cNvPicPr>
          <p:nvPr>
            <a:audioFile r:link="rId1"/>
          </p:nvPr>
        </p:nvPicPr>
        <p:blipFill>
          <a:blip r:embed="rId4" cstate="print"/>
          <a:stretch>
            <a:fillRect/>
          </a:stretch>
        </p:blipFill>
        <p:spPr>
          <a:xfrm>
            <a:off x="8532440" y="4941168"/>
            <a:ext cx="304800" cy="304800"/>
          </a:xfrm>
          <a:prstGeom prst="rect">
            <a:avLst/>
          </a:prstGeom>
        </p:spPr>
      </p:pic>
    </p:spTree>
    <p:extLst>
      <p:ext uri="{BB962C8B-B14F-4D97-AF65-F5344CB8AC3E}">
        <p14:creationId xmlns:p14="http://schemas.microsoft.com/office/powerpoint/2010/main" xmlns="" val="1886438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fill="hold" grpId="0" nodeType="after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2"/>
                                        </p:tgtEl>
                                        <p:attrNameLst>
                                          <p:attrName>ppt_x</p:attrName>
                                          <p:attrName>ppt_y</p:attrName>
                                        </p:attrNameLst>
                                      </p:cBhvr>
                                    </p:animMotion>
                                    <p:animRot by="1500000">
                                      <p:cBhvr>
                                        <p:cTn id="7" dur="125" fill="hold">
                                          <p:stCondLst>
                                            <p:cond delay="0"/>
                                          </p:stCondLst>
                                        </p:cTn>
                                        <p:tgtEl>
                                          <p:spTgt spid="2"/>
                                        </p:tgtEl>
                                        <p:attrNameLst>
                                          <p:attrName>r</p:attrName>
                                        </p:attrNameLst>
                                      </p:cBhvr>
                                    </p:animRot>
                                    <p:animRot by="-1500000">
                                      <p:cBhvr>
                                        <p:cTn id="8" dur="125" fill="hold">
                                          <p:stCondLst>
                                            <p:cond delay="125"/>
                                          </p:stCondLst>
                                        </p:cTn>
                                        <p:tgtEl>
                                          <p:spTgt spid="2"/>
                                        </p:tgtEl>
                                        <p:attrNameLst>
                                          <p:attrName>r</p:attrName>
                                        </p:attrNameLst>
                                      </p:cBhvr>
                                    </p:animRot>
                                    <p:animRot by="-1500000">
                                      <p:cBhvr>
                                        <p:cTn id="9" dur="125" fill="hold">
                                          <p:stCondLst>
                                            <p:cond delay="250"/>
                                          </p:stCondLst>
                                        </p:cTn>
                                        <p:tgtEl>
                                          <p:spTgt spid="2"/>
                                        </p:tgtEl>
                                        <p:attrNameLst>
                                          <p:attrName>r</p:attrName>
                                        </p:attrNameLst>
                                      </p:cBhvr>
                                    </p:animRot>
                                    <p:animRot by="1500000">
                                      <p:cBhvr>
                                        <p:cTn id="10" dur="125" fill="hold">
                                          <p:stCondLst>
                                            <p:cond delay="375"/>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0" presetClass="exit" presetSubtype="0" accel="100000" fill="hold" nodeType="clickEffect">
                                  <p:stCondLst>
                                    <p:cond delay="0"/>
                                  </p:stCondLst>
                                  <p:childTnLst>
                                    <p:anim calcmode="lin" valueType="num">
                                      <p:cBhvr>
                                        <p:cTn id="14" dur="1000"/>
                                        <p:tgtEl>
                                          <p:spTgt spid="6"/>
                                        </p:tgtEl>
                                        <p:attrNameLst>
                                          <p:attrName>ppt_w</p:attrName>
                                        </p:attrNameLst>
                                      </p:cBhvr>
                                      <p:tavLst>
                                        <p:tav tm="0">
                                          <p:val>
                                            <p:strVal val="ppt_w"/>
                                          </p:val>
                                        </p:tav>
                                        <p:tav tm="100000">
                                          <p:val>
                                            <p:strVal val="ppt_w+.3"/>
                                          </p:val>
                                        </p:tav>
                                      </p:tavLst>
                                    </p:anim>
                                    <p:anim calcmode="lin" valueType="num">
                                      <p:cBhvr>
                                        <p:cTn id="15" dur="1000"/>
                                        <p:tgtEl>
                                          <p:spTgt spid="6"/>
                                        </p:tgtEl>
                                        <p:attrNameLst>
                                          <p:attrName>ppt_h</p:attrName>
                                        </p:attrNameLst>
                                      </p:cBhvr>
                                      <p:tavLst>
                                        <p:tav tm="0">
                                          <p:val>
                                            <p:strVal val="ppt_h"/>
                                          </p:val>
                                        </p:tav>
                                        <p:tav tm="100000">
                                          <p:val>
                                            <p:strVal val="ppt_h"/>
                                          </p:val>
                                        </p:tav>
                                      </p:tavLst>
                                    </p:anim>
                                    <p:animEffect transition="out" filter="fade">
                                      <p:cBhvr>
                                        <p:cTn id="16" dur="1000"/>
                                        <p:tgtEl>
                                          <p:spTgt spid="6"/>
                                        </p:tgtEl>
                                      </p:cBhvr>
                                    </p:animEffect>
                                    <p:set>
                                      <p:cBhvr>
                                        <p:cTn id="17" dur="1" fill="hold">
                                          <p:stCondLst>
                                            <p:cond delay="999"/>
                                          </p:stCondLst>
                                        </p:cTn>
                                        <p:tgtEl>
                                          <p:spTgt spid="6"/>
                                        </p:tgtEl>
                                        <p:attrNameLst>
                                          <p:attrName>style.visibility</p:attrName>
                                        </p:attrNameLst>
                                      </p:cBhvr>
                                      <p:to>
                                        <p:strVal val="hidden"/>
                                      </p:to>
                                    </p:set>
                                  </p:childTnLst>
                                </p:cTn>
                              </p:par>
                              <p:par>
                                <p:cTn id="18" presetID="37"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900" decel="100000" fill="hold"/>
                                        <p:tgtEl>
                                          <p:spTgt spid="5"/>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4" restart="whenNotActive" fill="hold" evtFilter="cancelBubble" nodeType="interactiveSeq">
                <p:stCondLst>
                  <p:cond evt="onClick" delay="0">
                    <p:tgtEl>
                      <p:spTgt spid="10"/>
                    </p:tgtEl>
                  </p:cond>
                </p:stCondLst>
                <p:endSync evt="end" delay="0">
                  <p:rtn val="all"/>
                </p:endSync>
                <p:childTnLst>
                  <p:par>
                    <p:cTn id="25" fill="hold">
                      <p:stCondLst>
                        <p:cond delay="0"/>
                      </p:stCondLst>
                      <p:childTnLst>
                        <p:par>
                          <p:cTn id="26" fill="hold">
                            <p:stCondLst>
                              <p:cond delay="0"/>
                            </p:stCondLst>
                            <p:childTnLst>
                              <p:par>
                                <p:cTn id="27" presetID="1" presetClass="mediacall" presetSubtype="0" fill="hold" nodeType="clickEffect">
                                  <p:stCondLst>
                                    <p:cond delay="0"/>
                                  </p:stCondLst>
                                  <p:childTnLst>
                                    <p:cmd type="call" cmd="playFrom(0.0)">
                                      <p:cBhvr>
                                        <p:cTn id="28" dur="257307" fill="hold"/>
                                        <p:tgtEl>
                                          <p:spTgt spid="10"/>
                                        </p:tgtEl>
                                      </p:cBhvr>
                                    </p:cmd>
                                  </p:childTnLst>
                                </p:cTn>
                              </p:par>
                            </p:childTnLst>
                          </p:cTn>
                        </p:par>
                      </p:childTnLst>
                    </p:cTn>
                  </p:par>
                </p:childTnLst>
              </p:cTn>
              <p:nextCondLst>
                <p:cond evt="onClick" delay="0">
                  <p:tgtEl>
                    <p:spTgt spid="10"/>
                  </p:tgtEl>
                </p:cond>
              </p:nextCondLst>
            </p:seq>
            <p:audio>
              <p:cMediaNode>
                <p:cTn id="29" fill="hold" display="0">
                  <p:stCondLst>
                    <p:cond delay="indefinite"/>
                  </p:stCondLst>
                  <p:endCondLst>
                    <p:cond evt="onNext" delay="0">
                      <p:tgtEl>
                        <p:sldTgt/>
                      </p:tgtEl>
                    </p:cond>
                    <p:cond evt="onPrev" delay="0">
                      <p:tgtEl>
                        <p:sldTgt/>
                      </p:tgtEl>
                    </p:cond>
                    <p:cond evt="onStopAudio" delay="0">
                      <p:tgtEl>
                        <p:sldTgt/>
                      </p:tgtEl>
                    </p:cond>
                  </p:endCondLst>
                </p:cTn>
                <p:tgtEl>
                  <p:spTgt spid="10"/>
                </p:tgtEl>
              </p:cMediaNode>
            </p:audio>
          </p:childTnLst>
        </p:cTn>
      </p:par>
    </p:tnLst>
    <p:bldLst>
      <p:bldP spid="2"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1268760"/>
            <a:ext cx="8064896" cy="15121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2800" b="1" i="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На рисунке </a:t>
            </a:r>
            <a:r>
              <a:rPr lang="ru-RU" sz="2800" b="1" i="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изображён </a:t>
            </a:r>
            <a:r>
              <a:rPr lang="ru-RU" sz="2800" b="1" i="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прямоугольник.</a:t>
            </a:r>
          </a:p>
          <a:p>
            <a:pPr algn="just"/>
            <a:r>
              <a:rPr lang="ru-RU" sz="2800" b="1" i="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2) Проведи </a:t>
            </a:r>
            <a:r>
              <a:rPr lang="ru-RU" sz="2800" b="1" i="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прямую линию так, чтобы этот прямоугольник оказался разбит </a:t>
            </a:r>
            <a:r>
              <a:rPr lang="ru-RU" sz="2800" b="1" i="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на две </a:t>
            </a:r>
            <a:r>
              <a:rPr lang="ru-RU" sz="2800" b="1" i="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части, одна из которых имеет периметр </a:t>
            </a:r>
            <a:r>
              <a:rPr lang="ru-RU" sz="2800" b="1" i="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12 </a:t>
            </a:r>
            <a:r>
              <a:rPr lang="ru-RU" sz="2800" b="1" i="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см</a:t>
            </a:r>
            <a:r>
              <a:rPr lang="ru-RU" sz="2800" b="1" i="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a:t>
            </a:r>
          </a:p>
          <a:p>
            <a:endParaRPr lang="ru-RU" sz="3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endParaRPr lang="ru-RU" sz="32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pic>
        <p:nvPicPr>
          <p:cNvPr id="6" name="Рисунок 5" descr="G:\ИРА\все для 3 класса\с 24\впр\математика\003.jpg"/>
          <p:cNvPicPr/>
          <p:nvPr/>
        </p:nvPicPr>
        <p:blipFill>
          <a:blip r:embed="rId3" cstate="print">
            <a:lum bright="-10000"/>
          </a:blip>
          <a:srcRect l="23117" t="49764" r="25467" b="29291"/>
          <a:stretch>
            <a:fillRect/>
          </a:stretch>
        </p:blipFill>
        <p:spPr bwMode="auto">
          <a:xfrm>
            <a:off x="899592" y="2852936"/>
            <a:ext cx="5976664" cy="3024336"/>
          </a:xfrm>
          <a:prstGeom prst="rect">
            <a:avLst/>
          </a:prstGeom>
          <a:noFill/>
          <a:ln w="9525">
            <a:noFill/>
            <a:miter lim="800000"/>
            <a:headEnd/>
            <a:tailEnd/>
          </a:ln>
        </p:spPr>
      </p:pic>
      <p:cxnSp>
        <p:nvCxnSpPr>
          <p:cNvPr id="8" name="Прямая соединительная линия 7"/>
          <p:cNvCxnSpPr/>
          <p:nvPr/>
        </p:nvCxnSpPr>
        <p:spPr>
          <a:xfrm>
            <a:off x="3635896" y="3429000"/>
            <a:ext cx="0" cy="2016224"/>
          </a:xfrm>
          <a:prstGeom prst="line">
            <a:avLst/>
          </a:prstGeom>
          <a:ln w="57150"/>
        </p:spPr>
        <p:style>
          <a:lnRef idx="3">
            <a:schemeClr val="accent2"/>
          </a:lnRef>
          <a:fillRef idx="0">
            <a:schemeClr val="accent2"/>
          </a:fillRef>
          <a:effectRef idx="2">
            <a:schemeClr val="accent2"/>
          </a:effectRef>
          <a:fontRef idx="minor">
            <a:schemeClr val="tx1"/>
          </a:fontRef>
        </p:style>
      </p:cxnSp>
      <p:cxnSp>
        <p:nvCxnSpPr>
          <p:cNvPr id="10" name="Прямая соединительная линия 9"/>
          <p:cNvCxnSpPr/>
          <p:nvPr/>
        </p:nvCxnSpPr>
        <p:spPr>
          <a:xfrm>
            <a:off x="4716016" y="3429000"/>
            <a:ext cx="0" cy="1944216"/>
          </a:xfrm>
          <a:prstGeom prst="line">
            <a:avLst/>
          </a:prstGeom>
          <a:ln w="57150"/>
        </p:spPr>
        <p:style>
          <a:lnRef idx="3">
            <a:schemeClr val="accent2"/>
          </a:lnRef>
          <a:fillRef idx="0">
            <a:schemeClr val="accent2"/>
          </a:fillRef>
          <a:effectRef idx="2">
            <a:schemeClr val="accent2"/>
          </a:effectRef>
          <a:fontRef idx="minor">
            <a:schemeClr val="tx1"/>
          </a:fontRef>
        </p:style>
      </p:cxnSp>
      <p:pic>
        <p:nvPicPr>
          <p:cNvPr id="14" name="Игорь Крутой - Просто душевная музыка  (audiopoisk.com).mp3">
            <a:hlinkClick r:id="" action="ppaction://media"/>
          </p:cNvPr>
          <p:cNvPicPr>
            <a:picLocks noRot="1" noChangeAspect="1"/>
          </p:cNvPicPr>
          <p:nvPr>
            <a:audioFile r:link="rId1"/>
          </p:nvPr>
        </p:nvPicPr>
        <p:blipFill>
          <a:blip r:embed="rId4" cstate="print"/>
          <a:stretch>
            <a:fillRect/>
          </a:stretch>
        </p:blipFill>
        <p:spPr>
          <a:xfrm>
            <a:off x="8460432" y="4941168"/>
            <a:ext cx="304800" cy="304800"/>
          </a:xfrm>
          <a:prstGeom prst="rect">
            <a:avLst/>
          </a:prstGeom>
        </p:spPr>
      </p:pic>
    </p:spTree>
    <p:extLst>
      <p:ext uri="{BB962C8B-B14F-4D97-AF65-F5344CB8AC3E}">
        <p14:creationId xmlns:p14="http://schemas.microsoft.com/office/powerpoint/2010/main" xmlns="" val="1886438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fill="hold" grpId="0" nodeType="after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2"/>
                                        </p:tgtEl>
                                        <p:attrNameLst>
                                          <p:attrName>ppt_x</p:attrName>
                                          <p:attrName>ppt_y</p:attrName>
                                        </p:attrNameLst>
                                      </p:cBhvr>
                                    </p:animMotion>
                                    <p:animRot by="1500000">
                                      <p:cBhvr>
                                        <p:cTn id="7" dur="125" fill="hold">
                                          <p:stCondLst>
                                            <p:cond delay="0"/>
                                          </p:stCondLst>
                                        </p:cTn>
                                        <p:tgtEl>
                                          <p:spTgt spid="2"/>
                                        </p:tgtEl>
                                        <p:attrNameLst>
                                          <p:attrName>r</p:attrName>
                                        </p:attrNameLst>
                                      </p:cBhvr>
                                    </p:animRot>
                                    <p:animRot by="-1500000">
                                      <p:cBhvr>
                                        <p:cTn id="8" dur="125" fill="hold">
                                          <p:stCondLst>
                                            <p:cond delay="125"/>
                                          </p:stCondLst>
                                        </p:cTn>
                                        <p:tgtEl>
                                          <p:spTgt spid="2"/>
                                        </p:tgtEl>
                                        <p:attrNameLst>
                                          <p:attrName>r</p:attrName>
                                        </p:attrNameLst>
                                      </p:cBhvr>
                                    </p:animRot>
                                    <p:animRot by="-1500000">
                                      <p:cBhvr>
                                        <p:cTn id="9" dur="125" fill="hold">
                                          <p:stCondLst>
                                            <p:cond delay="250"/>
                                          </p:stCondLst>
                                        </p:cTn>
                                        <p:tgtEl>
                                          <p:spTgt spid="2"/>
                                        </p:tgtEl>
                                        <p:attrNameLst>
                                          <p:attrName>r</p:attrName>
                                        </p:attrNameLst>
                                      </p:cBhvr>
                                    </p:animRot>
                                    <p:animRot by="1500000">
                                      <p:cBhvr>
                                        <p:cTn id="10" dur="125" fill="hold">
                                          <p:stCondLst>
                                            <p:cond delay="375"/>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8" presetClass="entr" presetSubtype="12"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strips(downLeft)">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37" presetClass="exit" presetSubtype="0" fill="hold" nodeType="clickEffect">
                                  <p:stCondLst>
                                    <p:cond delay="0"/>
                                  </p:stCondLst>
                                  <p:childTnLst>
                                    <p:animEffect transition="out" filter="fade">
                                      <p:cBhvr>
                                        <p:cTn id="19" dur="1000"/>
                                        <p:tgtEl>
                                          <p:spTgt spid="8"/>
                                        </p:tgtEl>
                                      </p:cBhvr>
                                    </p:animEffect>
                                    <p:anim calcmode="lin" valueType="num">
                                      <p:cBhvr>
                                        <p:cTn id="20" dur="1000"/>
                                        <p:tgtEl>
                                          <p:spTgt spid="8"/>
                                        </p:tgtEl>
                                        <p:attrNameLst>
                                          <p:attrName>ppt_x</p:attrName>
                                        </p:attrNameLst>
                                      </p:cBhvr>
                                      <p:tavLst>
                                        <p:tav tm="0">
                                          <p:val>
                                            <p:strVal val="ppt_x"/>
                                          </p:val>
                                        </p:tav>
                                        <p:tav tm="100000">
                                          <p:val>
                                            <p:strVal val="ppt_x"/>
                                          </p:val>
                                        </p:tav>
                                      </p:tavLst>
                                    </p:anim>
                                    <p:anim calcmode="lin" valueType="num">
                                      <p:cBhvr>
                                        <p:cTn id="21" dur="100" decel="100000"/>
                                        <p:tgtEl>
                                          <p:spTgt spid="8"/>
                                        </p:tgtEl>
                                        <p:attrNameLst>
                                          <p:attrName>ppt_y</p:attrName>
                                        </p:attrNameLst>
                                      </p:cBhvr>
                                      <p:tavLst>
                                        <p:tav tm="0">
                                          <p:val>
                                            <p:strVal val="ppt_y"/>
                                          </p:val>
                                        </p:tav>
                                        <p:tav tm="100000">
                                          <p:val>
                                            <p:strVal val="ppt_y-.03"/>
                                          </p:val>
                                        </p:tav>
                                      </p:tavLst>
                                    </p:anim>
                                    <p:anim calcmode="lin" valueType="num">
                                      <p:cBhvr>
                                        <p:cTn id="22" dur="900" accel="100000">
                                          <p:stCondLst>
                                            <p:cond delay="100"/>
                                          </p:stCondLst>
                                        </p:cTn>
                                        <p:tgtEl>
                                          <p:spTgt spid="8"/>
                                        </p:tgtEl>
                                        <p:attrNameLst>
                                          <p:attrName>ppt_y</p:attrName>
                                        </p:attrNameLst>
                                      </p:cBhvr>
                                      <p:tavLst>
                                        <p:tav tm="0">
                                          <p:val>
                                            <p:strVal val="ppt_y"/>
                                          </p:val>
                                        </p:tav>
                                        <p:tav tm="100000">
                                          <p:val>
                                            <p:strVal val="ppt_y+1"/>
                                          </p:val>
                                        </p:tav>
                                      </p:tavLst>
                                    </p:anim>
                                    <p:set>
                                      <p:cBhvr>
                                        <p:cTn id="23" dur="1" fill="hold">
                                          <p:stCondLst>
                                            <p:cond delay="999"/>
                                          </p:stCondLst>
                                        </p:cTn>
                                        <p:tgtEl>
                                          <p:spTgt spid="8"/>
                                        </p:tgtEl>
                                        <p:attrNameLst>
                                          <p:attrName>style.visibility</p:attrName>
                                        </p:attrNameLst>
                                      </p:cBhvr>
                                      <p:to>
                                        <p:strVal val="hidden"/>
                                      </p:to>
                                    </p:set>
                                  </p:childTnLst>
                                </p:cTn>
                              </p:par>
                              <p:par>
                                <p:cTn id="24" presetID="53" presetClass="entr" presetSubtype="0"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Effect transition="in" filter="fade">
                                      <p:cBhvr>
                                        <p:cTn id="2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9" restart="whenNotActive" fill="hold" evtFilter="cancelBubble" nodeType="interactiveSeq">
                <p:stCondLst>
                  <p:cond evt="onClick" delay="0">
                    <p:tgtEl>
                      <p:spTgt spid="14"/>
                    </p:tgtEl>
                  </p:cond>
                </p:stCondLst>
                <p:endSync evt="end" delay="0">
                  <p:rtn val="all"/>
                </p:endSync>
                <p:childTnLst>
                  <p:par>
                    <p:cTn id="30" fill="hold">
                      <p:stCondLst>
                        <p:cond delay="0"/>
                      </p:stCondLst>
                      <p:childTnLst>
                        <p:par>
                          <p:cTn id="31" fill="hold">
                            <p:stCondLst>
                              <p:cond delay="0"/>
                            </p:stCondLst>
                            <p:childTnLst>
                              <p:par>
                                <p:cTn id="32" presetID="1" presetClass="mediacall" presetSubtype="0" fill="hold" nodeType="clickEffect">
                                  <p:stCondLst>
                                    <p:cond delay="0"/>
                                  </p:stCondLst>
                                  <p:childTnLst>
                                    <p:cmd type="call" cmd="playFrom(0.0)">
                                      <p:cBhvr>
                                        <p:cTn id="33" dur="257307" fill="hold"/>
                                        <p:tgtEl>
                                          <p:spTgt spid="14"/>
                                        </p:tgtEl>
                                      </p:cBhvr>
                                    </p:cmd>
                                  </p:childTnLst>
                                </p:cTn>
                              </p:par>
                            </p:childTnLst>
                          </p:cTn>
                        </p:par>
                      </p:childTnLst>
                    </p:cTn>
                  </p:par>
                </p:childTnLst>
              </p:cTn>
              <p:nextCondLst>
                <p:cond evt="onClick" delay="0">
                  <p:tgtEl>
                    <p:spTgt spid="14"/>
                  </p:tgtEl>
                </p:cond>
              </p:nextCondLst>
            </p:seq>
            <p:audio>
              <p:cMediaNode>
                <p:cTn id="34" fill="hold" display="0">
                  <p:stCondLst>
                    <p:cond delay="indefinite"/>
                  </p:stCondLst>
                  <p:endCondLst>
                    <p:cond evt="onNext" delay="0">
                      <p:tgtEl>
                        <p:sldTgt/>
                      </p:tgtEl>
                    </p:cond>
                    <p:cond evt="onPrev" delay="0">
                      <p:tgtEl>
                        <p:sldTgt/>
                      </p:tgtEl>
                    </p:cond>
                    <p:cond evt="onStopAudio" delay="0">
                      <p:tgtEl>
                        <p:sldTgt/>
                      </p:tgtEl>
                    </p:cond>
                  </p:endCondLst>
                </p:cTn>
                <p:tgtEl>
                  <p:spTgt spid="14"/>
                </p:tgtEl>
              </p:cMediaNode>
            </p:audio>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p:txBody>
          <a:bodyPr/>
          <a:lstStyle/>
          <a:p>
            <a:endParaRPr lang="ru-RU" dirty="0"/>
          </a:p>
        </p:txBody>
      </p:sp>
      <p:sp>
        <p:nvSpPr>
          <p:cNvPr id="38913" name="Rectangle 1"/>
          <p:cNvSpPr>
            <a:spLocks noChangeArrowheads="1"/>
          </p:cNvSpPr>
          <p:nvPr/>
        </p:nvSpPr>
        <p:spPr bwMode="auto">
          <a:xfrm>
            <a:off x="611560" y="350958"/>
            <a:ext cx="7920880" cy="34778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000" b="1" i="1" u="none" strike="noStrike" normalizeH="0" baseline="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ea typeface="Times New Roman" pitchFamily="18" charset="0"/>
                <a:cs typeface="Arial" pitchFamily="34" charset="0"/>
              </a:rPr>
              <a:t>На верхней грани лежащего на полу кубика нарисовали краской букву Б. Затем кубик перекатили через ребро, как показано на рисунке 1. Пунктиром на рисунке изображен след от предыдущего положения кубика. После этого кубик таким же образом перекатили еще несколько раз так, что буква Б снова оказалась наверху (рисунок 2). Поскольку краска еще не высохла, в процессе перекатывания она отпечаталась на полу. </a:t>
            </a:r>
            <a:endParaRPr kumimoji="0" lang="ru-RU" sz="2000" b="1" i="0" u="none" strike="noStrike" normalizeH="0" baseline="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2000" b="1" i="1" u="none" strike="noStrike" normalizeH="0" baseline="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ea typeface="Times New Roman" pitchFamily="18" charset="0"/>
                <a:cs typeface="Arial" pitchFamily="34" charset="0"/>
              </a:rPr>
              <a:t>На рисунке 3 показаны следы кубика и его конечное положение (вид сверху). Изобрази на этом рисунке отпечатавшуюся на полу букву.</a:t>
            </a:r>
            <a:endParaRPr kumimoji="0" lang="ru-RU" sz="2000" b="1" i="0" u="none" strike="noStrike" normalizeH="0" baseline="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endParaRPr>
          </a:p>
        </p:txBody>
      </p:sp>
      <p:pic>
        <p:nvPicPr>
          <p:cNvPr id="5" name="Рисунок 4" descr="G:\ИРА\все для 3 класса\с 24\впр\математика\005.jpg"/>
          <p:cNvPicPr/>
          <p:nvPr/>
        </p:nvPicPr>
        <p:blipFill>
          <a:blip r:embed="rId3" cstate="print"/>
          <a:srcRect l="12901" t="52283" r="10253" b="26929"/>
          <a:stretch>
            <a:fillRect/>
          </a:stretch>
        </p:blipFill>
        <p:spPr bwMode="auto">
          <a:xfrm>
            <a:off x="467544" y="3933056"/>
            <a:ext cx="5000775" cy="2232248"/>
          </a:xfrm>
          <a:prstGeom prst="rect">
            <a:avLst/>
          </a:prstGeom>
          <a:noFill/>
          <a:ln w="9525">
            <a:noFill/>
            <a:miter lim="800000"/>
            <a:headEnd/>
            <a:tailEnd/>
          </a:ln>
        </p:spPr>
      </p:pic>
      <p:pic>
        <p:nvPicPr>
          <p:cNvPr id="6" name="Рисунок 5" descr="G:\ИРА\все для 3 класса\с 24\впр\математика\005.jpg"/>
          <p:cNvPicPr/>
          <p:nvPr/>
        </p:nvPicPr>
        <p:blipFill>
          <a:blip r:embed="rId4" cstate="print"/>
          <a:srcRect l="51487" t="80472" r="10635" b="11079"/>
          <a:stretch>
            <a:fillRect/>
          </a:stretch>
        </p:blipFill>
        <p:spPr bwMode="auto">
          <a:xfrm>
            <a:off x="5508104" y="3501008"/>
            <a:ext cx="3312368" cy="1224136"/>
          </a:xfrm>
          <a:prstGeom prst="rect">
            <a:avLst/>
          </a:prstGeom>
          <a:noFill/>
          <a:ln w="9525">
            <a:noFill/>
            <a:miter lim="800000"/>
            <a:headEnd/>
            <a:tailEnd/>
          </a:ln>
        </p:spPr>
      </p:pic>
      <p:pic>
        <p:nvPicPr>
          <p:cNvPr id="7" name="Рисунок 6" descr="G:\ИРА\все для 3 класса\с 24\впр\математика\005.jpg"/>
          <p:cNvPicPr/>
          <p:nvPr/>
        </p:nvPicPr>
        <p:blipFill>
          <a:blip r:embed="rId3" cstate="print"/>
          <a:srcRect l="12901" t="52283" r="51239" b="38692"/>
          <a:stretch>
            <a:fillRect/>
          </a:stretch>
        </p:blipFill>
        <p:spPr bwMode="auto">
          <a:xfrm>
            <a:off x="395536" y="3717032"/>
            <a:ext cx="3600400" cy="1368152"/>
          </a:xfrm>
          <a:prstGeom prst="rect">
            <a:avLst/>
          </a:prstGeom>
          <a:noFill/>
          <a:ln w="9525">
            <a:noFill/>
            <a:miter lim="800000"/>
            <a:headEnd/>
            <a:tailEnd/>
          </a:ln>
        </p:spPr>
      </p:pic>
      <p:pic>
        <p:nvPicPr>
          <p:cNvPr id="7170" name="Picture 2" descr="http://tonus.bg/wp-content/uploads/2012/04/320.jpg"/>
          <p:cNvPicPr>
            <a:picLocks noChangeAspect="1" noChangeArrowheads="1"/>
          </p:cNvPicPr>
          <p:nvPr/>
        </p:nvPicPr>
        <p:blipFill>
          <a:blip r:embed="rId5" cstate="print"/>
          <a:srcRect/>
          <a:stretch>
            <a:fillRect/>
          </a:stretch>
        </p:blipFill>
        <p:spPr bwMode="auto">
          <a:xfrm rot="16200000" flipH="1">
            <a:off x="6860739" y="3876566"/>
            <a:ext cx="576065" cy="545030"/>
          </a:xfrm>
          <a:prstGeom prst="rect">
            <a:avLst/>
          </a:prstGeom>
          <a:noFill/>
        </p:spPr>
      </p:pic>
      <p:pic>
        <p:nvPicPr>
          <p:cNvPr id="13" name="Игорь Крутой - Просто душевная музыка  (audiopoisk.com).mp3">
            <a:hlinkClick r:id="" action="ppaction://media"/>
          </p:cNvPr>
          <p:cNvPicPr>
            <a:picLocks noRot="1" noChangeAspect="1"/>
          </p:cNvPicPr>
          <p:nvPr>
            <a:audioFile r:link="rId1"/>
          </p:nvPr>
        </p:nvPicPr>
        <p:blipFill>
          <a:blip r:embed="rId6" cstate="print"/>
          <a:stretch>
            <a:fillRect/>
          </a:stretch>
        </p:blipFill>
        <p:spPr>
          <a:xfrm>
            <a:off x="8532440" y="4941168"/>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800" decel="100000"/>
                                        <p:tgtEl>
                                          <p:spTgt spid="7170"/>
                                        </p:tgtEl>
                                      </p:cBhvr>
                                    </p:animEffect>
                                    <p:anim calcmode="lin" valueType="num">
                                      <p:cBhvr>
                                        <p:cTn id="8" dur="800" decel="100000" fill="hold"/>
                                        <p:tgtEl>
                                          <p:spTgt spid="7170"/>
                                        </p:tgtEl>
                                        <p:attrNameLst>
                                          <p:attrName>style.rotation</p:attrName>
                                        </p:attrNameLst>
                                      </p:cBhvr>
                                      <p:tavLst>
                                        <p:tav tm="0">
                                          <p:val>
                                            <p:fltVal val="-90"/>
                                          </p:val>
                                        </p:tav>
                                        <p:tav tm="100000">
                                          <p:val>
                                            <p:fltVal val="0"/>
                                          </p:val>
                                        </p:tav>
                                      </p:tavLst>
                                    </p:anim>
                                    <p:anim calcmode="lin" valueType="num">
                                      <p:cBhvr>
                                        <p:cTn id="9" dur="800" decel="100000" fill="hold"/>
                                        <p:tgtEl>
                                          <p:spTgt spid="7170"/>
                                        </p:tgtEl>
                                        <p:attrNameLst>
                                          <p:attrName>ppt_x</p:attrName>
                                        </p:attrNameLst>
                                      </p:cBhvr>
                                      <p:tavLst>
                                        <p:tav tm="0">
                                          <p:val>
                                            <p:strVal val="#ppt_x+0.4"/>
                                          </p:val>
                                        </p:tav>
                                        <p:tav tm="100000">
                                          <p:val>
                                            <p:strVal val="#ppt_x-0.05"/>
                                          </p:val>
                                        </p:tav>
                                      </p:tavLst>
                                    </p:anim>
                                    <p:anim calcmode="lin" valueType="num">
                                      <p:cBhvr>
                                        <p:cTn id="10" dur="800" decel="100000" fill="hold"/>
                                        <p:tgtEl>
                                          <p:spTgt spid="7170"/>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7170"/>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7170"/>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13"/>
                    </p:tgtEl>
                  </p:cond>
                </p:stCondLst>
                <p:endSync evt="end" delay="0">
                  <p:rtn val="all"/>
                </p:endSync>
                <p:childTnLst>
                  <p:par>
                    <p:cTn id="14" fill="hold">
                      <p:stCondLst>
                        <p:cond delay="0"/>
                      </p:stCondLst>
                      <p:childTnLst>
                        <p:par>
                          <p:cTn id="15" fill="hold">
                            <p:stCondLst>
                              <p:cond delay="0"/>
                            </p:stCondLst>
                            <p:childTnLst>
                              <p:par>
                                <p:cTn id="16" presetID="1" presetClass="mediacall" presetSubtype="0" fill="hold" nodeType="clickEffect">
                                  <p:stCondLst>
                                    <p:cond delay="0"/>
                                  </p:stCondLst>
                                  <p:childTnLst>
                                    <p:cmd type="call" cmd="playFrom(0.0)">
                                      <p:cBhvr>
                                        <p:cTn id="17" dur="257307" fill="hold"/>
                                        <p:tgtEl>
                                          <p:spTgt spid="13"/>
                                        </p:tgtEl>
                                      </p:cBhvr>
                                    </p:cmd>
                                  </p:childTnLst>
                                </p:cTn>
                              </p:par>
                            </p:childTnLst>
                          </p:cTn>
                        </p:par>
                      </p:childTnLst>
                    </p:cTn>
                  </p:par>
                </p:childTnLst>
              </p:cTn>
              <p:nextCondLst>
                <p:cond evt="onClick" delay="0">
                  <p:tgtEl>
                    <p:spTgt spid="13"/>
                  </p:tgtEl>
                </p:cond>
              </p:nextCondLst>
            </p:seq>
            <p:audio>
              <p:cMediaNode>
                <p:cTn id="18" fill="hold" display="0">
                  <p:stCondLst>
                    <p:cond delay="indefinite"/>
                  </p:stCondLst>
                  <p:endCondLst>
                    <p:cond evt="onNext" delay="0">
                      <p:tgtEl>
                        <p:sldTgt/>
                      </p:tgtEl>
                    </p:cond>
                    <p:cond evt="onPrev" delay="0">
                      <p:tgtEl>
                        <p:sldTgt/>
                      </p:tgtEl>
                    </p:cond>
                    <p:cond evt="onStopAudio" delay="0">
                      <p:tgtEl>
                        <p:sldTgt/>
                      </p:tgtEl>
                    </p:cond>
                  </p:endCondLst>
                </p:cTn>
                <p:tgtEl>
                  <p:spTgt spid="13"/>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1268760"/>
            <a:ext cx="8496944" cy="39604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sz="4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endParaRPr lang="ru-RU" sz="4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endParaRPr lang="ru-RU" sz="4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endParaRPr lang="ru-RU" sz="4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9217" name="Rectangle 1"/>
          <p:cNvSpPr>
            <a:spLocks noChangeArrowheads="1"/>
          </p:cNvSpPr>
          <p:nvPr/>
        </p:nvSpPr>
        <p:spPr bwMode="auto">
          <a:xfrm>
            <a:off x="539552" y="332656"/>
            <a:ext cx="8208912" cy="517398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50000"/>
              </a:lnSpc>
              <a:spcBef>
                <a:spcPct val="0"/>
              </a:spcBef>
              <a:spcAft>
                <a:spcPct val="0"/>
              </a:spcAft>
              <a:buClrTx/>
              <a:buSzTx/>
              <a:buFontTx/>
              <a:buNone/>
              <a:tabLst/>
            </a:pPr>
            <a:r>
              <a:rPr kumimoji="0" lang="ru-RU" sz="3200" b="1" i="1" u="none" strike="noStrike" normalizeH="0" baseline="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ea typeface="Calibri" pitchFamily="34" charset="0"/>
                <a:cs typeface="Times New Roman" pitchFamily="18" charset="0"/>
              </a:rPr>
              <a:t>Петя и Коля получили на лето большое задание по математике, состоящее из одинакового количества задач. После того, как Петя решил 140 задач, а Коля </a:t>
            </a:r>
            <a:r>
              <a:rPr kumimoji="0" lang="ru-RU" sz="3200" b="1" i="1" u="none" strike="noStrike" normalizeH="0" baseline="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ibri"/>
                <a:ea typeface="Calibri" pitchFamily="34" charset="0"/>
                <a:cs typeface="Times New Roman" pitchFamily="18" charset="0"/>
              </a:rPr>
              <a:t>–</a:t>
            </a:r>
            <a:r>
              <a:rPr kumimoji="0" lang="ru-RU" sz="3200" b="1" i="1" u="none" strike="noStrike" normalizeH="0" baseline="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ea typeface="Calibri" pitchFamily="34" charset="0"/>
                <a:cs typeface="Times New Roman" pitchFamily="18" charset="0"/>
              </a:rPr>
              <a:t> 176 задач, Пете осталось решить в четыре раза больше задач, чем Коле. Сколько задач должен решить каждый мальчик за лето?</a:t>
            </a:r>
            <a:endParaRPr kumimoji="0" lang="ru-RU" sz="3200" b="1" i="0" u="none" strike="noStrike" normalizeH="0" baseline="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endParaRPr>
          </a:p>
        </p:txBody>
      </p:sp>
      <p:sp>
        <p:nvSpPr>
          <p:cNvPr id="7" name="Нижний колонтитул 6"/>
          <p:cNvSpPr>
            <a:spLocks noGrp="1"/>
          </p:cNvSpPr>
          <p:nvPr>
            <p:ph type="ftr" sz="quarter" idx="11"/>
          </p:nvPr>
        </p:nvSpPr>
        <p:spPr>
          <a:xfrm>
            <a:off x="4427984" y="6492875"/>
            <a:ext cx="4716016" cy="365125"/>
          </a:xfrm>
        </p:spPr>
        <p:txBody>
          <a:bodyPr/>
          <a:lstStyle/>
          <a:p>
            <a:pPr algn="r"/>
            <a:r>
              <a:rPr lang="ru-RU" dirty="0" smtClean="0">
                <a:solidFill>
                  <a:schemeClr val="bg1"/>
                </a:solidFill>
              </a:rPr>
              <a:t>Подготовили: Костенко И.В., </a:t>
            </a:r>
            <a:r>
              <a:rPr lang="ru-RU" dirty="0" err="1" smtClean="0">
                <a:solidFill>
                  <a:schemeClr val="bg1"/>
                </a:solidFill>
              </a:rPr>
              <a:t>Бузмакова</a:t>
            </a:r>
            <a:r>
              <a:rPr lang="ru-RU" dirty="0" smtClean="0">
                <a:solidFill>
                  <a:schemeClr val="bg1"/>
                </a:solidFill>
              </a:rPr>
              <a:t> Н.И.</a:t>
            </a:r>
            <a:endParaRPr lang="ru-RU" dirty="0">
              <a:solidFill>
                <a:schemeClr val="bg1"/>
              </a:solidFill>
            </a:endParaRPr>
          </a:p>
        </p:txBody>
      </p:sp>
      <p:pic>
        <p:nvPicPr>
          <p:cNvPr id="8" name="Игорь Крутой - Просто душевная музыка  (audiopoisk.com).mp3">
            <a:hlinkClick r:id="" action="ppaction://media"/>
          </p:cNvPr>
          <p:cNvPicPr>
            <a:picLocks noRot="1" noChangeAspect="1"/>
          </p:cNvPicPr>
          <p:nvPr>
            <a:audioFile r:link="rId1"/>
          </p:nvPr>
        </p:nvPicPr>
        <p:blipFill>
          <a:blip r:embed="rId3" cstate="print"/>
          <a:stretch>
            <a:fillRect/>
          </a:stretch>
        </p:blipFill>
        <p:spPr>
          <a:xfrm>
            <a:off x="8604448" y="5085184"/>
            <a:ext cx="304800" cy="304800"/>
          </a:xfrm>
          <a:prstGeom prst="rect">
            <a:avLst/>
          </a:prstGeom>
        </p:spPr>
      </p:pic>
    </p:spTree>
    <p:extLst>
      <p:ext uri="{BB962C8B-B14F-4D97-AF65-F5344CB8AC3E}">
        <p14:creationId xmlns:p14="http://schemas.microsoft.com/office/powerpoint/2010/main" xmlns="" val="188643870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57307" fill="hold"/>
                                        <p:tgtEl>
                                          <p:spTgt spid="8"/>
                                        </p:tgtEl>
                                      </p:cBhvr>
                                    </p:cmd>
                                  </p:childTnLst>
                                </p:cTn>
                              </p:par>
                            </p:childTnLst>
                          </p:cTn>
                        </p:par>
                      </p:childTnLst>
                    </p:cTn>
                  </p:par>
                </p:childTnLst>
              </p:cTn>
              <p:nextCondLst>
                <p:cond evt="onClick" delay="0">
                  <p:tgtEl>
                    <p:spTgt spid="8"/>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1"/>
          <p:cNvSpPr>
            <a:spLocks noChangeArrowheads="1"/>
          </p:cNvSpPr>
          <p:nvPr/>
        </p:nvSpPr>
        <p:spPr bwMode="auto">
          <a:xfrm>
            <a:off x="395536" y="3573016"/>
            <a:ext cx="91440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2000" b="1" i="1" u="none" strike="noStrike" normalizeH="0" baseline="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ea typeface="Times New Roman" pitchFamily="18" charset="0"/>
                <a:cs typeface="Arial" pitchFamily="34" charset="0"/>
              </a:rPr>
              <a:t>6) 140+48=188 (</a:t>
            </a:r>
            <a:r>
              <a:rPr kumimoji="0" lang="ru-RU" sz="2000" b="1" i="1" u="none" strike="noStrike" normalizeH="0" baseline="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ea typeface="Times New Roman" pitchFamily="18" charset="0"/>
                <a:cs typeface="Arial" pitchFamily="34" charset="0"/>
              </a:rPr>
              <a:t>з</a:t>
            </a:r>
            <a:r>
              <a:rPr kumimoji="0" lang="ru-RU" sz="2000" b="1" i="1" u="none" strike="noStrike" normalizeH="0" baseline="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ea typeface="Times New Roman" pitchFamily="18" charset="0"/>
                <a:cs typeface="Arial" pitchFamily="34" charset="0"/>
              </a:rPr>
              <a:t>.) – должен решить Петя. </a:t>
            </a:r>
            <a:endParaRPr kumimoji="0" lang="ru-RU" sz="2800" b="1" i="0" u="none" strike="noStrike" normalizeH="0" baseline="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endParaRPr>
          </a:p>
        </p:txBody>
      </p:sp>
      <p:sp>
        <p:nvSpPr>
          <p:cNvPr id="33794" name="Rectangle 2"/>
          <p:cNvSpPr>
            <a:spLocks noChangeArrowheads="1"/>
          </p:cNvSpPr>
          <p:nvPr/>
        </p:nvSpPr>
        <p:spPr bwMode="auto">
          <a:xfrm>
            <a:off x="467544" y="4437112"/>
            <a:ext cx="6244145" cy="1384995"/>
          </a:xfrm>
          <a:prstGeom prst="rect">
            <a:avLst/>
          </a:prstGeom>
          <a:noFill/>
          <a:ln w="9525">
            <a:noFill/>
            <a:miter lim="800000"/>
            <a:headEnd/>
            <a:tailEnd/>
          </a:ln>
          <a:effectLst>
            <a:outerShdw blurRad="50800" dist="38100" dir="2700000" algn="tl" rotWithShape="0">
              <a:prstClr val="black">
                <a:alpha val="40000"/>
              </a:prstClr>
            </a:outerShdw>
          </a:effectLst>
        </p:spPr>
        <p:txBody>
          <a:bodyPr vert="horz" wrap="none" lIns="91440" tIns="45720" rIns="91440" bIns="45720" numCol="1" anchor="ctr" anchorCtr="0" compatLnSpc="1">
            <a:prstTxWarp prst="textNoShape">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1" i="1" u="none" strike="noStrike" normalizeH="0" baseline="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pitchFamily="34" charset="0"/>
                <a:ea typeface="Times New Roman" pitchFamily="18" charset="0"/>
                <a:cs typeface="Arial" pitchFamily="34" charset="0"/>
              </a:rPr>
              <a:t>Ответ: </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1" i="1" u="none" strike="noStrike" normalizeH="0" baseline="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pitchFamily="34" charset="0"/>
                <a:ea typeface="Times New Roman" pitchFamily="18" charset="0"/>
                <a:cs typeface="Arial" pitchFamily="34" charset="0"/>
              </a:rPr>
              <a:t>каждый мальчик за лето должен </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1" i="1" u="none" strike="noStrike" normalizeH="0" baseline="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pitchFamily="34" charset="0"/>
                <a:ea typeface="Times New Roman" pitchFamily="18" charset="0"/>
                <a:cs typeface="Arial" pitchFamily="34" charset="0"/>
              </a:rPr>
              <a:t>решить 188 задач.</a:t>
            </a:r>
            <a:endParaRPr kumimoji="0" lang="ru-RU" sz="3600" b="1" i="0" u="none" strike="noStrike" normalizeH="0" baseline="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pitchFamily="34" charset="0"/>
              <a:cs typeface="Arial" pitchFamily="34" charset="0"/>
            </a:endParaRPr>
          </a:p>
        </p:txBody>
      </p:sp>
      <p:sp>
        <p:nvSpPr>
          <p:cNvPr id="6" name="Прямоугольник 5"/>
          <p:cNvSpPr/>
          <p:nvPr/>
        </p:nvSpPr>
        <p:spPr>
          <a:xfrm>
            <a:off x="395536" y="764704"/>
            <a:ext cx="8496944" cy="369332"/>
          </a:xfrm>
          <a:prstGeom prst="rect">
            <a:avLst/>
          </a:prstGeom>
        </p:spPr>
        <p:txBody>
          <a:bodyPr wrap="square">
            <a:spAutoFit/>
          </a:bodyPr>
          <a:lstStyle/>
          <a:p>
            <a:pPr lvl="0" fontAlgn="base">
              <a:spcBef>
                <a:spcPct val="0"/>
              </a:spcBef>
              <a:spcAft>
                <a:spcPct val="0"/>
              </a:spcAft>
            </a:pPr>
            <a:r>
              <a:rPr lang="ru-RU" b="1" i="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ea typeface="Times New Roman" pitchFamily="18" charset="0"/>
                <a:cs typeface="Arial" pitchFamily="34" charset="0"/>
              </a:rPr>
              <a:t>1)176 – 140 = 36 (</a:t>
            </a:r>
            <a:r>
              <a:rPr lang="ru-RU" b="1" i="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ea typeface="Times New Roman" pitchFamily="18" charset="0"/>
                <a:cs typeface="Arial" pitchFamily="34" charset="0"/>
              </a:rPr>
              <a:t>з</a:t>
            </a:r>
            <a:r>
              <a:rPr lang="ru-RU" b="1" i="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ea typeface="Times New Roman" pitchFamily="18" charset="0"/>
                <a:cs typeface="Arial" pitchFamily="34" charset="0"/>
              </a:rPr>
              <a:t>.) – разница между решенными задачами Коли и Пети.</a:t>
            </a:r>
            <a:endParaRPr lang="ru-RU" sz="1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ea typeface="Times New Roman" pitchFamily="18" charset="0"/>
              <a:cs typeface="Arial" pitchFamily="34" charset="0"/>
            </a:endParaRPr>
          </a:p>
        </p:txBody>
      </p:sp>
      <p:sp>
        <p:nvSpPr>
          <p:cNvPr id="7" name="Прямоугольник 6"/>
          <p:cNvSpPr/>
          <p:nvPr/>
        </p:nvSpPr>
        <p:spPr>
          <a:xfrm>
            <a:off x="395536" y="1340768"/>
            <a:ext cx="8208912" cy="369332"/>
          </a:xfrm>
          <a:prstGeom prst="rect">
            <a:avLst/>
          </a:prstGeom>
        </p:spPr>
        <p:txBody>
          <a:bodyPr wrap="square">
            <a:spAutoFit/>
          </a:bodyPr>
          <a:lstStyle/>
          <a:p>
            <a:pPr lvl="0" eaLnBrk="0" fontAlgn="base" hangingPunct="0">
              <a:spcBef>
                <a:spcPct val="0"/>
              </a:spcBef>
              <a:spcAft>
                <a:spcPct val="0"/>
              </a:spcAft>
            </a:pPr>
            <a:r>
              <a:rPr lang="ru-RU" b="1" i="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ea typeface="Times New Roman" pitchFamily="18" charset="0"/>
                <a:cs typeface="Arial" pitchFamily="34" charset="0"/>
              </a:rPr>
              <a:t>2) 4 – 1 = 3 (ч.) – разница между решенными задачами Коли и Пети.</a:t>
            </a:r>
            <a:endParaRPr lang="ru-RU" sz="1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ea typeface="Times New Roman" pitchFamily="18" charset="0"/>
              <a:cs typeface="Arial" pitchFamily="34" charset="0"/>
            </a:endParaRPr>
          </a:p>
        </p:txBody>
      </p:sp>
      <p:sp>
        <p:nvSpPr>
          <p:cNvPr id="8" name="Прямоугольник 7"/>
          <p:cNvSpPr/>
          <p:nvPr/>
        </p:nvSpPr>
        <p:spPr>
          <a:xfrm>
            <a:off x="395536" y="1916832"/>
            <a:ext cx="6984776" cy="369332"/>
          </a:xfrm>
          <a:prstGeom prst="rect">
            <a:avLst/>
          </a:prstGeom>
        </p:spPr>
        <p:txBody>
          <a:bodyPr wrap="square">
            <a:spAutoFit/>
          </a:bodyPr>
          <a:lstStyle/>
          <a:p>
            <a:pPr lvl="0" eaLnBrk="0" fontAlgn="base" hangingPunct="0">
              <a:spcBef>
                <a:spcPct val="0"/>
              </a:spcBef>
              <a:spcAft>
                <a:spcPct val="0"/>
              </a:spcAft>
            </a:pPr>
            <a:r>
              <a:rPr lang="ru-RU" b="1" i="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ea typeface="Times New Roman" pitchFamily="18" charset="0"/>
                <a:cs typeface="Arial" pitchFamily="34" charset="0"/>
              </a:rPr>
              <a:t>3) 36:3=12 (</a:t>
            </a:r>
            <a:r>
              <a:rPr lang="ru-RU" b="1" i="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ea typeface="Times New Roman" pitchFamily="18" charset="0"/>
                <a:cs typeface="Arial" pitchFamily="34" charset="0"/>
              </a:rPr>
              <a:t>з</a:t>
            </a:r>
            <a:r>
              <a:rPr lang="ru-RU" b="1" i="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ea typeface="Times New Roman" pitchFamily="18" charset="0"/>
                <a:cs typeface="Arial" pitchFamily="34" charset="0"/>
              </a:rPr>
              <a:t>.) – осталось решить Коле.</a:t>
            </a:r>
            <a:endParaRPr lang="ru-RU" sz="1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ea typeface="Times New Roman" pitchFamily="18" charset="0"/>
              <a:cs typeface="Arial" pitchFamily="34" charset="0"/>
            </a:endParaRPr>
          </a:p>
        </p:txBody>
      </p:sp>
      <p:sp>
        <p:nvSpPr>
          <p:cNvPr id="9" name="Прямоугольник 8"/>
          <p:cNvSpPr/>
          <p:nvPr/>
        </p:nvSpPr>
        <p:spPr>
          <a:xfrm>
            <a:off x="395536" y="2492896"/>
            <a:ext cx="8352928" cy="369332"/>
          </a:xfrm>
          <a:prstGeom prst="rect">
            <a:avLst/>
          </a:prstGeom>
        </p:spPr>
        <p:txBody>
          <a:bodyPr wrap="square">
            <a:spAutoFit/>
          </a:bodyPr>
          <a:lstStyle/>
          <a:p>
            <a:pPr lvl="0" eaLnBrk="0" fontAlgn="base" hangingPunct="0">
              <a:spcBef>
                <a:spcPct val="0"/>
              </a:spcBef>
              <a:spcAft>
                <a:spcPct val="0"/>
              </a:spcAft>
            </a:pPr>
            <a:r>
              <a:rPr lang="ru-RU" b="1" i="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ea typeface="Times New Roman" pitchFamily="18" charset="0"/>
                <a:cs typeface="Arial" pitchFamily="34" charset="0"/>
              </a:rPr>
              <a:t>4) 12х4=48 (</a:t>
            </a:r>
            <a:r>
              <a:rPr lang="ru-RU" b="1" i="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ea typeface="Times New Roman" pitchFamily="18" charset="0"/>
                <a:cs typeface="Arial" pitchFamily="34" charset="0"/>
              </a:rPr>
              <a:t>з</a:t>
            </a:r>
            <a:r>
              <a:rPr lang="ru-RU" b="1" i="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ea typeface="Times New Roman" pitchFamily="18" charset="0"/>
                <a:cs typeface="Arial" pitchFamily="34" charset="0"/>
              </a:rPr>
              <a:t>.) – осталось решить Пете.</a:t>
            </a:r>
            <a:endParaRPr lang="ru-RU"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ea typeface="Times New Roman" pitchFamily="18" charset="0"/>
              <a:cs typeface="Arial" pitchFamily="34" charset="0"/>
            </a:endParaRPr>
          </a:p>
        </p:txBody>
      </p:sp>
      <p:sp>
        <p:nvSpPr>
          <p:cNvPr id="10" name="Прямоугольник 9"/>
          <p:cNvSpPr/>
          <p:nvPr/>
        </p:nvSpPr>
        <p:spPr>
          <a:xfrm>
            <a:off x="395536" y="3068960"/>
            <a:ext cx="8136904" cy="369332"/>
          </a:xfrm>
          <a:prstGeom prst="rect">
            <a:avLst/>
          </a:prstGeom>
        </p:spPr>
        <p:txBody>
          <a:bodyPr wrap="square">
            <a:spAutoFit/>
          </a:bodyPr>
          <a:lstStyle/>
          <a:p>
            <a:r>
              <a:rPr lang="ru-RU" b="1" i="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ea typeface="Times New Roman" pitchFamily="18" charset="0"/>
                <a:cs typeface="Arial" pitchFamily="34" charset="0"/>
              </a:rPr>
              <a:t>5) 176 + 12 = 188 (</a:t>
            </a:r>
            <a:r>
              <a:rPr lang="ru-RU" b="1" i="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ea typeface="Times New Roman" pitchFamily="18" charset="0"/>
                <a:cs typeface="Arial" pitchFamily="34" charset="0"/>
              </a:rPr>
              <a:t>з</a:t>
            </a:r>
            <a:r>
              <a:rPr lang="ru-RU" b="1" i="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ea typeface="Times New Roman" pitchFamily="18" charset="0"/>
                <a:cs typeface="Arial" pitchFamily="34" charset="0"/>
              </a:rPr>
              <a:t>.) – должен решить Коля.</a:t>
            </a:r>
            <a:endParaRPr lang="ru-RU" dirty="0"/>
          </a:p>
        </p:txBody>
      </p:sp>
      <p:sp>
        <p:nvSpPr>
          <p:cNvPr id="13" name="Нижний колонтитул 12"/>
          <p:cNvSpPr>
            <a:spLocks noGrp="1"/>
          </p:cNvSpPr>
          <p:nvPr>
            <p:ph type="ftr" sz="quarter" idx="11"/>
          </p:nvPr>
        </p:nvSpPr>
        <p:spPr>
          <a:xfrm>
            <a:off x="4139952" y="6492875"/>
            <a:ext cx="5004048" cy="365125"/>
          </a:xfrm>
        </p:spPr>
        <p:txBody>
          <a:bodyPr/>
          <a:lstStyle/>
          <a:p>
            <a:pPr algn="r"/>
            <a:r>
              <a:rPr lang="ru-RU" dirty="0" smtClean="0">
                <a:solidFill>
                  <a:schemeClr val="bg1"/>
                </a:solidFill>
              </a:rPr>
              <a:t>Подготовили: Костенко И.В., </a:t>
            </a:r>
            <a:r>
              <a:rPr lang="ru-RU" dirty="0" err="1" smtClean="0">
                <a:solidFill>
                  <a:schemeClr val="bg1"/>
                </a:solidFill>
              </a:rPr>
              <a:t>Бузмакова</a:t>
            </a:r>
            <a:r>
              <a:rPr lang="ru-RU" dirty="0" smtClean="0">
                <a:solidFill>
                  <a:schemeClr val="bg1"/>
                </a:solidFill>
              </a:rPr>
              <a:t> Н.И.</a:t>
            </a:r>
            <a:endParaRPr lang="ru-RU"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1000" fill="hold"/>
                                        <p:tgtEl>
                                          <p:spTgt spid="7"/>
                                        </p:tgtEl>
                                        <p:attrNameLst>
                                          <p:attrName>ppt_x</p:attrName>
                                        </p:attrNameLst>
                                      </p:cBhvr>
                                      <p:tavLst>
                                        <p:tav tm="0">
                                          <p:val>
                                            <p:strVal val="#ppt_x"/>
                                          </p:val>
                                        </p:tav>
                                        <p:tav tm="100000">
                                          <p:val>
                                            <p:strVal val="#ppt_x"/>
                                          </p:val>
                                        </p:tav>
                                      </p:tavLst>
                                    </p:anim>
                                    <p:anim calcmode="lin" valueType="num">
                                      <p:cBhvr additive="base">
                                        <p:cTn id="14"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7"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1000" fill="hold"/>
                                        <p:tgtEl>
                                          <p:spTgt spid="8"/>
                                        </p:tgtEl>
                                        <p:attrNameLst>
                                          <p:attrName>ppt_x</p:attrName>
                                        </p:attrNameLst>
                                      </p:cBhvr>
                                      <p:tavLst>
                                        <p:tav tm="0">
                                          <p:val>
                                            <p:strVal val="#ppt_x"/>
                                          </p:val>
                                        </p:tav>
                                        <p:tav tm="100000">
                                          <p:val>
                                            <p:strVal val="#ppt_x"/>
                                          </p:val>
                                        </p:tav>
                                      </p:tavLst>
                                    </p:anim>
                                    <p:anim calcmode="lin" valueType="num">
                                      <p:cBhvr additive="base">
                                        <p:cTn id="20" dur="10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7"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1000" fill="hold"/>
                                        <p:tgtEl>
                                          <p:spTgt spid="9"/>
                                        </p:tgtEl>
                                        <p:attrNameLst>
                                          <p:attrName>ppt_x</p:attrName>
                                        </p:attrNameLst>
                                      </p:cBhvr>
                                      <p:tavLst>
                                        <p:tav tm="0">
                                          <p:val>
                                            <p:strVal val="#ppt_x"/>
                                          </p:val>
                                        </p:tav>
                                        <p:tav tm="100000">
                                          <p:val>
                                            <p:strVal val="#ppt_x"/>
                                          </p:val>
                                        </p:tav>
                                      </p:tavLst>
                                    </p:anim>
                                    <p:anim calcmode="lin" valueType="num">
                                      <p:cBhvr additive="base">
                                        <p:cTn id="26" dur="10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7"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1000" fill="hold"/>
                                        <p:tgtEl>
                                          <p:spTgt spid="10"/>
                                        </p:tgtEl>
                                        <p:attrNameLst>
                                          <p:attrName>ppt_x</p:attrName>
                                        </p:attrNameLst>
                                      </p:cBhvr>
                                      <p:tavLst>
                                        <p:tav tm="0">
                                          <p:val>
                                            <p:strVal val="#ppt_x"/>
                                          </p:val>
                                        </p:tav>
                                        <p:tav tm="100000">
                                          <p:val>
                                            <p:strVal val="#ppt_x"/>
                                          </p:val>
                                        </p:tav>
                                      </p:tavLst>
                                    </p:anim>
                                    <p:anim calcmode="lin" valueType="num">
                                      <p:cBhvr additive="base">
                                        <p:cTn id="32"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7" presetClass="entr" presetSubtype="4" fill="hold" grpId="0" nodeType="clickEffect">
                                  <p:stCondLst>
                                    <p:cond delay="0"/>
                                  </p:stCondLst>
                                  <p:childTnLst>
                                    <p:set>
                                      <p:cBhvr>
                                        <p:cTn id="36" dur="1" fill="hold">
                                          <p:stCondLst>
                                            <p:cond delay="0"/>
                                          </p:stCondLst>
                                        </p:cTn>
                                        <p:tgtEl>
                                          <p:spTgt spid="33793"/>
                                        </p:tgtEl>
                                        <p:attrNameLst>
                                          <p:attrName>style.visibility</p:attrName>
                                        </p:attrNameLst>
                                      </p:cBhvr>
                                      <p:to>
                                        <p:strVal val="visible"/>
                                      </p:to>
                                    </p:set>
                                    <p:anim calcmode="lin" valueType="num">
                                      <p:cBhvr additive="base">
                                        <p:cTn id="37" dur="1000" fill="hold"/>
                                        <p:tgtEl>
                                          <p:spTgt spid="33793"/>
                                        </p:tgtEl>
                                        <p:attrNameLst>
                                          <p:attrName>ppt_x</p:attrName>
                                        </p:attrNameLst>
                                      </p:cBhvr>
                                      <p:tavLst>
                                        <p:tav tm="0">
                                          <p:val>
                                            <p:strVal val="#ppt_x"/>
                                          </p:val>
                                        </p:tav>
                                        <p:tav tm="100000">
                                          <p:val>
                                            <p:strVal val="#ppt_x"/>
                                          </p:val>
                                        </p:tav>
                                      </p:tavLst>
                                    </p:anim>
                                    <p:anim calcmode="lin" valueType="num">
                                      <p:cBhvr additive="base">
                                        <p:cTn id="38" dur="1000" fill="hold"/>
                                        <p:tgtEl>
                                          <p:spTgt spid="3379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5" presetClass="entr" presetSubtype="0" fill="hold" grpId="0" nodeType="clickEffect">
                                  <p:stCondLst>
                                    <p:cond delay="0"/>
                                  </p:stCondLst>
                                  <p:childTnLst>
                                    <p:set>
                                      <p:cBhvr>
                                        <p:cTn id="42" dur="1" fill="hold">
                                          <p:stCondLst>
                                            <p:cond delay="0"/>
                                          </p:stCondLst>
                                        </p:cTn>
                                        <p:tgtEl>
                                          <p:spTgt spid="33794"/>
                                        </p:tgtEl>
                                        <p:attrNameLst>
                                          <p:attrName>style.visibility</p:attrName>
                                        </p:attrNameLst>
                                      </p:cBhvr>
                                      <p:to>
                                        <p:strVal val="visible"/>
                                      </p:to>
                                    </p:set>
                                    <p:anim calcmode="lin" valueType="num">
                                      <p:cBhvr>
                                        <p:cTn id="43" dur="1000" fill="hold"/>
                                        <p:tgtEl>
                                          <p:spTgt spid="33794"/>
                                        </p:tgtEl>
                                        <p:attrNameLst>
                                          <p:attrName>ppt_w</p:attrName>
                                        </p:attrNameLst>
                                      </p:cBhvr>
                                      <p:tavLst>
                                        <p:tav tm="0">
                                          <p:val>
                                            <p:fltVal val="0"/>
                                          </p:val>
                                        </p:tav>
                                        <p:tav tm="100000">
                                          <p:val>
                                            <p:strVal val="#ppt_w"/>
                                          </p:val>
                                        </p:tav>
                                      </p:tavLst>
                                    </p:anim>
                                    <p:anim calcmode="lin" valueType="num">
                                      <p:cBhvr>
                                        <p:cTn id="44" dur="1000" fill="hold"/>
                                        <p:tgtEl>
                                          <p:spTgt spid="33794"/>
                                        </p:tgtEl>
                                        <p:attrNameLst>
                                          <p:attrName>ppt_h</p:attrName>
                                        </p:attrNameLst>
                                      </p:cBhvr>
                                      <p:tavLst>
                                        <p:tav tm="0">
                                          <p:val>
                                            <p:fltVal val="0"/>
                                          </p:val>
                                        </p:tav>
                                        <p:tav tm="100000">
                                          <p:val>
                                            <p:strVal val="#ppt_h"/>
                                          </p:val>
                                        </p:tav>
                                      </p:tavLst>
                                    </p:anim>
                                    <p:anim calcmode="lin" valueType="num">
                                      <p:cBhvr>
                                        <p:cTn id="45" dur="1000" fill="hold"/>
                                        <p:tgtEl>
                                          <p:spTgt spid="33794"/>
                                        </p:tgtEl>
                                        <p:attrNameLst>
                                          <p:attrName>ppt_x</p:attrName>
                                        </p:attrNameLst>
                                      </p:cBhvr>
                                      <p:tavLst>
                                        <p:tav tm="0" fmla="#ppt_x+(cos(-2*pi*(1-$))*-#ppt_x-sin(-2*pi*(1-$))*(1-#ppt_y))*(1-$)">
                                          <p:val>
                                            <p:fltVal val="0"/>
                                          </p:val>
                                        </p:tav>
                                        <p:tav tm="100000">
                                          <p:val>
                                            <p:fltVal val="1"/>
                                          </p:val>
                                        </p:tav>
                                      </p:tavLst>
                                    </p:anim>
                                    <p:anim calcmode="lin" valueType="num">
                                      <p:cBhvr>
                                        <p:cTn id="46" dur="1000" fill="hold"/>
                                        <p:tgtEl>
                                          <p:spTgt spid="3379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3" grpId="0"/>
      <p:bldP spid="33794" grpId="0"/>
      <p:bldP spid="6" grpId="0"/>
      <p:bldP spid="7" grpId="0"/>
      <p:bldP spid="8" grpId="0"/>
      <p:bldP spid="9" grpId="0"/>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99592" y="2060848"/>
            <a:ext cx="5688632" cy="2290266"/>
          </a:xfrm>
          <a:effectLst>
            <a:outerShdw blurRad="50800" dist="38100" dir="2700000" algn="tl" rotWithShape="0">
              <a:prstClr val="black">
                <a:alpha val="40000"/>
              </a:prstClr>
            </a:outerShdw>
          </a:effectLst>
        </p:spPr>
        <p:txBody>
          <a:bodyPr>
            <a:normAutofit fontScale="90000"/>
            <a:scene3d>
              <a:camera prst="orthographicFront"/>
              <a:lightRig rig="flat" dir="tl">
                <a:rot lat="0" lon="0" rev="6600000"/>
              </a:lightRig>
            </a:scene3d>
            <a:sp3d extrusionH="25400" contourW="8890">
              <a:bevelT w="38100" h="31750"/>
              <a:contourClr>
                <a:schemeClr val="accent2">
                  <a:shade val="75000"/>
                </a:schemeClr>
              </a:contourClr>
            </a:sp3d>
          </a:bodyPr>
          <a:lstStyle/>
          <a:p>
            <a:r>
              <a:rPr lang="ru-RU" sz="7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panose="020B0604020202020204" pitchFamily="34" charset="0"/>
                <a:cs typeface="Arial" panose="020B0604020202020204" pitchFamily="34" charset="0"/>
              </a:rPr>
              <a:t>Спасибо </a:t>
            </a:r>
            <a:br>
              <a:rPr lang="ru-RU" sz="7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panose="020B0604020202020204" pitchFamily="34" charset="0"/>
                <a:cs typeface="Arial" panose="020B0604020202020204" pitchFamily="34" charset="0"/>
              </a:rPr>
            </a:br>
            <a:r>
              <a:rPr lang="ru-RU" sz="7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panose="020B0604020202020204" pitchFamily="34" charset="0"/>
                <a:cs typeface="Arial" panose="020B0604020202020204" pitchFamily="34" charset="0"/>
              </a:rPr>
              <a:t>за внимание!</a:t>
            </a:r>
            <a:endParaRPr lang="ru-RU" sz="7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panose="020B0604020202020204" pitchFamily="34" charset="0"/>
              <a:cs typeface="Arial" panose="020B0604020202020204" pitchFamily="34" charset="0"/>
            </a:endParaRPr>
          </a:p>
        </p:txBody>
      </p:sp>
      <p:sp>
        <p:nvSpPr>
          <p:cNvPr id="5" name="Нижний колонтитул 4"/>
          <p:cNvSpPr>
            <a:spLocks noGrp="1"/>
          </p:cNvSpPr>
          <p:nvPr>
            <p:ph type="ftr" sz="quarter" idx="11"/>
          </p:nvPr>
        </p:nvSpPr>
        <p:spPr>
          <a:xfrm>
            <a:off x="3491880" y="6492875"/>
            <a:ext cx="5559896" cy="365125"/>
          </a:xfrm>
        </p:spPr>
        <p:txBody>
          <a:bodyPr/>
          <a:lstStyle/>
          <a:p>
            <a:pPr algn="r"/>
            <a:r>
              <a:rPr lang="ru-RU" dirty="0" smtClean="0">
                <a:solidFill>
                  <a:schemeClr val="bg1"/>
                </a:solidFill>
              </a:rPr>
              <a:t>Подготовили: Костенко И.В., </a:t>
            </a:r>
            <a:r>
              <a:rPr lang="ru-RU" dirty="0" err="1" smtClean="0">
                <a:solidFill>
                  <a:schemeClr val="bg1"/>
                </a:solidFill>
              </a:rPr>
              <a:t>Бузмакова</a:t>
            </a:r>
            <a:r>
              <a:rPr lang="ru-RU" dirty="0" smtClean="0">
                <a:solidFill>
                  <a:schemeClr val="bg1"/>
                </a:solidFill>
              </a:rPr>
              <a:t> Н.И.</a:t>
            </a:r>
            <a:endParaRPr lang="ru-RU" dirty="0">
              <a:solidFill>
                <a:schemeClr val="bg1"/>
              </a:solidFill>
            </a:endParaRPr>
          </a:p>
        </p:txBody>
      </p:sp>
    </p:spTree>
    <p:extLst>
      <p:ext uri="{BB962C8B-B14F-4D97-AF65-F5344CB8AC3E}">
        <p14:creationId xmlns:p14="http://schemas.microsoft.com/office/powerpoint/2010/main" xmlns="" val="47039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mph" presetSubtype="0" fill="hold" grpId="0" nodeType="withEffect">
                                  <p:stCondLst>
                                    <p:cond delay="0"/>
                                  </p:stCondLst>
                                  <p:childTnLst>
                                    <p:animClr clrSpc="hsl">
                                      <p:cBhvr override="childStyle">
                                        <p:cTn id="6" dur="500" fill="hold"/>
                                        <p:tgtEl>
                                          <p:spTgt spid="2"/>
                                        </p:tgtEl>
                                        <p:attrNameLst>
                                          <p:attrName>style.color</p:attrName>
                                        </p:attrNameLst>
                                      </p:cBhvr>
                                      <p:by>
                                        <p:hsl h="-7200000" s="0" l="0"/>
                                      </p:by>
                                    </p:animClr>
                                    <p:animClr clrSpc="hsl">
                                      <p:cBhvr>
                                        <p:cTn id="7" dur="500" fill="hold"/>
                                        <p:tgtEl>
                                          <p:spTgt spid="2"/>
                                        </p:tgtEl>
                                        <p:attrNameLst>
                                          <p:attrName>fillcolor</p:attrName>
                                        </p:attrNameLst>
                                      </p:cBhvr>
                                      <p:by>
                                        <p:hsl h="-7200000" s="0" l="0"/>
                                      </p:by>
                                    </p:animClr>
                                    <p:animClr clrSpc="hsl">
                                      <p:cBhvr>
                                        <p:cTn id="8" dur="500" fill="hold"/>
                                        <p:tgtEl>
                                          <p:spTgt spid="2"/>
                                        </p:tgtEl>
                                        <p:attrNameLst>
                                          <p:attrName>stroke.color</p:attrName>
                                        </p:attrNameLst>
                                      </p:cBhvr>
                                      <p:by>
                                        <p:hsl h="-7200000" s="0" l="0"/>
                                      </p:by>
                                    </p:animClr>
                                    <p:set>
                                      <p:cBhvr>
                                        <p:cTn id="9" dur="500"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836712"/>
            <a:ext cx="8229600" cy="648072"/>
          </a:xfrm>
        </p:spPr>
        <p:txBody>
          <a:bodyPr>
            <a:normAutofit fontScale="90000"/>
            <a:scene3d>
              <a:camera prst="orthographicFront"/>
              <a:lightRig rig="flat" dir="tl">
                <a:rot lat="0" lon="0" rev="6600000"/>
              </a:lightRig>
            </a:scene3d>
            <a:sp3d extrusionH="25400" contourW="8890">
              <a:bevelT w="38100" h="31750"/>
              <a:contourClr>
                <a:schemeClr val="accent2">
                  <a:shade val="75000"/>
                </a:schemeClr>
              </a:contourClr>
            </a:sp3d>
          </a:bodyPr>
          <a:lstStyle/>
          <a:p>
            <a:r>
              <a:rPr lang="ru-RU" sz="3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a:cs typeface="Times New Roman"/>
              </a:rPr>
              <a:t>ВСЕРОССИЙСКИЕ </a:t>
            </a:r>
            <a:r>
              <a:rPr lang="ru-RU" sz="3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a:cs typeface="Times New Roman"/>
              </a:rPr>
              <a:t/>
            </a:r>
            <a:br>
              <a:rPr lang="ru-RU" sz="3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a:cs typeface="Times New Roman"/>
              </a:rPr>
            </a:br>
            <a:r>
              <a:rPr lang="ru-RU" sz="3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a:cs typeface="Times New Roman"/>
              </a:rPr>
              <a:t>ПРОВЕРОЧНЫЕ   РАБОТЫ</a:t>
            </a:r>
            <a:r>
              <a:rPr lang="ru-RU" b="1" i="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a:cs typeface="Times New Roman"/>
              </a:rPr>
              <a:t/>
            </a:r>
            <a:br>
              <a:rPr lang="ru-RU" b="1" i="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a:cs typeface="Times New Roman"/>
              </a:rPr>
            </a:br>
            <a:endParaRPr lang="ru-RU"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3" name="Объект 2"/>
          <p:cNvSpPr>
            <a:spLocks noGrp="1"/>
          </p:cNvSpPr>
          <p:nvPr>
            <p:ph idx="1"/>
          </p:nvPr>
        </p:nvSpPr>
        <p:spPr>
          <a:xfrm>
            <a:off x="500034" y="1857364"/>
            <a:ext cx="8136904" cy="4320480"/>
          </a:xfrm>
        </p:spPr>
        <p:txBody>
          <a:bodyPr>
            <a:normAutofit fontScale="92500" lnSpcReduction="10000"/>
          </a:bodyPr>
          <a:lstStyle/>
          <a:p>
            <a:pPr marL="0" indent="0">
              <a:buNone/>
            </a:pPr>
            <a:r>
              <a:rPr lang="ru-RU" b="1" i="1" u="sng" dirty="0" smtClean="0">
                <a:solidFill>
                  <a:srgbClr val="000099"/>
                </a:solidFill>
                <a:latin typeface="Arial" panose="020B0604020202020204" pitchFamily="34" charset="0"/>
                <a:cs typeface="Arial" panose="020B0604020202020204" pitchFamily="34" charset="0"/>
              </a:rPr>
              <a:t>Цель </a:t>
            </a:r>
            <a:r>
              <a:rPr lang="ru-RU" b="1" i="1" u="sng" dirty="0">
                <a:solidFill>
                  <a:srgbClr val="000099"/>
                </a:solidFill>
                <a:latin typeface="Arial" panose="020B0604020202020204" pitchFamily="34" charset="0"/>
                <a:cs typeface="Arial" panose="020B0604020202020204" pitchFamily="34" charset="0"/>
              </a:rPr>
              <a:t>ВПР </a:t>
            </a:r>
            <a:r>
              <a:rPr lang="ru-RU" dirty="0">
                <a:solidFill>
                  <a:srgbClr val="000099"/>
                </a:solidFill>
                <a:latin typeface="Arial" panose="020B0604020202020204" pitchFamily="34" charset="0"/>
                <a:cs typeface="Arial" panose="020B0604020202020204" pitchFamily="34" charset="0"/>
              </a:rPr>
              <a:t>– обеспечение единства </a:t>
            </a:r>
            <a:r>
              <a:rPr lang="ru-RU" dirty="0" smtClean="0">
                <a:solidFill>
                  <a:srgbClr val="000099"/>
                </a:solidFill>
                <a:latin typeface="Arial" panose="020B0604020202020204" pitchFamily="34" charset="0"/>
                <a:cs typeface="Arial" panose="020B0604020202020204" pitchFamily="34" charset="0"/>
              </a:rPr>
              <a:t>образовательного пространства </a:t>
            </a:r>
            <a:r>
              <a:rPr lang="ru-RU" dirty="0">
                <a:solidFill>
                  <a:srgbClr val="000099"/>
                </a:solidFill>
                <a:latin typeface="Arial" panose="020B0604020202020204" pitchFamily="34" charset="0"/>
                <a:cs typeface="Arial" panose="020B0604020202020204" pitchFamily="34" charset="0"/>
              </a:rPr>
              <a:t>Российской Федерации и поддержки введения Федерального государственного </a:t>
            </a:r>
            <a:r>
              <a:rPr lang="ru-RU" dirty="0" smtClean="0">
                <a:solidFill>
                  <a:srgbClr val="000099"/>
                </a:solidFill>
                <a:latin typeface="Arial" panose="020B0604020202020204" pitchFamily="34" charset="0"/>
                <a:cs typeface="Arial" panose="020B0604020202020204" pitchFamily="34" charset="0"/>
              </a:rPr>
              <a:t>образовательного </a:t>
            </a:r>
            <a:r>
              <a:rPr lang="ru-RU" dirty="0">
                <a:solidFill>
                  <a:srgbClr val="000099"/>
                </a:solidFill>
                <a:latin typeface="Arial" panose="020B0604020202020204" pitchFamily="34" charset="0"/>
                <a:cs typeface="Arial" panose="020B0604020202020204" pitchFamily="34" charset="0"/>
              </a:rPr>
              <a:t>стандарта за счет предоставления образовательным </a:t>
            </a:r>
            <a:r>
              <a:rPr lang="ru-RU" dirty="0" smtClean="0">
                <a:solidFill>
                  <a:srgbClr val="000099"/>
                </a:solidFill>
                <a:latin typeface="Arial" panose="020B0604020202020204" pitchFamily="34" charset="0"/>
                <a:cs typeface="Arial" panose="020B0604020202020204" pitchFamily="34" charset="0"/>
              </a:rPr>
              <a:t>      			организациям </a:t>
            </a:r>
            <a:r>
              <a:rPr lang="ru-RU" dirty="0">
                <a:solidFill>
                  <a:srgbClr val="000099"/>
                </a:solidFill>
                <a:latin typeface="Arial" panose="020B0604020202020204" pitchFamily="34" charset="0"/>
                <a:cs typeface="Arial" panose="020B0604020202020204" pitchFamily="34" charset="0"/>
              </a:rPr>
              <a:t>единых </a:t>
            </a:r>
            <a:r>
              <a:rPr lang="ru-RU" dirty="0" smtClean="0">
                <a:solidFill>
                  <a:srgbClr val="000099"/>
                </a:solidFill>
                <a:latin typeface="Arial" panose="020B0604020202020204" pitchFamily="34" charset="0"/>
                <a:cs typeface="Arial" panose="020B0604020202020204" pitchFamily="34" charset="0"/>
              </a:rPr>
              <a:t>				проверочных </a:t>
            </a:r>
            <a:r>
              <a:rPr lang="ru-RU" dirty="0">
                <a:solidFill>
                  <a:srgbClr val="000099"/>
                </a:solidFill>
                <a:latin typeface="Arial" panose="020B0604020202020204" pitchFamily="34" charset="0"/>
                <a:cs typeface="Arial" panose="020B0604020202020204" pitchFamily="34" charset="0"/>
              </a:rPr>
              <a:t>материалов и </a:t>
            </a:r>
            <a:r>
              <a:rPr lang="ru-RU" dirty="0" smtClean="0">
                <a:solidFill>
                  <a:srgbClr val="000099"/>
                </a:solidFill>
                <a:latin typeface="Arial" panose="020B0604020202020204" pitchFamily="34" charset="0"/>
                <a:cs typeface="Arial" panose="020B0604020202020204" pitchFamily="34" charset="0"/>
              </a:rPr>
              <a:t>			единых </a:t>
            </a:r>
            <a:r>
              <a:rPr lang="ru-RU" dirty="0">
                <a:solidFill>
                  <a:srgbClr val="000099"/>
                </a:solidFill>
                <a:latin typeface="Arial" panose="020B0604020202020204" pitchFamily="34" charset="0"/>
                <a:cs typeface="Arial" panose="020B0604020202020204" pitchFamily="34" charset="0"/>
              </a:rPr>
              <a:t>критериев оценивания </a:t>
            </a:r>
            <a:r>
              <a:rPr lang="ru-RU" dirty="0" smtClean="0">
                <a:solidFill>
                  <a:srgbClr val="000099"/>
                </a:solidFill>
                <a:latin typeface="Arial" panose="020B0604020202020204" pitchFamily="34" charset="0"/>
                <a:cs typeface="Arial" panose="020B0604020202020204" pitchFamily="34" charset="0"/>
              </a:rPr>
              <a:t>		учебных достижений.</a:t>
            </a:r>
            <a:endParaRPr lang="ru-RU" dirty="0">
              <a:solidFill>
                <a:srgbClr val="000099"/>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212965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grpId="0" nodeType="withEffect">
                                  <p:stCondLst>
                                    <p:cond delay="0"/>
                                  </p:stCondLst>
                                  <p:childTnLst>
                                    <p:animScale>
                                      <p:cBhvr>
                                        <p:cTn id="6" dur="2000" fill="hold"/>
                                        <p:tgtEl>
                                          <p:spTgt spid="2"/>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down)">
                                      <p:cBhvr>
                                        <p:cTn id="11"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200" b="1" dirty="0" smtClean="0"/>
              <a:t>Алгоритм подготовки к ВПР</a:t>
            </a:r>
            <a:r>
              <a:rPr lang="ru-RU" sz="3200" dirty="0" smtClean="0"/>
              <a:t/>
            </a:r>
            <a:br>
              <a:rPr lang="ru-RU" sz="3200" dirty="0" smtClean="0"/>
            </a:br>
            <a:endParaRPr lang="ru-RU" sz="3200" dirty="0"/>
          </a:p>
        </p:txBody>
      </p:sp>
      <p:sp>
        <p:nvSpPr>
          <p:cNvPr id="3" name="Содержимое 2"/>
          <p:cNvSpPr>
            <a:spLocks noGrp="1"/>
          </p:cNvSpPr>
          <p:nvPr>
            <p:ph idx="1"/>
          </p:nvPr>
        </p:nvSpPr>
        <p:spPr>
          <a:xfrm>
            <a:off x="500034" y="1857364"/>
            <a:ext cx="8229600" cy="4525963"/>
          </a:xfrm>
        </p:spPr>
        <p:txBody>
          <a:bodyPr>
            <a:normAutofit lnSpcReduction="10000"/>
          </a:bodyPr>
          <a:lstStyle/>
          <a:p>
            <a:pPr lvl="0"/>
            <a:r>
              <a:rPr lang="ru-RU" sz="2400" dirty="0" smtClean="0">
                <a:solidFill>
                  <a:srgbClr val="002060"/>
                </a:solidFill>
              </a:rPr>
              <a:t>Выписать перечень планируемых результатов по предмету (русский язык, математика, окружающий мир</a:t>
            </a:r>
            <a:r>
              <a:rPr lang="ru-RU" sz="2400" dirty="0" smtClean="0">
                <a:solidFill>
                  <a:srgbClr val="002060"/>
                </a:solidFill>
              </a:rPr>
              <a:t>)</a:t>
            </a:r>
            <a:endParaRPr lang="ru-RU" sz="2400" dirty="0" smtClean="0">
              <a:solidFill>
                <a:srgbClr val="002060"/>
              </a:solidFill>
            </a:endParaRPr>
          </a:p>
          <a:p>
            <a:pPr lvl="0"/>
            <a:r>
              <a:rPr lang="ru-RU" sz="2400" dirty="0" smtClean="0">
                <a:solidFill>
                  <a:srgbClr val="002060"/>
                </a:solidFill>
              </a:rPr>
              <a:t>Подобрать несколько заданий для проверки того, насколько усвоен каждый из этих предметов.</a:t>
            </a:r>
          </a:p>
          <a:p>
            <a:pPr lvl="0"/>
            <a:r>
              <a:rPr lang="ru-RU" sz="2400" dirty="0" smtClean="0">
                <a:solidFill>
                  <a:srgbClr val="002060"/>
                </a:solidFill>
              </a:rPr>
              <a:t>Провести повторение по разделам учебной предметной программы.</a:t>
            </a:r>
          </a:p>
          <a:p>
            <a:pPr lvl="0"/>
            <a:r>
              <a:rPr lang="ru-RU" sz="2400" dirty="0" smtClean="0">
                <a:solidFill>
                  <a:srgbClr val="002060"/>
                </a:solidFill>
              </a:rPr>
              <a:t>Выполнить несколько проверочных работ на все разделы программы, вместе обсуждать возможные стратегии выполнения работы, особенности формулировок заданий и т.д.</a:t>
            </a:r>
          </a:p>
          <a:p>
            <a:pPr lvl="0"/>
            <a:r>
              <a:rPr lang="ru-RU" sz="2400" dirty="0" smtClean="0">
                <a:solidFill>
                  <a:srgbClr val="002060"/>
                </a:solidFill>
              </a:rPr>
              <a:t>Вести учет выявленных пробелов для адресной помощи в ликвидации слабых сторон обучающихся.</a:t>
            </a:r>
          </a:p>
          <a:p>
            <a:endParaRPr lang="ru-RU" sz="24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357166"/>
            <a:ext cx="8229600" cy="1143000"/>
          </a:xfrm>
        </p:spPr>
        <p:txBody>
          <a:bodyPr>
            <a:noAutofit/>
          </a:bodyPr>
          <a:lstStyle/>
          <a:p>
            <a:r>
              <a:rPr lang="ru-RU" sz="2800" b="1" dirty="0" smtClean="0"/>
              <a:t>Как помочь учащимся подготовиться к ВПР?</a:t>
            </a:r>
            <a:r>
              <a:rPr lang="ru-RU" sz="2800" dirty="0" smtClean="0"/>
              <a:t/>
            </a:r>
            <a:br>
              <a:rPr lang="ru-RU" sz="2800" dirty="0" smtClean="0"/>
            </a:br>
            <a:r>
              <a:rPr lang="ru-RU" sz="2800" dirty="0" smtClean="0"/>
              <a:t>(рекомендации для учителей)</a:t>
            </a:r>
            <a:br>
              <a:rPr lang="ru-RU" sz="2800" dirty="0" smtClean="0"/>
            </a:br>
            <a:endParaRPr lang="ru-RU" sz="2800" dirty="0"/>
          </a:p>
        </p:txBody>
      </p:sp>
      <p:sp>
        <p:nvSpPr>
          <p:cNvPr id="3" name="Содержимое 2"/>
          <p:cNvSpPr>
            <a:spLocks noGrp="1"/>
          </p:cNvSpPr>
          <p:nvPr>
            <p:ph idx="1"/>
          </p:nvPr>
        </p:nvSpPr>
        <p:spPr/>
        <p:txBody>
          <a:bodyPr>
            <a:normAutofit lnSpcReduction="10000"/>
          </a:bodyPr>
          <a:lstStyle/>
          <a:p>
            <a:r>
              <a:rPr lang="ru-RU" sz="2400" b="1" dirty="0" smtClean="0">
                <a:solidFill>
                  <a:srgbClr val="002060"/>
                </a:solidFill>
              </a:rPr>
              <a:t>1. Составьте план подготовки по вашему предмету и расскажите о нем учащимся.</a:t>
            </a:r>
          </a:p>
          <a:p>
            <a:r>
              <a:rPr lang="ru-RU" sz="2400" b="1" dirty="0" smtClean="0">
                <a:solidFill>
                  <a:srgbClr val="002060"/>
                </a:solidFill>
              </a:rPr>
              <a:t>2.  Дайте учащимся возможность оценить их достижения </a:t>
            </a:r>
            <a:r>
              <a:rPr lang="ru-RU" sz="2400" dirty="0" smtClean="0">
                <a:solidFill>
                  <a:srgbClr val="002060"/>
                </a:solidFill>
              </a:rPr>
              <a:t>в </a:t>
            </a:r>
            <a:r>
              <a:rPr lang="ru-RU" sz="2400" b="1" dirty="0" smtClean="0">
                <a:solidFill>
                  <a:srgbClr val="002060"/>
                </a:solidFill>
              </a:rPr>
              <a:t>учебе.</a:t>
            </a:r>
            <a:endParaRPr lang="ru-RU" sz="2400" dirty="0" smtClean="0">
              <a:solidFill>
                <a:srgbClr val="002060"/>
              </a:solidFill>
            </a:endParaRPr>
          </a:p>
          <a:p>
            <a:r>
              <a:rPr lang="ru-RU" sz="2400" b="1" dirty="0" smtClean="0">
                <a:solidFill>
                  <a:srgbClr val="002060"/>
                </a:solidFill>
              </a:rPr>
              <a:t>3. Не говорите</a:t>
            </a:r>
            <a:r>
              <a:rPr lang="ru-RU" sz="2400" dirty="0" smtClean="0">
                <a:solidFill>
                  <a:srgbClr val="002060"/>
                </a:solidFill>
              </a:rPr>
              <a:t> </a:t>
            </a:r>
            <a:r>
              <a:rPr lang="ru-RU" sz="2400" b="1" dirty="0" smtClean="0">
                <a:solidFill>
                  <a:srgbClr val="002060"/>
                </a:solidFill>
              </a:rPr>
              <a:t>с учащимися о ВПР слишком часто.</a:t>
            </a:r>
            <a:endParaRPr lang="ru-RU" sz="2400" dirty="0" smtClean="0">
              <a:solidFill>
                <a:srgbClr val="002060"/>
              </a:solidFill>
            </a:endParaRPr>
          </a:p>
          <a:p>
            <a:r>
              <a:rPr lang="ru-RU" sz="2400" b="1" dirty="0" smtClean="0">
                <a:solidFill>
                  <a:srgbClr val="002060"/>
                </a:solidFill>
              </a:rPr>
              <a:t>4.  Используйте при изучении учебного материала различные педагогические технологии, методы</a:t>
            </a:r>
            <a:r>
              <a:rPr lang="ru-RU" sz="2400" dirty="0" smtClean="0">
                <a:solidFill>
                  <a:srgbClr val="002060"/>
                </a:solidFill>
              </a:rPr>
              <a:t> </a:t>
            </a:r>
            <a:r>
              <a:rPr lang="ru-RU" sz="2400" b="1" dirty="0" smtClean="0">
                <a:solidFill>
                  <a:srgbClr val="002060"/>
                </a:solidFill>
              </a:rPr>
              <a:t>и приемы.</a:t>
            </a:r>
          </a:p>
          <a:p>
            <a:r>
              <a:rPr lang="ru-RU" sz="2400" b="1" dirty="0" smtClean="0">
                <a:solidFill>
                  <a:srgbClr val="002060"/>
                </a:solidFill>
              </a:rPr>
              <a:t>5.  «Скажи мне - и я забуду, учи меня - и я могу запомнить, вовлекай меня - и я научусь» (Б. Франклин).</a:t>
            </a:r>
            <a:endParaRPr lang="ru-RU" sz="2400" dirty="0" smtClean="0">
              <a:solidFill>
                <a:srgbClr val="002060"/>
              </a:solidFill>
            </a:endParaRPr>
          </a:p>
          <a:p>
            <a:r>
              <a:rPr lang="ru-RU" sz="2400" b="1" dirty="0" smtClean="0">
                <a:solidFill>
                  <a:srgbClr val="002060"/>
                </a:solidFill>
              </a:rPr>
              <a:t>6. Научите учащихся работать с критериями оценки заданий.</a:t>
            </a:r>
            <a:endParaRPr lang="ru-RU" sz="2400" dirty="0" smtClean="0">
              <a:solidFill>
                <a:srgbClr val="002060"/>
              </a:solidFill>
            </a:endParaRPr>
          </a:p>
          <a:p>
            <a:endParaRPr lang="ru-RU" sz="24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r>
              <a:rPr lang="ru-RU" sz="2400" b="1" dirty="0" smtClean="0"/>
              <a:t>7. Не показывайте страха и беспокойства по поводу предстоящих ВПР.</a:t>
            </a:r>
          </a:p>
          <a:p>
            <a:r>
              <a:rPr lang="ru-RU" sz="2400" b="1" dirty="0" smtClean="0"/>
              <a:t>8. Хвалите своих учеников.</a:t>
            </a:r>
          </a:p>
          <a:p>
            <a:r>
              <a:rPr lang="ru-RU" sz="2400" b="1" dirty="0" smtClean="0"/>
              <a:t>9. Общайтесь с коллегами!</a:t>
            </a:r>
            <a:endParaRPr lang="ru-RU" sz="2400" dirty="0" smtClean="0"/>
          </a:p>
          <a:p>
            <a:r>
              <a:rPr lang="ru-RU" sz="2400" b="1" dirty="0" smtClean="0"/>
              <a:t>10. Обсуждайте с учащимися важность здорового образа жизни.</a:t>
            </a:r>
            <a:endParaRPr lang="ru-RU" sz="2400" dirty="0" smtClean="0"/>
          </a:p>
          <a:p>
            <a:r>
              <a:rPr lang="ru-RU" sz="2400" b="1" dirty="0" smtClean="0"/>
              <a:t>11. Поддерживайте </a:t>
            </a:r>
            <a:r>
              <a:rPr lang="ru-RU" sz="2400" b="1" dirty="0" err="1" smtClean="0"/>
              <a:t>внеучебные</a:t>
            </a:r>
            <a:r>
              <a:rPr lang="ru-RU" sz="2400" b="1" dirty="0" smtClean="0"/>
              <a:t> интересы учащихся.</a:t>
            </a:r>
            <a:endParaRPr lang="ru-RU" sz="2400" dirty="0" smtClean="0"/>
          </a:p>
          <a:p>
            <a:r>
              <a:rPr lang="ru-RU" sz="2400" b="1" dirty="0" smtClean="0"/>
              <a:t>12. Общайтесь с родителями и привлекайте их на свою сторону!</a:t>
            </a:r>
            <a:endParaRPr lang="ru-RU" sz="2400" dirty="0" smtClean="0"/>
          </a:p>
          <a:p>
            <a:endParaRPr lang="ru-RU" sz="2400" dirty="0" smtClean="0"/>
          </a:p>
          <a:p>
            <a:endParaRPr lang="ru-RU" sz="2400" dirty="0" smtClean="0"/>
          </a:p>
          <a:p>
            <a:endParaRPr lang="ru-RU"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800" b="1" dirty="0" smtClean="0">
                <a:solidFill>
                  <a:srgbClr val="FF0000"/>
                </a:solidFill>
              </a:rPr>
              <a:t>Виды работ, которые можно  использовать на уроках русского языка при подготовке к ВПР</a:t>
            </a:r>
            <a:endParaRPr lang="ru-RU" sz="2800" b="1" dirty="0">
              <a:solidFill>
                <a:srgbClr val="FF0000"/>
              </a:solidFill>
            </a:endParaRPr>
          </a:p>
        </p:txBody>
      </p:sp>
      <p:sp>
        <p:nvSpPr>
          <p:cNvPr id="3" name="Содержимое 2"/>
          <p:cNvSpPr>
            <a:spLocks noGrp="1"/>
          </p:cNvSpPr>
          <p:nvPr>
            <p:ph idx="1"/>
          </p:nvPr>
        </p:nvSpPr>
        <p:spPr/>
        <p:txBody>
          <a:bodyPr>
            <a:normAutofit fontScale="92500" lnSpcReduction="10000"/>
          </a:bodyPr>
          <a:lstStyle/>
          <a:p>
            <a:r>
              <a:rPr lang="ru-RU" sz="2800" b="1" dirty="0" smtClean="0">
                <a:solidFill>
                  <a:srgbClr val="002060"/>
                </a:solidFill>
              </a:rPr>
              <a:t>При подготовке учащихся к диктанту можно использовать следующие виды работ: ЧАСТЬ 1</a:t>
            </a:r>
            <a:endParaRPr lang="ru-RU" sz="2800" dirty="0" smtClean="0">
              <a:solidFill>
                <a:srgbClr val="002060"/>
              </a:solidFill>
            </a:endParaRPr>
          </a:p>
          <a:p>
            <a:pPr lvl="0">
              <a:buNone/>
            </a:pPr>
            <a:r>
              <a:rPr lang="ru-RU" sz="2800" dirty="0" smtClean="0">
                <a:solidFill>
                  <a:srgbClr val="002060"/>
                </a:solidFill>
              </a:rPr>
              <a:t>1. Орфографические минутки.</a:t>
            </a:r>
          </a:p>
          <a:p>
            <a:pPr lvl="0">
              <a:buNone/>
            </a:pPr>
            <a:r>
              <a:rPr lang="ru-RU" sz="2800" dirty="0" smtClean="0">
                <a:solidFill>
                  <a:srgbClr val="002060"/>
                </a:solidFill>
              </a:rPr>
              <a:t>2. Зрительные диктанты</a:t>
            </a:r>
          </a:p>
          <a:p>
            <a:pPr lvl="0">
              <a:buNone/>
            </a:pPr>
            <a:r>
              <a:rPr lang="ru-RU" sz="2800" dirty="0" smtClean="0">
                <a:solidFill>
                  <a:srgbClr val="002060"/>
                </a:solidFill>
              </a:rPr>
              <a:t>3.Объяснительные, предупредительные и проверочные диктанты.</a:t>
            </a:r>
          </a:p>
          <a:p>
            <a:pPr lvl="0">
              <a:buNone/>
            </a:pPr>
            <a:r>
              <a:rPr lang="ru-RU" sz="2800" dirty="0" smtClean="0">
                <a:solidFill>
                  <a:srgbClr val="002060"/>
                </a:solidFill>
              </a:rPr>
              <a:t>4.Списывание текстов с «пропущенными буквами», с исправлением орфографических ошибок, с «пропуском» пунктуационных знаков.</a:t>
            </a:r>
          </a:p>
          <a:p>
            <a:pPr>
              <a:buNone/>
            </a:pPr>
            <a:r>
              <a:rPr lang="ru-RU" sz="2800" dirty="0" smtClean="0">
                <a:solidFill>
                  <a:srgbClr val="002060"/>
                </a:solidFill>
              </a:rPr>
              <a:t>5. Классификация слов по наличию морфем в корне слова.</a:t>
            </a:r>
          </a:p>
          <a:p>
            <a:pPr lvl="0">
              <a:buNone/>
            </a:pPr>
            <a:endParaRPr lang="ru-RU" dirty="0" smtClean="0"/>
          </a:p>
          <a:p>
            <a:endParaRPr lang="ru-RU" dirty="0" smtClean="0"/>
          </a:p>
          <a:p>
            <a:endParaRPr lang="ru-RU"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200" dirty="0" smtClean="0">
                <a:solidFill>
                  <a:srgbClr val="FF0000"/>
                </a:solidFill>
              </a:rPr>
              <a:t>ЧАСТЬ 2 </a:t>
            </a:r>
            <a:endParaRPr lang="ru-RU" sz="3200" dirty="0">
              <a:solidFill>
                <a:srgbClr val="FF0000"/>
              </a:solidFill>
            </a:endParaRPr>
          </a:p>
        </p:txBody>
      </p:sp>
      <p:sp>
        <p:nvSpPr>
          <p:cNvPr id="3" name="Содержимое 2"/>
          <p:cNvSpPr>
            <a:spLocks noGrp="1"/>
          </p:cNvSpPr>
          <p:nvPr>
            <p:ph idx="1"/>
          </p:nvPr>
        </p:nvSpPr>
        <p:spPr/>
        <p:txBody>
          <a:bodyPr/>
          <a:lstStyle/>
          <a:p>
            <a:pPr marL="457200" indent="-457200">
              <a:buAutoNum type="arabicPeriod"/>
            </a:pPr>
            <a:r>
              <a:rPr lang="ru-RU" sz="2000" b="1" dirty="0" smtClean="0">
                <a:solidFill>
                  <a:srgbClr val="002060"/>
                </a:solidFill>
              </a:rPr>
              <a:t>Упражнения в классификации согласных звуков.</a:t>
            </a:r>
          </a:p>
          <a:p>
            <a:pPr marL="457200" indent="-457200">
              <a:buFont typeface="Arial" pitchFamily="34" charset="0"/>
              <a:buAutoNum type="arabicPeriod"/>
            </a:pPr>
            <a:r>
              <a:rPr lang="ru-RU" sz="2000" b="1" dirty="0" smtClean="0">
                <a:solidFill>
                  <a:srgbClr val="002060"/>
                </a:solidFill>
              </a:rPr>
              <a:t>Упражнения для развития умения разбирать слова по составу.</a:t>
            </a:r>
            <a:endParaRPr lang="ru-RU" sz="2000" dirty="0" smtClean="0">
              <a:solidFill>
                <a:srgbClr val="002060"/>
              </a:solidFill>
            </a:endParaRPr>
          </a:p>
          <a:p>
            <a:pPr marL="457200" indent="-457200">
              <a:buFont typeface="Arial" pitchFamily="34" charset="0"/>
              <a:buAutoNum type="arabicPeriod"/>
            </a:pPr>
            <a:r>
              <a:rPr lang="ru-RU" sz="2000" b="1" dirty="0" smtClean="0">
                <a:solidFill>
                  <a:srgbClr val="002060"/>
                </a:solidFill>
              </a:rPr>
              <a:t>Упражнения для развития умения распознавать значение конкретного слова по тексту и формулировать значение слова в письменной форме.</a:t>
            </a:r>
            <a:endParaRPr lang="ru-RU" sz="2000" dirty="0" smtClean="0">
              <a:solidFill>
                <a:srgbClr val="002060"/>
              </a:solidFill>
            </a:endParaRPr>
          </a:p>
          <a:p>
            <a:pPr marL="457200" indent="-457200">
              <a:buFont typeface="Arial" pitchFamily="34" charset="0"/>
              <a:buAutoNum type="arabicPeriod"/>
            </a:pPr>
            <a:r>
              <a:rPr lang="ru-RU" sz="2000" b="1" dirty="0" smtClean="0">
                <a:solidFill>
                  <a:srgbClr val="002060"/>
                </a:solidFill>
              </a:rPr>
              <a:t>Упражнения для развития умения распознавать части речи и их грамматические признаки в предложении.</a:t>
            </a:r>
            <a:endParaRPr lang="ru-RU" sz="2000" dirty="0" smtClean="0">
              <a:solidFill>
                <a:srgbClr val="002060"/>
              </a:solidFill>
            </a:endParaRPr>
          </a:p>
          <a:p>
            <a:pPr marL="457200" indent="-457200">
              <a:buAutoNum type="arabicPeriod"/>
            </a:pPr>
            <a:endParaRPr lang="ru-RU" sz="2000" dirty="0" smtClean="0"/>
          </a:p>
          <a:p>
            <a:endParaRPr lang="ru-RU" sz="24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85728"/>
            <a:ext cx="8229600" cy="1143000"/>
          </a:xfrm>
        </p:spPr>
        <p:txBody>
          <a:bodyPr>
            <a:normAutofit fontScale="90000"/>
          </a:bodyPr>
          <a:lstStyle/>
          <a:p>
            <a:r>
              <a:rPr lang="ru-RU" sz="3100" b="1" dirty="0" smtClean="0">
                <a:solidFill>
                  <a:srgbClr val="FF0000"/>
                </a:solidFill>
              </a:rPr>
              <a:t>Виды  работ, которые можно  использовать на уроках окружающего мира при подготовке к ВПР</a:t>
            </a:r>
            <a:r>
              <a:rPr lang="ru-RU" dirty="0" smtClean="0"/>
              <a:t/>
            </a:r>
            <a:br>
              <a:rPr lang="ru-RU" dirty="0" smtClean="0"/>
            </a:br>
            <a:endParaRPr lang="ru-RU" dirty="0"/>
          </a:p>
        </p:txBody>
      </p:sp>
      <p:sp>
        <p:nvSpPr>
          <p:cNvPr id="3" name="Содержимое 2"/>
          <p:cNvSpPr>
            <a:spLocks noGrp="1"/>
          </p:cNvSpPr>
          <p:nvPr>
            <p:ph idx="1"/>
          </p:nvPr>
        </p:nvSpPr>
        <p:spPr/>
        <p:txBody>
          <a:bodyPr>
            <a:normAutofit/>
          </a:bodyPr>
          <a:lstStyle/>
          <a:p>
            <a:pPr>
              <a:buNone/>
            </a:pPr>
            <a:r>
              <a:rPr lang="ru-RU" sz="2400" dirty="0" smtClean="0">
                <a:solidFill>
                  <a:srgbClr val="002060"/>
                </a:solidFill>
              </a:rPr>
              <a:t>Часть 1</a:t>
            </a:r>
          </a:p>
          <a:p>
            <a:r>
              <a:rPr lang="ru-RU" sz="2400" dirty="0" smtClean="0">
                <a:solidFill>
                  <a:srgbClr val="002060"/>
                </a:solidFill>
              </a:rPr>
              <a:t> Задания 1 части  работы относятся к сфере социально-гуманитарного знания.</a:t>
            </a:r>
          </a:p>
          <a:p>
            <a:r>
              <a:rPr lang="ru-RU" sz="2400" dirty="0" smtClean="0">
                <a:solidFill>
                  <a:srgbClr val="002060"/>
                </a:solidFill>
              </a:rPr>
              <a:t>Задание ДВА имело более сложную структуру: требовалось определить профессию</a:t>
            </a:r>
          </a:p>
          <a:p>
            <a:pPr>
              <a:buNone/>
            </a:pPr>
            <a:r>
              <a:rPr lang="ru-RU" sz="2400" dirty="0" smtClean="0">
                <a:solidFill>
                  <a:srgbClr val="002060"/>
                </a:solidFill>
              </a:rPr>
              <a:t>Здесь в помощь обучающимся можно разработать упражнения, направленные на умение осознанно строить речевое высказывание и инструкции для детей, которые позволяет сконцентрировать внимание учащихся на том, что ОТВЕТЫ В ВЫСКАЗЫВАНИИ ДОЛЖНЫ ПОЛНОСТЬЮ ОТРАЖАТЬ СОДЕРЖАНИЕ ВОПРОСОВ</a:t>
            </a:r>
          </a:p>
          <a:p>
            <a:endParaRPr lang="ru-RU" sz="24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r>
              <a:rPr lang="ru-RU" sz="2400" dirty="0" smtClean="0">
                <a:solidFill>
                  <a:srgbClr val="002060"/>
                </a:solidFill>
              </a:rPr>
              <a:t>Задание ТРИ представляло собой небольшое сочинение</a:t>
            </a:r>
          </a:p>
          <a:p>
            <a:pPr>
              <a:buNone/>
            </a:pPr>
            <a:r>
              <a:rPr lang="ru-RU" sz="2400" dirty="0" smtClean="0">
                <a:solidFill>
                  <a:srgbClr val="002060"/>
                </a:solidFill>
              </a:rPr>
              <a:t>(Исходя из этого можно составить памятки  для составления текстов – рассуждений и  упражнения для формирования умения акцентировать ответ на ключевом слове вопроса).</a:t>
            </a:r>
          </a:p>
          <a:p>
            <a:pPr>
              <a:buNone/>
            </a:pPr>
            <a:r>
              <a:rPr lang="ru-RU" sz="2400" dirty="0" smtClean="0">
                <a:solidFill>
                  <a:srgbClr val="002060"/>
                </a:solidFill>
              </a:rPr>
              <a:t>Часть2 работы содержит задания, традиционно проверяющие содержание раздела «Человек и природа».</a:t>
            </a:r>
          </a:p>
          <a:p>
            <a:r>
              <a:rPr lang="ru-RU" sz="2400" dirty="0" smtClean="0">
                <a:solidFill>
                  <a:srgbClr val="002060"/>
                </a:solidFill>
              </a:rPr>
              <a:t>Работу можно построить по  следующим направлениям:</a:t>
            </a:r>
          </a:p>
          <a:p>
            <a:r>
              <a:rPr lang="ru-RU" sz="2400" dirty="0" smtClean="0">
                <a:solidFill>
                  <a:srgbClr val="002060"/>
                </a:solidFill>
              </a:rPr>
              <a:t>- в рамках урока</a:t>
            </a:r>
          </a:p>
          <a:p>
            <a:r>
              <a:rPr lang="ru-RU" sz="2400" dirty="0" smtClean="0">
                <a:solidFill>
                  <a:srgbClr val="002060"/>
                </a:solidFill>
              </a:rPr>
              <a:t>- в рамках дополнительных консультаций по подготовке к ВПР</a:t>
            </a:r>
          </a:p>
          <a:p>
            <a:pPr>
              <a:buNone/>
            </a:pPr>
            <a:endParaRPr lang="ru-RU" sz="2400" dirty="0" smtClean="0"/>
          </a:p>
          <a:p>
            <a:pPr>
              <a:buNone/>
            </a:pPr>
            <a:endParaRPr lang="ru-RU" sz="24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Специальное оформление">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328</TotalTime>
  <Words>1039</Words>
  <PresentationFormat>Экран (4:3)</PresentationFormat>
  <Paragraphs>109</Paragraphs>
  <Slides>19</Slides>
  <Notes>0</Notes>
  <HiddenSlides>0</HiddenSlides>
  <MMClips>4</MMClips>
  <ScaleCrop>false</ScaleCrop>
  <HeadingPairs>
    <vt:vector size="4" baseType="variant">
      <vt:variant>
        <vt:lpstr>Тема</vt:lpstr>
      </vt:variant>
      <vt:variant>
        <vt:i4>2</vt:i4>
      </vt:variant>
      <vt:variant>
        <vt:lpstr>Заголовки слайдов</vt:lpstr>
      </vt:variant>
      <vt:variant>
        <vt:i4>19</vt:i4>
      </vt:variant>
    </vt:vector>
  </HeadingPairs>
  <TitlesOfParts>
    <vt:vector size="21" baseType="lpstr">
      <vt:lpstr>Тема Office</vt:lpstr>
      <vt:lpstr>Специальное оформление</vt:lpstr>
      <vt:lpstr>Слайд 1</vt:lpstr>
      <vt:lpstr>ВСЕРОССИЙСКИЕ  ПРОВЕРОЧНЫЕ   РАБОТЫ </vt:lpstr>
      <vt:lpstr>Алгоритм подготовки к ВПР </vt:lpstr>
      <vt:lpstr>Как помочь учащимся подготовиться к ВПР? (рекомендации для учителей) </vt:lpstr>
      <vt:lpstr>Слайд 5</vt:lpstr>
      <vt:lpstr>Виды работ, которые можно  использовать на уроках русского языка при подготовке к ВПР</vt:lpstr>
      <vt:lpstr>ЧАСТЬ 2 </vt:lpstr>
      <vt:lpstr>Виды  работ, которые можно  использовать на уроках окружающего мира при подготовке к ВПР </vt:lpstr>
      <vt:lpstr>Слайд 9</vt:lpstr>
      <vt:lpstr>Слайд 10</vt:lpstr>
      <vt:lpstr>Проверочная работа по математике содержит 12 заданий:  </vt:lpstr>
      <vt:lpstr>Слайд 12</vt:lpstr>
      <vt:lpstr>Слайд 13</vt:lpstr>
      <vt:lpstr>Слайд 14</vt:lpstr>
      <vt:lpstr>Слайд 15</vt:lpstr>
      <vt:lpstr>Слайд 16</vt:lpstr>
      <vt:lpstr>Слайд 17</vt:lpstr>
      <vt:lpstr>Слайд 18</vt:lpstr>
      <vt:lpstr>Спасибо  за внимание!</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cp:lastModifiedBy>000</cp:lastModifiedBy>
  <cp:revision>16</cp:revision>
  <dcterms:created xsi:type="dcterms:W3CDTF">2011-12-13T19:04:59Z</dcterms:created>
  <dcterms:modified xsi:type="dcterms:W3CDTF">2016-10-31T14:39:15Z</dcterms:modified>
</cp:coreProperties>
</file>