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6" r:id="rId2"/>
    <p:sldId id="278" r:id="rId3"/>
    <p:sldId id="267" r:id="rId4"/>
    <p:sldId id="268" r:id="rId5"/>
    <p:sldId id="262" r:id="rId6"/>
    <p:sldId id="269" r:id="rId7"/>
    <p:sldId id="284" r:id="rId8"/>
    <p:sldId id="280" r:id="rId9"/>
    <p:sldId id="261" r:id="rId10"/>
    <p:sldId id="260" r:id="rId11"/>
    <p:sldId id="259" r:id="rId12"/>
    <p:sldId id="277" r:id="rId13"/>
    <p:sldId id="273" r:id="rId14"/>
    <p:sldId id="28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66CCFF"/>
    <a:srgbClr val="FF9900"/>
    <a:srgbClr val="FF9999"/>
    <a:srgbClr val="00FFCC"/>
    <a:srgbClr val="000099"/>
    <a:srgbClr val="663300"/>
    <a:srgbClr val="FFCC66"/>
    <a:srgbClr val="CC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73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</inkml:traceFormat>
        <inkml:channelProperties>
          <inkml:channelProperty channel="X" name="resolution" value="36" units="1/cm"/>
          <inkml:channelProperty channel="Y" name="resolution" value="37" units="1/cm"/>
        </inkml:channelProperties>
      </inkml:inkSource>
      <inkml:timestamp xml:id="ts0" timeString="2013-10-30T10:18:03.109"/>
    </inkml:context>
    <inkml:brush xml:id="br0">
      <inkml:brushProperty name="width" value="0.05292" units="cm"/>
      <inkml:brushProperty name="height" value="0.05292" units="cm"/>
      <inkml:brushProperty name="color" value="#00B0F0"/>
      <inkml:brushProperty name="fitToCurve" value="1"/>
    </inkml:brush>
  </inkml:definitions>
  <inkml:trace contextRef="#ctx0" brushRef="#br0">908 132,'0'0,"0"22,0-22,0 22,0-22,0 44,0-44,0 22,0-22,0-22,0 0,0 22,0-22,0 22,0-44,0 44,0-22,0 22,20 0,-20 0,0 22,0-22,0 22,0-22,0 22,0-22,0 22,0 0,0-22,0 22,0-22,0 22,0-22,0 22,0 0,0-22,0 22,0 0,0 0,0 0,0 0,0 0,-20-22,-1 0,21 22,-21-22,21-22,-21 22,21-22,0 0,0 22,0-22,0 22,0-22,0 22,0-22,0 0,0 22,0 22,-21-22,-1 0,22 0,-21 0,21 0,0-44,-21 44,0 0,21-22,0 0,0 22,0 22,0-22,0 22,0-22,0 22,0-22,0 22,0 0,-21-22,21 0,-21 0,-1 0,22 0,-20 0,20 0,-21 0,21 0,-42 0,42 0,-21 0,-1 0,1 0,-21 0,21 0,21 0,-43 0,22 0,21 0,-20 0,20-22,-21 22,21-22,-21 22,0 0,21-22,0 22,0 22,0-22,0 22,0-22,0 44,0-44,0 22,0 0,0-22,-22 0,22 0,0-22,0 0,0 22,0-22,0 22,0-22,-21 22,0 0,21 0,-21-22,21 0,0 22,0-22,-21 22,21-22,0 22,-21 0,-1 0,22 0,0 0,0-22,-21 22,21-22,0 0,0 22,-20 0,20-22,0 0,0 22,0-22,0 22,0-22,0 22,0-22,0 0,0 22,-21-22,0 22,21 0,-21 0,-1 0,22 0,0 22,0-22,0 22,0-22,0 22,-21-22,21 0,-21 0,21 0,0 22,0-22,0 22,0-22,0 22,0-22,0 22,0 0,0 0,0-22,0 0,21 0,-21 0,21 0,-21 0,0-22,0 0,0 22,0-22,0 22,0 22,0 22,22-22,-22 0,0 0,0 0,0 0,0 0,0-22,0 22,0-22,21-22,-21 0,0 22,0-22,0 22,21 0,-21 0,21 0,-21 22,0-22,0 0,0 0,0 0,0 0,0-22,0 0,0 22,0-22,0 22,20-22,-20 22,21 0,-21 0,0 22,0-22,0 22,0-22,0 22,0-22,0 22,0-22,22 0,-22 0,0 22,0-22,0 22,0-22,0 0,0 22,0 0,0 0,0 0,21-22,-21 0,21 0,-21 0,21 0,-21-22,0 0,21 22,-21 0,0 0,0-22,0 22,21-44,1 22,-1 0,0 22,0-44,-21 44,0 0,0 22,0-22,0 22,0 0,20 0,-20-22,0 22,0-22,0 22,0-22,0 22,0-22,21 0,-21 22,0-22,0 0,0 22,22 0,-22-22,0 44,0-44,21 22,-21-22,0 0,0-22,0 0,0 0,0 22,21-22,-21 0,21 22,-21-22,0 22,0-22,0 22,0-22,0 0,21 22,-21-22,0 22,0 0,0 22,0-22,21 0,-21 0,0-22,0 22,0 0,0 22,0-44,0 22,0 0,0 0,0 0,0-22,0 0,0 22,0 0,22-22,-22 0,0 22,21 0,-21 0,0 0,0 0,0 0,0 22,0-22,0 0,0 0,0 0,0 0,0 0,0 0,0 0,21 0,-21 0,0-22,0 22,21 0,-21 0,0 22,0-22,21 22,-21-22,0 22,0-22,0 0,0 0,0 22,0-22,20 44,-20-44,22 22,-22 0,0-22,21 0,-21-22,0 0,21 22,-21-22,21 0,0 0,-21 0,21 0,-21 22,0-22,0 0,22 22,-22-22,0 0,0 22,21 0,-21 22,0-22,0 22,0-22,0 22,21-22,-21 22,0 0,0-22,0 0,0-22,0 0,21 22,-21-22,21 22,-21-22,0 22,0-44,0 44,0-22,0-44,0 22,0 44,0-22,0 22,0 22,0 0,0-22,0 22,0 0,0-22,0 22,0-22,0 44,20-44,-20 22,0 22,0-22,0 0,0 0,0-22,0 22,0 0,0 0,0-44,0 0,0 22,0-22,0 0,0 22,0-22,0 0,0 22,0 0,0-22,0 0,22 22,-22-22,42 0,-21-22,0 44,-21 0,21 0,-21 0,0 22,0-22,0 22,0-22,0 22,0-22,0 22,0 0,0-22,-21 0,0 0,21 22,-21-22,0 22,21 0,-21 0,-1 22,2-22,-1 22,21-44,-21 22,21-22,-21-22,0 0,21-22,-22 22,22 0,-42 0,42 22,0 0,-21 0,21 0,0 22,0-22,-21 0,0 0,21 0,0 22,0-22,-22 0,22 0,-20 0,-1 0,21-22,-21 22,21 0,-21 22,21-22,-21 22,-1 0,22 0,-21 0,0 0,21-22,0 22,-21-22,21-22,0 0,-21 22,21-44,-21 44,21-22,-22 22,22 0,0 22,0 0,0 0,0 0,22 22,-1-22,-21 0,0-44,0 0,0 22,0-22,0 22,21-22,-21 0,0 0,0 0,0 0,0-22,0 44,0 0,0 0,0 22,0-22,0 0,0 22,0-22,0 22,-21-22,0 0,21 0,-22 0,22 0,-21 0,21 0,-20 0,-1 0,21-44,-42 44,-1-22,43-22,-42 44,21-44,21 44,0-22,-21 22,21 0,0 22,0-22,-22 0,22 0,0 22,-21-22,21 22,0-22,-20 22,20-22,0 22,-21 0,21-44,0 0,0 22,0-22,0 22,0-22,0 22,0-44,0 22,0 0,0-22,0 22,0 22,0-22,0 22,0 22,0-22,0 22,0-22,0 22,0-22,0 22,0 0,0-22,-21 22,21-22,-21 0,21-22,0 0,0 22,0-22,0 22,0 22,0-22,0 22,0-22,21 0,-21 0,0 0,0 0,0 0,21 0,-21 0,0 22,0-22,0 0,0 22,0-22,0 0,0 0,0 22,0-22,0 0,0 0,21 0,-21-22,0 22,0 0,0 22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</inkml:traceFormat>
        <inkml:channelProperties>
          <inkml:channelProperty channel="X" name="resolution" value="36" units="1/cm"/>
          <inkml:channelProperty channel="Y" name="resolution" value="37" units="1/cm"/>
        </inkml:channelProperties>
      </inkml:inkSource>
      <inkml:timestamp xml:id="ts0" timeString="2013-10-30T10:18:20.375"/>
    </inkml:context>
    <inkml:brush xml:id="br0">
      <inkml:brushProperty name="width" value="0.05292" units="cm"/>
      <inkml:brushProperty name="height" value="0.05292" units="cm"/>
      <inkml:brushProperty name="color" value="#00B0F0"/>
      <inkml:brushProperty name="fitToCurve" value="1"/>
    </inkml:brush>
  </inkml:definitions>
  <inkml:trace contextRef="#ctx0" brushRef="#br0">21 85,'0'0,"0"21,0-21,0 21,0-42,0 0,0 21,0 0,0 0,0 0,0 21,0-21,0 21,0-21,0 21,0-21,0 0,21 0,-21-21,0 21,0 21,0-21,0 21,0-21,0 21,0-21,0 0,21-21,-21 0,0 21,21 0,-21-21,0 21,22 0,-22-21,0 21,21 0,-21 0,0 0,0 0,0 0,0-21,0 0,0 21,0-21,0-1,0 22,0 22,-21-22,21 21,-22-21,22 0,-21 0,21 0,0 21,-21-21,21 0,0 21,-21-21,0 0,21 0,0 21,0-21,0 21,0-21,0 21,0-21,0 0,0 21,0-21,21 0,-21 0,0-21,0 0,21 21,0-21,-21 21,21-21,-21 21,0 0,0 0,0 21,0-21,0 0,0 0,0 0,0 0,0 21,0-21,0 0,0 21,22-21,-22 0,21 0,-21 0,21 0,-21-21,0 0,21 21,-21-21,0 21,21-21,-21 21,21 0,-21 0,0 0,0 0,0 21,0-21,0 21,0-21,0 21,0-21,0 0,0 0,0 21,0-21,0-21,0 0,0 21,0-21,0 21,0 21,0-21,0 0,0 0,0 21,0-21,0 0,0 0,0 21,0-21,0 0,0 0,0 21,0 0,0-21,0 0,0 21,0-21,0-21,0 21,0-21,0 0,0 21,0 0,0-21,0 21,0-21,0 21,0 0,0-21,0 0,0 21,21-21,-21 21,0 21,0-21,0 0,0 21,0-21,0 21,0-21,0 21,0-21,0 0,0 21,0-21,0 21,0-21,0 21,0-21,0-21,0 0,0 21,0 0,0-21,0 21,22 0,-22 21,0-21,0 21,0-42,0 21,0-21,0 21,21 0,-21 0,21 0,-21 21,0-21,0 21,0-21,0 21,0-21,0 21,0 1,0-22,0 21,0-21,0 21,0-42,0 0,0-1,21 22,-21-42,0 21,21 0,-21 0,0 21,0 0,0 21,0-21,0 21,0-21,0 21,0-21,0 21,0-42,0 0,0 21,0-21,0 21,21 0,-21-21,0 0,0 21,0 0,0 21,0 0,0-21,0-21,0 21,-21 0,21 0,0-21,0 0,0 21,0-21,0 21,21 0,-21 0,0 0,0 21,0-21,21 21,-21 0,0 0,0 21,22-42,-22 21,0 0,0 1,21-22,-21 0,0-22,0 22,0-21,0 21,0-21,0 0,0 21,0-21,0 21,0 0,0 21,0-21,0 21,0-21,0 21,0-21,0 21,0 1,0-22,-21 0,21 0,0-22,0 1,0 21,0-21,0 21,0-21,0 21,0 21,0-21,0 21,0-21,0 43,0-65,0 1,0 21,21-21,-21 21,0-21,0 21,0-21,21 0,-21 21,0-21,0 21,0 0,0 0,0 0,0 21,0 0,0 0,0 0,0 0,0-21,0 21,0-21,21 0,-21-21,0 0,21 21,-21-21,21 0,-21 21,0-21,0 21,0 0,0 21,0-21,0 21,0-21,0 21,0-21,0 21,0 0,0-21,0 0,0 0,21 0,-21 0,0-21,0 0,22 21,-22 0,0 0,0 21,0-21,0 0,0 21,0-21,0-21,0 21,21 0,-21 0,0 0,21 0,-21-42,0 42,21-21,-21 21,0 0,0 0,0 0,0 21,0-21,0 21,0-21,0 21,0-21,0 21,0 1,0-22,0-22,0 1,0 21,0-21,0 21,0 0,0 21,0-21,0-21,0 0,0 21,21-21,-21 0,21 21,-21-21,0 21,21 0,-21-21,0 21,0 0,0 21,0-21,0 21,0-21,0 21,0-21,0 21,0-21,0 0,0 21,0-21,0-21,0 0,0 21,0-21,0 0,0 21,0-21,0 21,0 0,22 0,-22 21,0-21,0 21,0-21,0 21,0-21,0 21,0 0,0-21,0 0,0 0,0 0,21 0,-21 0,21-21,-21 0,0 21,0-21,0 21,0 0,0 21,0-21,0 21,0 0,0 0,0 0,0 1,0-1,0 21,0-42,0-21,0 0,0 21,0-21,0 21,0-22,0 22,0-21,0 0,0 0,0 21,0-21,0 21,21 0,-21 0,0 0,0 0,21 0,-21 0,0 0,0 0,0 21,0-21,0 0,0 21,0-21,0 0,21 0,-21-21,0 0,0 21,22 0,-22 0,21 0,-21 0,0 0,0 21,0-21,0 21,0-21,0-21,0 0,0 21,0-21,0 0,0 21,0-21,0 21,0 0,0 21,0-21,0 21,0-21,0 21,0-21,0-21,0 21,0-21,0 0,0 0,0 21,21 0,-21 0,0-21,0 21,21 0,-21 21,0-21,0 21,0-21,0 42,0-42,0 21,0-21,0 0,0 0,0 21,0-21,0 0,0 0,21 0,-21-21,0 0,0 21,21-21,-21 21,0 0,0-21,0 21,0 0,0 21,0-21,0 21,0-21,0 0,0-21,0 0,0 0,0 21,0 0,0 0,21 0,-21-21,0-1,0 22,22 0,-22 0,0 0,0 22,0-22,0 21,0-21,0 0,0-21,0-1,0 22,0-21,0 21,21 0,-21 0,0 0,0 21,0 1,0-22,0 21,0 0,0-21,0-21,0 0,0 21,0 21,0-21,0 21,0-21,0 21,0-21,0 21,0 0,-21-21,-1 0,22 0,-21 0,0 0,21 0,-21 0,0 0,0 21,0-21,-1 0,1 0,21 0,-21 0,0 0,21 0,-21-21,21 0,-21 0,21-21,-22 21,22-1,0 22,-21 0,21 22,0-1,-21 0,21 0,-21-21,0 42,21-42,-21 0,21 0,0 21,-21-21,21-21,-22 21,22-21,0 0,0 21,0-21,0 21,0-21,0 21,0 21,0-21,0 21,0-42,0 0,0 21,0 21,-21-21,21 0,-21 21,21-21,-21 0,21 0,0 21,0-21,0 21,0-21,0 21,-21-21,21-21,0 0,-21 21,21 21,0 0,0 0,-21-21,21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DF95-9DCF-4A9F-9297-6328399C1FD0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1686C-91FB-413E-B5C8-D75ECD4AEA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859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81686C-91FB-413E-B5C8-D75ECD4AEA4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C84C-0EE0-4571-BBF5-383ED1208E36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1AB-E114-42E0-8678-D7274FCA1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C84C-0EE0-4571-BBF5-383ED1208E36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1AB-E114-42E0-8678-D7274FCA1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C84C-0EE0-4571-BBF5-383ED1208E36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1AB-E114-42E0-8678-D7274FCA1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C84C-0EE0-4571-BBF5-383ED1208E36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1AB-E114-42E0-8678-D7274FCA1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C84C-0EE0-4571-BBF5-383ED1208E36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1AB-E114-42E0-8678-D7274FCA1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C84C-0EE0-4571-BBF5-383ED1208E36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1AB-E114-42E0-8678-D7274FCA1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C84C-0EE0-4571-BBF5-383ED1208E36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1AB-E114-42E0-8678-D7274FCA1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C84C-0EE0-4571-BBF5-383ED1208E36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3FC1AB-E114-42E0-8678-D7274FCA11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C84C-0EE0-4571-BBF5-383ED1208E36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1AB-E114-42E0-8678-D7274FCA1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C84C-0EE0-4571-BBF5-383ED1208E36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93FC1AB-E114-42E0-8678-D7274FCA1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0270C84C-0EE0-4571-BBF5-383ED1208E36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FC1AB-E114-42E0-8678-D7274FCA1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270C84C-0EE0-4571-BBF5-383ED1208E36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93FC1AB-E114-42E0-8678-D7274FCA1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emf"/><Relationship Id="rId5" Type="http://schemas.openxmlformats.org/officeDocument/2006/relationships/customXml" Target="../ink/ink2.xml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76672"/>
            <a:ext cx="8215370" cy="8395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n w="5000" cmpd="sng">
                  <a:solidFill>
                    <a:srgbClr val="000099"/>
                  </a:solidFill>
                  <a:prstDash val="solid"/>
                </a:ln>
                <a:solidFill>
                  <a:srgbClr val="00FFCC"/>
                </a:solidFill>
              </a:rPr>
              <a:t>Тема урока </a:t>
            </a:r>
            <a:r>
              <a:rPr lang="ru-RU" sz="4000" dirty="0" smtClean="0">
                <a:solidFill>
                  <a:srgbClr val="FFFF00"/>
                </a:solidFill>
              </a:rPr>
              <a:t>«Опасные газы»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00984" y="6029316"/>
            <a:ext cx="1543016" cy="82868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FFCC"/>
                </a:solidFill>
              </a:rPr>
              <a:t>5 класс </a:t>
            </a:r>
          </a:p>
          <a:p>
            <a:pPr algn="ctr"/>
            <a:r>
              <a:rPr lang="ru-RU" dirty="0" smtClean="0">
                <a:solidFill>
                  <a:srgbClr val="00FFCC"/>
                </a:solidFill>
              </a:rPr>
              <a:t>Урок № 10.</a:t>
            </a:r>
            <a:endParaRPr lang="ru-RU" dirty="0">
              <a:solidFill>
                <a:srgbClr val="00FFCC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760895"/>
            <a:ext cx="4643470" cy="348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214282" y="214290"/>
            <a:ext cx="8715436" cy="1285884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ТЕХНИКА БЕЗОПАСНОСТИ ПРИ ОБРАЩЕНИИ  С ГАЗОВЫМИ ПЛИТАМИ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43000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-108520" y="1700808"/>
            <a:ext cx="5040560" cy="578924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ОТХОДИТЬ ДАЛЕКО ОТ ЗАЖЕННОЙ ПЛИТЫ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ОБЕСПЕЧИТЬ ВЕНТИЛЯЦИЮ 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(ОТКРЫТЬ ФОРТОЧКУ НО НЕ СОЗДАВАТЬ СКВОЗНЯК)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СЛЕДИТЬ ЗА ПЛАМЕНЕМ       - ПЛАМЯ ДОЛЖНО БЫТЬ РОВНЫМ И ГОЛУБЫМ, ЕСЛИ ОНО КРАСНОЕ ИЛИ ЖЕЛТОЕ – ГАЗ ПОЛНОСТЬЮ НЕ СГОРАЕТ, НАДО ВЫЗВАТЬ МАСТЕРА, ОТРЕГУЛИРОВАТЬ ГОРЕЛКУ</a:t>
            </a:r>
          </a:p>
        </p:txBody>
      </p:sp>
      <p:pic>
        <p:nvPicPr>
          <p:cNvPr id="1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6016" y="1995800"/>
            <a:ext cx="4000528" cy="3377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2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813425" y="3314700"/>
              <a:ext cx="382588" cy="190500"/>
            </p14:xfrm>
          </p:contentPart>
        </mc:Choice>
        <mc:Fallback xmlns="">
          <p:pic>
            <p:nvPicPr>
              <p:cNvPr id="102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04102" y="3305337"/>
                <a:ext cx="401233" cy="2092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2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164263" y="3032125"/>
              <a:ext cx="358775" cy="115888"/>
            </p14:xfrm>
          </p:contentPart>
        </mc:Choice>
        <mc:Fallback xmlns="">
          <p:pic>
            <p:nvPicPr>
              <p:cNvPr id="102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54907" y="3022768"/>
                <a:ext cx="377487" cy="134603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57200" y="214290"/>
            <a:ext cx="8229600" cy="7143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ЧТО ДЕЛАТЬ ПРИ ЗАПАХЕ ГАЗА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8329642" cy="2643206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Перекрыть кран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Создать сквозняк, открыв окна и двери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включать и не выключать свет, не зажигать спички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Дышать задерживая дыхание или через мокрый платок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Постучать соседям и от них сообщить родителям и в газовую службу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4214818"/>
            <a:ext cx="2395793" cy="198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43240" y="4214818"/>
            <a:ext cx="2667019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4214818"/>
            <a:ext cx="2667019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кругленный прямоугольник 8"/>
          <p:cNvSpPr/>
          <p:nvPr/>
        </p:nvSpPr>
        <p:spPr>
          <a:xfrm>
            <a:off x="6215074" y="4286256"/>
            <a:ext cx="2428892" cy="1785950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6500826" y="4429132"/>
            <a:ext cx="571504" cy="78581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Хорда 10"/>
          <p:cNvSpPr/>
          <p:nvPr/>
        </p:nvSpPr>
        <p:spPr>
          <a:xfrm rot="17461462">
            <a:off x="6348665" y="4991351"/>
            <a:ext cx="914400" cy="914400"/>
          </a:xfrm>
          <a:prstGeom prst="chor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7500958" y="4857760"/>
            <a:ext cx="1143008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>
            <a:spLocks noChangeAspect="1"/>
          </p:cNvSpPr>
          <p:nvPr/>
        </p:nvSpPr>
        <p:spPr>
          <a:xfrm>
            <a:off x="7500958" y="4857760"/>
            <a:ext cx="142876" cy="142876"/>
          </a:xfrm>
          <a:prstGeom prst="flowChartConnector">
            <a:avLst/>
          </a:prstGeom>
          <a:solidFill>
            <a:srgbClr val="66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2 13"/>
          <p:cNvSpPr/>
          <p:nvPr/>
        </p:nvSpPr>
        <p:spPr>
          <a:xfrm rot="2519675">
            <a:off x="7304979" y="4750917"/>
            <a:ext cx="497551" cy="459319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7" presetClass="emph" presetSubtype="0" repeatCount="indefinite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7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4" grpId="0" animBg="1"/>
      <p:bldP spid="1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57200" y="214290"/>
            <a:ext cx="8229600" cy="7143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ЧТО ДЕЛАТЬ ПРИ ЗАПАХЕ ГАЗА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8329642" cy="2643206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Перекрыть кран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Создать сквозняк, открыв окна и двери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включать и не выключать свет, не зажигать спички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Дышать задерживая дыхание или через мокрый платок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Постучать соседям и от них сообщить родителям и в газовую службу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4214818"/>
            <a:ext cx="2395793" cy="198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43240" y="4214818"/>
            <a:ext cx="2667019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14678" y="928670"/>
            <a:ext cx="2571767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4214818"/>
            <a:ext cx="2667019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кругленный прямоугольник 8"/>
          <p:cNvSpPr/>
          <p:nvPr/>
        </p:nvSpPr>
        <p:spPr>
          <a:xfrm>
            <a:off x="6215074" y="4286256"/>
            <a:ext cx="2428892" cy="1785950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6500826" y="4429132"/>
            <a:ext cx="571504" cy="78581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Хорда 10"/>
          <p:cNvSpPr/>
          <p:nvPr/>
        </p:nvSpPr>
        <p:spPr>
          <a:xfrm rot="17461462">
            <a:off x="6348665" y="4991351"/>
            <a:ext cx="914400" cy="914400"/>
          </a:xfrm>
          <a:prstGeom prst="chor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7500958" y="4857760"/>
            <a:ext cx="1143008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>
            <a:spLocks noChangeAspect="1"/>
          </p:cNvSpPr>
          <p:nvPr/>
        </p:nvSpPr>
        <p:spPr>
          <a:xfrm>
            <a:off x="7500958" y="4857760"/>
            <a:ext cx="142876" cy="142876"/>
          </a:xfrm>
          <a:prstGeom prst="flowChartConnector">
            <a:avLst/>
          </a:prstGeom>
          <a:solidFill>
            <a:srgbClr val="66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2 13"/>
          <p:cNvSpPr/>
          <p:nvPr/>
        </p:nvSpPr>
        <p:spPr>
          <a:xfrm rot="2519675">
            <a:off x="7304979" y="4750917"/>
            <a:ext cx="497551" cy="459319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57200" y="142852"/>
            <a:ext cx="8229600" cy="78581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ДОМАШНЕЕ ЗАДАНИЕ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428728" y="1916832"/>
            <a:ext cx="6215106" cy="37347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ТЕМА  №  10</a:t>
            </a:r>
          </a:p>
          <a:p>
            <a:pPr algn="ctr"/>
            <a:r>
              <a:rPr lang="ru-RU" sz="3200" dirty="0" smtClean="0"/>
              <a:t> ОПАСНЫЕ ГАЗЫ</a:t>
            </a:r>
          </a:p>
          <a:p>
            <a:pPr algn="ctr"/>
            <a:r>
              <a:rPr lang="ru-RU" sz="3200" dirty="0" smtClean="0"/>
              <a:t>СТР. 44- 46 (устно)</a:t>
            </a:r>
          </a:p>
          <a:p>
            <a:pPr algn="ctr"/>
            <a:endParaRPr lang="ru-RU" sz="3200" dirty="0"/>
          </a:p>
          <a:p>
            <a:pPr algn="ctr"/>
            <a:r>
              <a:rPr lang="ru-RU" sz="3200" dirty="0" smtClean="0"/>
              <a:t>Составить памятку по действиям при утечке газа.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57200" y="214290"/>
            <a:ext cx="8229600" cy="155852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noProof="0" dirty="0" smtClean="0">
                <a:latin typeface="+mj-lt"/>
                <a:ea typeface="+mj-ea"/>
                <a:cs typeface="+mj-cs"/>
              </a:rPr>
              <a:t>ПЕРВАЯ ДОВРАЧЕБНАЯ ПОМОЩЬ </a:t>
            </a:r>
            <a:r>
              <a:rPr lang="ru-RU" sz="3600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при отравлении УГАРНЫМ </a:t>
            </a:r>
            <a:r>
              <a:rPr lang="ru-RU" sz="36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или БЫТОВЫМ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газом 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SL271194"/>
          <p:cNvPicPr>
            <a:picLocks noChangeAspect="1" noChangeArrowheads="1"/>
          </p:cNvPicPr>
          <p:nvPr/>
        </p:nvPicPr>
        <p:blipFill>
          <a:blip r:embed="rId2" cstate="email">
            <a:lum bright="30000" contrast="54000"/>
          </a:blip>
          <a:srcRect/>
          <a:stretch>
            <a:fillRect/>
          </a:stretch>
        </p:blipFill>
        <p:spPr>
          <a:xfrm>
            <a:off x="428596" y="857232"/>
            <a:ext cx="1000132" cy="13336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SL271194"/>
          <p:cNvPicPr>
            <a:picLocks noChangeAspect="1" noChangeArrowheads="1"/>
          </p:cNvPicPr>
          <p:nvPr/>
        </p:nvPicPr>
        <p:blipFill>
          <a:blip r:embed="rId2" cstate="email">
            <a:lum bright="30000" contrast="54000"/>
          </a:blip>
          <a:srcRect/>
          <a:stretch>
            <a:fillRect/>
          </a:stretch>
        </p:blipFill>
        <p:spPr>
          <a:xfrm>
            <a:off x="7786710" y="857232"/>
            <a:ext cx="1000132" cy="13336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000232" y="5357827"/>
            <a:ext cx="1928826" cy="71438"/>
          </a:xfrm>
        </p:spPr>
        <p:txBody>
          <a:bodyPr>
            <a:normAutofit fontScale="90000"/>
          </a:bodyPr>
          <a:lstStyle/>
          <a:p>
            <a:endParaRPr lang="ru-RU" sz="800" dirty="0"/>
          </a:p>
        </p:txBody>
      </p:sp>
      <p:pic>
        <p:nvPicPr>
          <p:cNvPr id="11" name="Рисунок 10" descr="ikkipreview_70.bmp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30115" r="30115"/>
          <a:stretch>
            <a:fillRect/>
          </a:stretch>
        </p:blipFill>
        <p:spPr>
          <a:xfrm>
            <a:off x="857250" y="1714500"/>
            <a:ext cx="4114800" cy="4114800"/>
          </a:xfrm>
        </p:spPr>
      </p:pic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5214942" y="2285992"/>
            <a:ext cx="3571900" cy="385765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вывести на свежий воздух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слабом дыхании провести ИВЛ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Согреть, растереть тело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Дать понюхать нашатырного спирта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Положить грелки к ногам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4" cstate="print"/>
          <a:srcRect l="23644" t="18326" r="23766" b="15089"/>
          <a:stretch>
            <a:fillRect/>
          </a:stretch>
        </p:blipFill>
        <p:spPr bwMode="auto">
          <a:xfrm>
            <a:off x="1142976" y="2071678"/>
            <a:ext cx="3489463" cy="33196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2225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260648" y="692696"/>
            <a:ext cx="3786214" cy="11304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9900"/>
                </a:solidFill>
              </a:rPr>
              <a:t>         Узнать:</a:t>
            </a:r>
            <a:br>
              <a:rPr lang="ru-RU" dirty="0" smtClean="0">
                <a:solidFill>
                  <a:srgbClr val="FF9900"/>
                </a:solidFill>
              </a:rPr>
            </a:br>
            <a:r>
              <a:rPr lang="ru-RU" dirty="0">
                <a:solidFill>
                  <a:srgbClr val="FF9900"/>
                </a:solidFill>
              </a:rPr>
              <a:t/>
            </a:r>
            <a:br>
              <a:rPr lang="ru-RU" dirty="0">
                <a:solidFill>
                  <a:srgbClr val="FF9900"/>
                </a:solidFill>
              </a:rPr>
            </a:br>
            <a:r>
              <a:rPr lang="ru-RU" dirty="0" smtClean="0">
                <a:solidFill>
                  <a:srgbClr val="FF9900"/>
                </a:solidFill>
              </a:rPr>
              <a:t/>
            </a:r>
            <a:br>
              <a:rPr lang="ru-RU" dirty="0" smtClean="0">
                <a:solidFill>
                  <a:srgbClr val="FF9900"/>
                </a:solidFill>
              </a:rPr>
            </a:br>
            <a:r>
              <a:rPr lang="ru-RU" dirty="0" smtClean="0">
                <a:solidFill>
                  <a:srgbClr val="FF9900"/>
                </a:solidFill>
              </a:rPr>
              <a:t/>
            </a:r>
            <a:br>
              <a:rPr lang="ru-RU" dirty="0" smtClean="0">
                <a:solidFill>
                  <a:srgbClr val="FF9900"/>
                </a:solidFill>
              </a:rPr>
            </a:br>
            <a:endParaRPr lang="ru-RU" dirty="0">
              <a:solidFill>
                <a:srgbClr val="FF99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131840" y="540296"/>
            <a:ext cx="5976664" cy="2672680"/>
          </a:xfrm>
        </p:spPr>
        <p:txBody>
          <a:bodyPr>
            <a:normAutofit fontScale="92500" lnSpcReduction="10000"/>
          </a:bodyPr>
          <a:lstStyle/>
          <a:p>
            <a:pPr algn="l">
              <a:spcBef>
                <a:spcPts val="0"/>
              </a:spcBef>
            </a:pPr>
            <a:r>
              <a:rPr lang="ru-RU" sz="3200" dirty="0" smtClean="0"/>
              <a:t>Виды опасных газов.</a:t>
            </a:r>
          </a:p>
          <a:p>
            <a:pPr algn="l">
              <a:spcBef>
                <a:spcPts val="0"/>
              </a:spcBef>
            </a:pPr>
            <a:r>
              <a:rPr lang="ru-RU" sz="3200" dirty="0" smtClean="0"/>
              <a:t>Когда газы становятся опасными.</a:t>
            </a:r>
          </a:p>
          <a:p>
            <a:pPr algn="l">
              <a:spcBef>
                <a:spcPts val="0"/>
              </a:spcBef>
            </a:pPr>
            <a:r>
              <a:rPr lang="ru-RU" sz="3200" dirty="0" smtClean="0"/>
              <a:t>Влияние опасных газов на организм человека.</a:t>
            </a:r>
          </a:p>
          <a:p>
            <a:pPr algn="l">
              <a:spcBef>
                <a:spcPts val="0"/>
              </a:spcBef>
            </a:pPr>
            <a:r>
              <a:rPr lang="ru-RU" sz="3200" dirty="0" smtClean="0"/>
              <a:t>Причины утечки бытового газа.</a:t>
            </a:r>
          </a:p>
          <a:p>
            <a:pPr algn="l"/>
            <a:endParaRPr lang="ru-RU" sz="3600" dirty="0" smtClean="0"/>
          </a:p>
        </p:txBody>
      </p:sp>
      <p:sp>
        <p:nvSpPr>
          <p:cNvPr id="4" name="Подзаголовок 5"/>
          <p:cNvSpPr txBox="1">
            <a:spLocks/>
          </p:cNvSpPr>
          <p:nvPr/>
        </p:nvSpPr>
        <p:spPr>
          <a:xfrm>
            <a:off x="3131840" y="5004792"/>
            <a:ext cx="6192688" cy="1592560"/>
          </a:xfrm>
          <a:prstGeom prst="rect">
            <a:avLst/>
          </a:prstGeom>
        </p:spPr>
        <p:txBody>
          <a:bodyPr vert="horz" tIns="0" rIns="45720" bIns="0" anchor="b">
            <a:noAutofit/>
          </a:bodyPr>
          <a:lstStyle>
            <a:lvl1pPr marL="0" indent="0" algn="r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spcBef>
                <a:spcPts val="0"/>
              </a:spcBef>
            </a:pPr>
            <a:r>
              <a:rPr lang="ru-RU" sz="3000" dirty="0" smtClean="0"/>
              <a:t>Технике безопасности при обращении с газовыми плитами.</a:t>
            </a:r>
          </a:p>
          <a:p>
            <a:pPr algn="l">
              <a:spcBef>
                <a:spcPts val="0"/>
              </a:spcBef>
            </a:pPr>
            <a:r>
              <a:rPr lang="ru-RU" sz="3000" dirty="0" smtClean="0"/>
              <a:t>Правильно  действовать при утечке газа.</a:t>
            </a:r>
          </a:p>
          <a:p>
            <a:pPr algn="l">
              <a:spcBef>
                <a:spcPts val="0"/>
              </a:spcBef>
            </a:pPr>
            <a:r>
              <a:rPr lang="ru-RU" sz="3000" dirty="0" smtClean="0"/>
              <a:t>.   </a:t>
            </a:r>
            <a:endParaRPr lang="ru-RU" sz="30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817935" y="4149080"/>
            <a:ext cx="3786214" cy="648072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FF9900"/>
                </a:solidFill>
              </a:rPr>
              <a:t>      учиться:</a:t>
            </a:r>
            <a:endParaRPr lang="ru-RU" sz="40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57200" y="214290"/>
            <a:ext cx="8229600" cy="7143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ОПАСНЫЕ ГАЗЫ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643174" y="1071546"/>
            <a:ext cx="4040188" cy="639762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БЫТОВОЙ ГАЗ БЫВАЕТ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 ВИДОВ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>
          <a:xfrm>
            <a:off x="4572000" y="1785926"/>
            <a:ext cx="4357718" cy="1428760"/>
          </a:xfrm>
          <a:ln>
            <a:solidFill>
              <a:schemeClr val="bg1"/>
            </a:solidFill>
          </a:ln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1. МАГИСТРАЛЬНЫЙ – МЕТАН без цвета, запаха, легче воздуха, поднимается вверх.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 b="-2364"/>
          <a:stretch>
            <a:fillRect/>
          </a:stretch>
        </p:blipFill>
        <p:spPr bwMode="auto">
          <a:xfrm>
            <a:off x="785786" y="1500174"/>
            <a:ext cx="2714644" cy="30162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4572000" y="3714752"/>
            <a:ext cx="4357718" cy="2786082"/>
          </a:xfrm>
          <a:ln>
            <a:solidFill>
              <a:srgbClr val="FFFFFF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FFCC"/>
                </a:solidFill>
              </a:rPr>
              <a:t> </a:t>
            </a:r>
            <a:r>
              <a:rPr lang="ru-RU" b="1" dirty="0" smtClean="0"/>
              <a:t>2. СЖИЖЕННЫЙ газ в </a:t>
            </a:r>
            <a:r>
              <a:rPr lang="ru-RU" b="1" dirty="0" err="1" smtClean="0"/>
              <a:t>балонах</a:t>
            </a:r>
            <a:r>
              <a:rPr lang="ru-RU" b="1" dirty="0" smtClean="0"/>
              <a:t>, </a:t>
            </a:r>
          </a:p>
          <a:p>
            <a:pPr>
              <a:buNone/>
            </a:pPr>
            <a:r>
              <a:rPr lang="ru-RU" b="1" dirty="0" smtClean="0"/>
              <a:t>состоящий из смеси 2 газов-</a:t>
            </a:r>
          </a:p>
          <a:p>
            <a:pPr>
              <a:buNone/>
            </a:pPr>
            <a:r>
              <a:rPr lang="ru-RU" b="1" dirty="0" smtClean="0"/>
              <a:t>БУТАНА И ПРОПАНА- без цвета</a:t>
            </a:r>
          </a:p>
          <a:p>
            <a:pPr>
              <a:buNone/>
            </a:pPr>
            <a:r>
              <a:rPr lang="ru-RU" b="1" dirty="0">
                <a:solidFill>
                  <a:srgbClr val="FFFFFF"/>
                </a:solidFill>
              </a:rPr>
              <a:t>и</a:t>
            </a:r>
            <a:r>
              <a:rPr lang="ru-RU" b="1" dirty="0" smtClean="0">
                <a:solidFill>
                  <a:srgbClr val="FFFFFF"/>
                </a:solidFill>
              </a:rPr>
              <a:t> запаха. Тяжелее воздуха.</a:t>
            </a:r>
          </a:p>
          <a:p>
            <a:pPr>
              <a:buNone/>
            </a:pPr>
            <a:endParaRPr lang="ru-RU" b="1" dirty="0">
              <a:solidFill>
                <a:srgbClr val="00FFCC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214282" y="4714884"/>
            <a:ext cx="4143404" cy="1857388"/>
          </a:xfrm>
          <a:prstGeom prst="flowChartAlternateProcess">
            <a:avLst/>
          </a:prstGeom>
          <a:blipFill>
            <a:blip r:embed="rId3" cstate="email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Для того чтобы заметить утечку газа в него добавляют пахучее вещество придающее ему специфический запах газа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 b="-2365"/>
          <a:stretch>
            <a:fillRect/>
          </a:stretch>
        </p:blipFill>
        <p:spPr bwMode="auto">
          <a:xfrm>
            <a:off x="357158" y="285728"/>
            <a:ext cx="1221590" cy="1357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457200" y="214290"/>
            <a:ext cx="8229600" cy="7143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ОПАСНЫЕ ГАЗЫ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28596" y="928670"/>
            <a:ext cx="8229600" cy="7143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УГАРНЫЙ ГАЗ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/>
          <a:srcRect b="-2365"/>
          <a:stretch>
            <a:fillRect/>
          </a:stretch>
        </p:blipFill>
        <p:spPr bwMode="auto">
          <a:xfrm>
            <a:off x="7500958" y="285728"/>
            <a:ext cx="1221590" cy="1357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14282" y="1785926"/>
            <a:ext cx="85011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Образуется при пожарах, в банях, домах с печным отоплением. </a:t>
            </a:r>
          </a:p>
          <a:p>
            <a:pPr algn="ctr"/>
            <a:r>
              <a:rPr lang="ru-RU" sz="2400" dirty="0" smtClean="0"/>
              <a:t>Чрезвычайно ядовит, не имеет ни цвета, ни запаха, не раздражает глаза, поэтому его трудно обнаружить, легче воздуха. Такой же газ содержатся и в выхлопных газах работающей машины.</a:t>
            </a:r>
          </a:p>
          <a:p>
            <a:pPr algn="ctr"/>
            <a:r>
              <a:rPr lang="ru-RU" sz="2400" dirty="0" smtClean="0"/>
              <a:t>Нельзя находится в закрытом помещении при работающем двигателе машины.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5984" y="4786322"/>
            <a:ext cx="4214842" cy="1919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57200" y="214290"/>
            <a:ext cx="8229600" cy="17859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ГАЗ СТАНОВИТСЯ ОПАСНЫМ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когда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произошла утечка и много газа скопилось в помещении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62096" y="2040052"/>
            <a:ext cx="6019808" cy="451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28596" y="1214422"/>
            <a:ext cx="8229600" cy="7143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+mj-lt"/>
                <a:ea typeface="+mj-ea"/>
                <a:cs typeface="+mj-cs"/>
              </a:rPr>
              <a:t>Признаки отравления  ГАЗОМ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457200" y="214290"/>
            <a:ext cx="8229600" cy="7143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ОПАСНЫЕ ГАЗЫ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 b="-2365"/>
          <a:stretch>
            <a:fillRect/>
          </a:stretch>
        </p:blipFill>
        <p:spPr bwMode="auto">
          <a:xfrm>
            <a:off x="357158" y="285728"/>
            <a:ext cx="1221590" cy="1357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email"/>
          <a:srcRect b="-2365"/>
          <a:stretch>
            <a:fillRect/>
          </a:stretch>
        </p:blipFill>
        <p:spPr bwMode="auto">
          <a:xfrm>
            <a:off x="7500958" y="285728"/>
            <a:ext cx="1221590" cy="1357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носка-облако 5"/>
          <p:cNvSpPr/>
          <p:nvPr/>
        </p:nvSpPr>
        <p:spPr>
          <a:xfrm>
            <a:off x="214282" y="1785926"/>
            <a:ext cx="8572560" cy="4357718"/>
          </a:xfrm>
          <a:prstGeom prst="cloudCallou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r>
              <a:rPr lang="ru-RU" sz="2600" dirty="0" smtClean="0"/>
              <a:t>Начинает болеть и кружиться  голова, появляется шум и  пульсация в висках, темнеет в глазах, появляется тошнота,  рвота.</a:t>
            </a:r>
          </a:p>
          <a:p>
            <a:pPr algn="ctr"/>
            <a:r>
              <a:rPr lang="ru-RU" sz="2600" dirty="0" smtClean="0">
                <a:solidFill>
                  <a:srgbClr val="FFFF00"/>
                </a:solidFill>
              </a:rPr>
              <a:t>При сильном отравлении- сонливость, затемнение сознания, возможно потеря сознания, судороги,</a:t>
            </a:r>
            <a:r>
              <a:rPr lang="ru-RU" sz="2600" dirty="0" smtClean="0">
                <a:solidFill>
                  <a:schemeClr val="bg1"/>
                </a:solidFill>
              </a:rPr>
              <a:t> </a:t>
            </a:r>
            <a:r>
              <a:rPr lang="ru-RU" sz="2600" b="1" dirty="0" smtClean="0">
                <a:solidFill>
                  <a:schemeClr val="bg1"/>
                </a:solidFill>
              </a:rPr>
              <a:t>СМЕРТЬ</a:t>
            </a:r>
            <a:r>
              <a:rPr lang="ru-RU" sz="2600" dirty="0" smtClean="0">
                <a:solidFill>
                  <a:srgbClr val="FFFF00"/>
                </a:solidFill>
              </a:rPr>
              <a:t>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лияние угарного газ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48188" y="3409950"/>
            <a:ext cx="47625" cy="3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25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260648" y="692696"/>
            <a:ext cx="3786214" cy="11304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9900"/>
                </a:solidFill>
              </a:rPr>
              <a:t>         Узнать:</a:t>
            </a:r>
            <a:br>
              <a:rPr lang="ru-RU" dirty="0" smtClean="0">
                <a:solidFill>
                  <a:srgbClr val="FF9900"/>
                </a:solidFill>
              </a:rPr>
            </a:br>
            <a:r>
              <a:rPr lang="ru-RU" dirty="0">
                <a:solidFill>
                  <a:srgbClr val="FF9900"/>
                </a:solidFill>
              </a:rPr>
              <a:t/>
            </a:r>
            <a:br>
              <a:rPr lang="ru-RU" dirty="0">
                <a:solidFill>
                  <a:srgbClr val="FF9900"/>
                </a:solidFill>
              </a:rPr>
            </a:br>
            <a:r>
              <a:rPr lang="ru-RU" dirty="0" smtClean="0">
                <a:solidFill>
                  <a:srgbClr val="FF9900"/>
                </a:solidFill>
              </a:rPr>
              <a:t/>
            </a:r>
            <a:br>
              <a:rPr lang="ru-RU" dirty="0" smtClean="0">
                <a:solidFill>
                  <a:srgbClr val="FF9900"/>
                </a:solidFill>
              </a:rPr>
            </a:br>
            <a:r>
              <a:rPr lang="ru-RU" dirty="0" smtClean="0">
                <a:solidFill>
                  <a:srgbClr val="FF9900"/>
                </a:solidFill>
              </a:rPr>
              <a:t/>
            </a:r>
            <a:br>
              <a:rPr lang="ru-RU" dirty="0" smtClean="0">
                <a:solidFill>
                  <a:srgbClr val="FF9900"/>
                </a:solidFill>
              </a:rPr>
            </a:br>
            <a:endParaRPr lang="ru-RU" dirty="0">
              <a:solidFill>
                <a:srgbClr val="FF99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131840" y="540296"/>
            <a:ext cx="5976664" cy="2672680"/>
          </a:xfrm>
        </p:spPr>
        <p:txBody>
          <a:bodyPr>
            <a:normAutofit fontScale="92500" lnSpcReduction="10000"/>
          </a:bodyPr>
          <a:lstStyle/>
          <a:p>
            <a:pPr algn="l">
              <a:spcBef>
                <a:spcPts val="0"/>
              </a:spcBef>
            </a:pPr>
            <a:r>
              <a:rPr lang="ru-RU" sz="3200" dirty="0" smtClean="0"/>
              <a:t>Виды опасных газов;</a:t>
            </a:r>
          </a:p>
          <a:p>
            <a:pPr algn="l">
              <a:spcBef>
                <a:spcPts val="0"/>
              </a:spcBef>
            </a:pPr>
            <a:r>
              <a:rPr lang="ru-RU" sz="3200" dirty="0" smtClean="0"/>
              <a:t>Когда газы становятся опасными;</a:t>
            </a:r>
          </a:p>
          <a:p>
            <a:pPr algn="l">
              <a:spcBef>
                <a:spcPts val="0"/>
              </a:spcBef>
            </a:pPr>
            <a:r>
              <a:rPr lang="ru-RU" sz="3200" dirty="0" smtClean="0"/>
              <a:t>Влияние опасных газов на организм человека.</a:t>
            </a:r>
          </a:p>
          <a:p>
            <a:pPr algn="l">
              <a:spcBef>
                <a:spcPts val="0"/>
              </a:spcBef>
            </a:pPr>
            <a:r>
              <a:rPr lang="ru-RU" sz="3200" dirty="0" smtClean="0"/>
              <a:t>Причины утечки бытового газа;</a:t>
            </a:r>
          </a:p>
          <a:p>
            <a:pPr algn="l"/>
            <a:endParaRPr lang="ru-RU" sz="3600" dirty="0" smtClean="0"/>
          </a:p>
        </p:txBody>
      </p:sp>
      <p:sp>
        <p:nvSpPr>
          <p:cNvPr id="4" name="Подзаголовок 5"/>
          <p:cNvSpPr txBox="1">
            <a:spLocks/>
          </p:cNvSpPr>
          <p:nvPr/>
        </p:nvSpPr>
        <p:spPr>
          <a:xfrm>
            <a:off x="3131840" y="5004792"/>
            <a:ext cx="6192688" cy="1592560"/>
          </a:xfrm>
          <a:prstGeom prst="rect">
            <a:avLst/>
          </a:prstGeom>
        </p:spPr>
        <p:txBody>
          <a:bodyPr vert="horz" tIns="0" rIns="45720" bIns="0" anchor="b">
            <a:noAutofit/>
          </a:bodyPr>
          <a:lstStyle>
            <a:lvl1pPr marL="0" indent="0" algn="r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3000" dirty="0" smtClean="0"/>
              <a:t>Технике безопасности при обращении с газовыми плитами</a:t>
            </a:r>
          </a:p>
          <a:p>
            <a:pPr algn="l">
              <a:spcBef>
                <a:spcPts val="0"/>
              </a:spcBef>
            </a:pPr>
            <a:r>
              <a:rPr lang="ru-RU" sz="3000" dirty="0" smtClean="0"/>
              <a:t>Правильно  действовать при утечке газа.</a:t>
            </a:r>
          </a:p>
          <a:p>
            <a:pPr algn="l">
              <a:spcBef>
                <a:spcPts val="0"/>
              </a:spcBef>
            </a:pPr>
            <a:endParaRPr lang="ru-RU" sz="3000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817935" y="4149080"/>
            <a:ext cx="3786214" cy="648072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FF9900"/>
                </a:solidFill>
              </a:rPr>
              <a:t>      учиться:</a:t>
            </a:r>
            <a:endParaRPr lang="ru-RU" sz="40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83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57200" y="214290"/>
            <a:ext cx="8229600" cy="7143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ПРИЧИНЫ УТЕЧКИ ГАЗА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endParaRPr lang="ru-RU" sz="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5976664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НЕИСПРАВНОСТЬ ТРУБ, КОТЛОВ, БАЛОНОВ</a:t>
            </a:r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НЕПРАВИЛЬНАЯ УСТАНОВКА ГАЗОВОГО ОБОРУДЫВАНИЯ</a:t>
            </a:r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НЕПОЛНОЕ ЗАКРЫТЕИ КРАНОВ</a:t>
            </a:r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ЗАЛИВАНИЕ ОГНЯ МОЛОКОМ, ВОДОЙ</a:t>
            </a:r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ЗАДУВАНИЕ СКВОЗНЯКОМ</a:t>
            </a:r>
            <a:endParaRPr lang="ru-RU" sz="24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6096" y="1916832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1014</TotalTime>
  <Words>485</Words>
  <Application>Microsoft Office PowerPoint</Application>
  <PresentationFormat>Экран (4:3)</PresentationFormat>
  <Paragraphs>81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Техническая</vt:lpstr>
      <vt:lpstr>Тема урока «Опасные газы»</vt:lpstr>
      <vt:lpstr>         Узнать: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Узнать: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«Опасные газы, с ними не шутят»</dc:title>
  <dc:creator>Admin</dc:creator>
  <cp:lastModifiedBy>USER</cp:lastModifiedBy>
  <cp:revision>78</cp:revision>
  <dcterms:created xsi:type="dcterms:W3CDTF">2011-11-11T13:31:15Z</dcterms:created>
  <dcterms:modified xsi:type="dcterms:W3CDTF">2017-10-29T17:06:48Z</dcterms:modified>
</cp:coreProperties>
</file>