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96" r:id="rId2"/>
    <p:sldMasterId id="2147483824" r:id="rId3"/>
    <p:sldMasterId id="2147483860" r:id="rId4"/>
    <p:sldMasterId id="2147483878" r:id="rId5"/>
  </p:sldMasterIdLst>
  <p:notesMasterIdLst>
    <p:notesMasterId r:id="rId50"/>
  </p:notesMasterIdLst>
  <p:sldIdLst>
    <p:sldId id="256" r:id="rId6"/>
    <p:sldId id="325" r:id="rId7"/>
    <p:sldId id="308" r:id="rId8"/>
    <p:sldId id="302" r:id="rId9"/>
    <p:sldId id="297" r:id="rId10"/>
    <p:sldId id="337" r:id="rId11"/>
    <p:sldId id="326" r:id="rId12"/>
    <p:sldId id="339" r:id="rId13"/>
    <p:sldId id="349" r:id="rId14"/>
    <p:sldId id="376" r:id="rId15"/>
    <p:sldId id="340" r:id="rId16"/>
    <p:sldId id="377" r:id="rId17"/>
    <p:sldId id="372" r:id="rId18"/>
    <p:sldId id="341" r:id="rId19"/>
    <p:sldId id="373" r:id="rId20"/>
    <p:sldId id="374" r:id="rId21"/>
    <p:sldId id="342" r:id="rId22"/>
    <p:sldId id="343" r:id="rId23"/>
    <p:sldId id="351" r:id="rId24"/>
    <p:sldId id="352" r:id="rId25"/>
    <p:sldId id="353" r:id="rId26"/>
    <p:sldId id="301" r:id="rId27"/>
    <p:sldId id="354" r:id="rId28"/>
    <p:sldId id="366" r:id="rId29"/>
    <p:sldId id="355" r:id="rId30"/>
    <p:sldId id="368" r:id="rId31"/>
    <p:sldId id="356" r:id="rId32"/>
    <p:sldId id="357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71" r:id="rId41"/>
    <p:sldId id="370" r:id="rId42"/>
    <p:sldId id="345" r:id="rId43"/>
    <p:sldId id="262" r:id="rId44"/>
    <p:sldId id="336" r:id="rId45"/>
    <p:sldId id="375" r:id="rId46"/>
    <p:sldId id="369" r:id="rId47"/>
    <p:sldId id="289" r:id="rId48"/>
    <p:sldId id="290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DBCE3A5-31AD-48A9-98B8-8DD14C261D45}">
          <p14:sldIdLst>
            <p14:sldId id="256"/>
            <p14:sldId id="325"/>
            <p14:sldId id="308"/>
            <p14:sldId id="302"/>
            <p14:sldId id="297"/>
            <p14:sldId id="337"/>
            <p14:sldId id="326"/>
            <p14:sldId id="339"/>
            <p14:sldId id="349"/>
            <p14:sldId id="376"/>
            <p14:sldId id="340"/>
            <p14:sldId id="377"/>
            <p14:sldId id="372"/>
            <p14:sldId id="341"/>
            <p14:sldId id="373"/>
            <p14:sldId id="374"/>
            <p14:sldId id="342"/>
            <p14:sldId id="343"/>
            <p14:sldId id="351"/>
            <p14:sldId id="352"/>
            <p14:sldId id="353"/>
            <p14:sldId id="301"/>
            <p14:sldId id="354"/>
            <p14:sldId id="366"/>
            <p14:sldId id="355"/>
            <p14:sldId id="368"/>
            <p14:sldId id="356"/>
            <p14:sldId id="357"/>
            <p14:sldId id="359"/>
            <p14:sldId id="360"/>
            <p14:sldId id="361"/>
            <p14:sldId id="362"/>
            <p14:sldId id="363"/>
            <p14:sldId id="364"/>
            <p14:sldId id="365"/>
            <p14:sldId id="371"/>
            <p14:sldId id="370"/>
            <p14:sldId id="345"/>
            <p14:sldId id="262"/>
            <p14:sldId id="336"/>
            <p14:sldId id="375"/>
            <p14:sldId id="369"/>
            <p14:sldId id="289"/>
            <p14:sldId id="29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CC"/>
    <a:srgbClr val="FF99FF"/>
    <a:srgbClr val="0000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20EFB1-D39C-42E8-898F-AE791E626EE7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815CA-65F5-4124-AF36-A43721D1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487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C065C97-9934-42DA-91CD-EC5062ACE97C}" type="slidenum">
              <a:rPr lang="ru-RU" smtClean="0">
                <a:solidFill>
                  <a:prstClr val="black"/>
                </a:solidFill>
                <a:latin typeface="Calibri" panose="020F0502020204030204" pitchFamily="34" charset="0"/>
              </a:rPr>
              <a:pPr/>
              <a:t>6</a:t>
            </a:fld>
            <a:endParaRPr lang="ru-RU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854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815CA-65F5-4124-AF36-A43721D1CBFA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42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840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934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243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621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17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275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708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788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3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586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32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08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529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069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68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126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025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958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9034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4025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45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993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9864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9908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1672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6401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765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92482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332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586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078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775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6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9183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9831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400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9010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4553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673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77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954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5706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8259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028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4772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7009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07401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105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279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9601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176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533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0BF4C07-C781-4A74-AE68-56106955DB41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C1A564D-C39F-4FCE-8E6B-CE17D6FCBFE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CAB490A-4E72-4F7F-8A03-BB789448FB16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7300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341387-5B1D-42D0-AF7B-5F49A720D25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F1DFA8-12BC-48FD-8D21-7BEABE3C879D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05F7479-69C2-4153-B630-5EDE9E2425FF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BA39A-598A-48AB-95E0-7B7DA74CCF93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983DBC7-94D2-41B4-B88F-676F77EE983D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F7678BD-D6EC-471E-B7EB-CEBF0E4B496F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12DDE-033F-416D-8DE1-EF74F78D1C6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95815-18BC-4090-851B-B026BFC3FB4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108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2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89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100000">
              <a:srgbClr val="99CC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10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100000">
              <a:srgbClr val="99CC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8402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0F6A5-20C5-419C-967B-04EE021D501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63D2-3923-4D89-BA1C-E3FED466E07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249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  <p:sldLayoutId id="2147483873" r:id="rId13"/>
    <p:sldLayoutId id="2147483874" r:id="rId14"/>
    <p:sldLayoutId id="2147483875" r:id="rId15"/>
    <p:sldLayoutId id="2147483876" r:id="rId16"/>
    <p:sldLayoutId id="21474838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04.11.2017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3"/>
            <a:ext cx="8715436" cy="1214445"/>
          </a:xfrm>
        </p:spPr>
        <p:txBody>
          <a:bodyPr>
            <a:normAutofit/>
          </a:bodyPr>
          <a:lstStyle/>
          <a:p>
            <a:r>
              <a:rPr lang="ru-RU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ДОШКОЛЬНОЕ ОБРАЗОВАТЕЛЬНОЕ УЧРЕЖДЕНИЕ </a:t>
            </a:r>
            <a:br>
              <a:rPr lang="ru-RU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«ДЕТСКИЙ САД № 65 комбинированного вида»</a:t>
            </a:r>
            <a:endParaRPr lang="ru-RU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3" y="1340768"/>
            <a:ext cx="8104414" cy="244827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ru-RU" sz="3900" b="1" dirty="0" smtClean="0">
                <a:solidFill>
                  <a:srgbClr val="3333CC"/>
                </a:solidFill>
                <a:latin typeface="Comic Sans MS" pitchFamily="66" charset="0"/>
              </a:rPr>
              <a:t>«</a:t>
            </a:r>
            <a:r>
              <a:rPr lang="ru-RU" sz="3900" b="1" dirty="0" err="1" smtClean="0">
                <a:solidFill>
                  <a:srgbClr val="3333CC"/>
                </a:solidFill>
                <a:latin typeface="Comic Sans MS" pitchFamily="66" charset="0"/>
              </a:rPr>
              <a:t>Здоровьесберегающие</a:t>
            </a:r>
            <a:r>
              <a:rPr lang="ru-RU" sz="3900" b="1" dirty="0" smtClean="0">
                <a:solidFill>
                  <a:srgbClr val="3333CC"/>
                </a:solidFill>
                <a:latin typeface="Comic Sans MS" pitchFamily="66" charset="0"/>
              </a:rPr>
              <a:t> технологии,</a:t>
            </a:r>
            <a:r>
              <a:rPr lang="ru-RU" sz="3900" b="1" dirty="0">
                <a:solidFill>
                  <a:srgbClr val="3333CC"/>
                </a:solidFill>
                <a:latin typeface="Comic Sans MS" pitchFamily="66" charset="0"/>
              </a:rPr>
              <a:t> </a:t>
            </a:r>
            <a:r>
              <a:rPr lang="ru-RU" sz="3900" b="1" dirty="0" smtClean="0">
                <a:solidFill>
                  <a:srgbClr val="3333CC"/>
                </a:solidFill>
                <a:latin typeface="Comic Sans MS" pitchFamily="66" charset="0"/>
              </a:rPr>
              <a:t>технологии сохранения и стимулирования здоровья»</a:t>
            </a:r>
            <a:endParaRPr lang="ru-RU" sz="3900" b="1" dirty="0">
              <a:solidFill>
                <a:srgbClr val="3333CC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3333CC"/>
                </a:solidFill>
                <a:latin typeface="Comic Sans MS" pitchFamily="66" charset="0"/>
              </a:rPr>
              <a:t>                                 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77668" y="4646862"/>
            <a:ext cx="32487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2400" b="1" i="1" dirty="0">
              <a:solidFill>
                <a:srgbClr val="3333CC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400" b="1" i="1" dirty="0" smtClean="0">
                <a:solidFill>
                  <a:srgbClr val="3333CC"/>
                </a:solidFill>
                <a:latin typeface="Arial" charset="0"/>
              </a:rPr>
              <a:t>Составитель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400" b="1" i="1" dirty="0" smtClean="0">
                <a:solidFill>
                  <a:srgbClr val="3333CC"/>
                </a:solidFill>
                <a:latin typeface="Arial" charset="0"/>
              </a:rPr>
              <a:t>в</a:t>
            </a:r>
            <a:r>
              <a:rPr lang="ru-RU" sz="2400" b="1" i="1" dirty="0" smtClean="0">
                <a:solidFill>
                  <a:srgbClr val="3333CC"/>
                </a:solidFill>
              </a:rPr>
              <a:t>оспитатель</a:t>
            </a:r>
            <a:r>
              <a:rPr lang="ru-RU" sz="2400" b="1" i="1" dirty="0" smtClean="0">
                <a:solidFill>
                  <a:srgbClr val="3333CC"/>
                </a:solidFill>
              </a:rPr>
              <a:t>: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400" b="1" i="1" dirty="0" err="1" smtClean="0">
                <a:solidFill>
                  <a:srgbClr val="3333CC"/>
                </a:solidFill>
              </a:rPr>
              <a:t>Гадеева</a:t>
            </a:r>
            <a:r>
              <a:rPr lang="ru-RU" sz="2400" b="1" i="1" dirty="0" smtClean="0">
                <a:solidFill>
                  <a:srgbClr val="3333CC"/>
                </a:solidFill>
              </a:rPr>
              <a:t> Е.А.</a:t>
            </a:r>
          </a:p>
        </p:txBody>
      </p:sp>
      <p:sp>
        <p:nvSpPr>
          <p:cNvPr id="7" name="Облако 6"/>
          <p:cNvSpPr/>
          <p:nvPr/>
        </p:nvSpPr>
        <p:spPr>
          <a:xfrm rot="21311768" flipV="1">
            <a:off x="2094426" y="5415724"/>
            <a:ext cx="1407977" cy="60248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2050" name="Picture 2" descr="H:\1фото\DSC03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642"/>
            <a:ext cx="4717333" cy="30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4518330" cy="3368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6441"/>
            <a:ext cx="4465638" cy="3105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82298"/>
            <a:ext cx="4703490" cy="3105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10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3000">
              <a:schemeClr val="bg2">
                <a:tint val="96000"/>
                <a:shade val="100000"/>
                <a:hueMod val="106000"/>
                <a:satMod val="220000"/>
                <a:lumMod val="140000"/>
              </a:schemeClr>
            </a:gs>
            <a:gs pos="97000">
              <a:schemeClr val="bg2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179513" y="2348879"/>
            <a:ext cx="2448272" cy="2232249"/>
          </a:xfrm>
          <a:prstGeom prst="foldedCorner">
            <a:avLst/>
          </a:prstGeom>
          <a:solidFill>
            <a:srgbClr val="CC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физических качеств,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вигательная активность дошкольников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006961" y="2348880"/>
            <a:ext cx="3096344" cy="2232248"/>
          </a:xfrm>
          <a:prstGeom prst="foldedCorne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плоскостопии и формирование правильной осанки 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6388806" y="2348880"/>
            <a:ext cx="2503674" cy="2232248"/>
          </a:xfrm>
          <a:prstGeom prst="foldedCorner">
            <a:avLst/>
          </a:prstGeom>
          <a:solidFill>
            <a:srgbClr val="66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привычки к повседневной физической активности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1403649" y="4869160"/>
            <a:ext cx="3132347" cy="1440160"/>
          </a:xfrm>
          <a:prstGeom prst="foldedCorner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Массаж и самомассаж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4860032" y="4869160"/>
            <a:ext cx="3168351" cy="1440160"/>
          </a:xfrm>
          <a:prstGeom prst="foldedCorner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  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5" y="620688"/>
            <a:ext cx="7342083" cy="1368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ФИЗКУЛЬТУРНО-ОЗДОРОВИТЕЛЬНЫЕ ТЕХНОЛОГИИ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39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A603AB"/>
            </a:gs>
            <a:gs pos="0">
              <a:srgbClr val="0819FB"/>
            </a:gs>
            <a:gs pos="0">
              <a:srgbClr val="1A8D48"/>
            </a:gs>
            <a:gs pos="0">
              <a:srgbClr val="FFFF00"/>
            </a:gs>
            <a:gs pos="39000">
              <a:srgbClr val="EE3F17"/>
            </a:gs>
            <a:gs pos="92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74638"/>
            <a:ext cx="3394720" cy="2794322"/>
          </a:xfrm>
          <a:noFill/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Утренняя гимнастика</a:t>
            </a:r>
            <a:endParaRPr lang="ru-RU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C:\Users\Евгений\Pictures\2015-10-29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2936"/>
            <a:ext cx="4832747" cy="366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вгений\Pictures\2015-10-29\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4248472" cy="320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293096"/>
            <a:ext cx="32403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kern="0" dirty="0" smtClean="0">
                <a:solidFill>
                  <a:srgbClr val="000000"/>
                </a:solidFill>
                <a:latin typeface="Times New Roman"/>
              </a:rPr>
              <a:t>Гимнастика - укрепляет здоровье ребенка. </a:t>
            </a:r>
            <a:endParaRPr lang="ru-RU" kern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9792" y="260648"/>
            <a:ext cx="8229600" cy="115699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>Подвижные и спортивные игры  -  развивают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>у детей настойчивость, смелость, решительность, инициативу, сообразительность и мышление. </a:t>
            </a:r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8194" name="Picture 2" descr="C:\Users\Евгений\Pictures\2015-10-29\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04" y="1124744"/>
            <a:ext cx="4392488" cy="382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вгений\Pictures\2015-10-29\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573" y="1124744"/>
            <a:ext cx="4644008" cy="269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Евгений\Pictures\2015-10-29\0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12" y="3766139"/>
            <a:ext cx="4393480" cy="299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Евгений\Pictures\2015-10-29\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25" y="3807551"/>
            <a:ext cx="4499992" cy="29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88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FF3399"/>
            </a:gs>
            <a:gs pos="12000">
              <a:srgbClr val="FF6633"/>
            </a:gs>
            <a:gs pos="98000">
              <a:srgbClr val="FFFF00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7452319" y="463975"/>
            <a:ext cx="9058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dirty="0" smtClean="0">
                <a:solidFill>
                  <a:srgbClr val="000000"/>
                </a:solidFill>
              </a:rPr>
              <a:t>         </a:t>
            </a:r>
            <a:endParaRPr lang="ru-RU" sz="4800" b="1" i="1" dirty="0">
              <a:solidFill>
                <a:srgbClr val="000000"/>
              </a:solidFill>
            </a:endParaRPr>
          </a:p>
        </p:txBody>
      </p:sp>
      <p:pic>
        <p:nvPicPr>
          <p:cNvPr id="6146" name="Picture 2" descr="H:\фото\DSC03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63975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фото\DSC036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56992"/>
            <a:ext cx="4728525" cy="333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16015" y="692695"/>
            <a:ext cx="4224469" cy="2160239"/>
          </a:xfrm>
        </p:spPr>
        <p:txBody>
          <a:bodyPr/>
          <a:lstStyle/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Дыхательная </a:t>
            </a:r>
            <a:r>
              <a:rPr lang="ru-RU" sz="44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гимнастика</a:t>
            </a:r>
            <a:endParaRPr lang="ru-RU" sz="1800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434305"/>
            <a:ext cx="3672407" cy="374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ru-RU" sz="1400" u="sng" kern="0" dirty="0" smtClean="0">
              <a:solidFill>
                <a:srgbClr val="000000"/>
              </a:solidFill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u="sng" kern="0" dirty="0" smtClean="0">
                <a:solidFill>
                  <a:srgbClr val="000000"/>
                </a:solidFill>
              </a:rPr>
              <a:t>Дыхательное </a:t>
            </a:r>
            <a:r>
              <a:rPr lang="ru-RU" sz="1400" u="sng" kern="0" dirty="0">
                <a:solidFill>
                  <a:srgbClr val="000000"/>
                </a:solidFill>
              </a:rPr>
              <a:t>упражнение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 smtClean="0">
                <a:solidFill>
                  <a:srgbClr val="000000"/>
                </a:solidFill>
              </a:rPr>
              <a:t>«</a:t>
            </a:r>
            <a:r>
              <a:rPr lang="ru-RU" sz="1400" kern="0" dirty="0">
                <a:solidFill>
                  <a:srgbClr val="000000"/>
                </a:solidFill>
              </a:rPr>
              <a:t>Мишка и Мышка»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У мишки дом огромный (выпрямиться, встать на носочки, поднять руки вверх, потянуться, посмотреть на руки, вдох)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У мышки очень маленький (присесть, обхватить руками колени, опустить голову, выдох с произношением звука ш-ш-ш)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Мышка ходит в гости к мишке (походить на носочках)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Он же к ней не попадёт!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3200" kern="0" dirty="0">
                <a:solidFill>
                  <a:srgbClr val="00000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95075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620688"/>
            <a:ext cx="4288726" cy="1872208"/>
          </a:xfrm>
        </p:spPr>
        <p:txBody>
          <a:bodyPr>
            <a:normAutofit fontScale="85000" lnSpcReduction="10000"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j-ea"/>
                <a:cs typeface="+mj-cs"/>
              </a:rPr>
              <a:t>Самомассаж  </a:t>
            </a:r>
          </a:p>
          <a:p>
            <a:pPr marL="0" lvl="0" indent="0">
              <a:lnSpc>
                <a:spcPts val="3360"/>
              </a:lnSpc>
              <a:spcBef>
                <a:spcPct val="0"/>
              </a:spcBef>
              <a:buNone/>
            </a:pPr>
            <a:r>
              <a:rPr lang="ru-RU" altLang="ru-RU" sz="2400" kern="1200" dirty="0" smtClean="0">
                <a:latin typeface="Times New Roman" pitchFamily="18" charset="0"/>
              </a:rPr>
              <a:t>стимуляция </a:t>
            </a:r>
            <a:r>
              <a:rPr lang="ru-RU" altLang="ru-RU" sz="2400" kern="1200" dirty="0">
                <a:latin typeface="Times New Roman" pitchFamily="18" charset="0"/>
              </a:rPr>
              <a:t>точек на кистях рук способствует повышению тонуса и работоспособности  всего организма.</a:t>
            </a:r>
            <a:endParaRPr lang="ru-RU" altLang="ru-RU" sz="2400" b="1" kern="1200" dirty="0">
              <a:latin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C:\Users\Евгений\Pictures\2015-10-29\0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4" y="186206"/>
            <a:ext cx="4190000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Евгений\Pictures\2015-10-29\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4" y="3707300"/>
            <a:ext cx="403244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15816"/>
            <a:ext cx="5108897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1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48680"/>
            <a:ext cx="8686800" cy="1512168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2800" b="1" dirty="0" smtClean="0">
                <a:solidFill>
                  <a:srgbClr val="000000"/>
                </a:solidFill>
                <a:ea typeface="+mn-ea"/>
                <a:cs typeface="+mn-cs"/>
              </a:rPr>
              <a:t>Самомассаж</a:t>
            </a:r>
            <a:r>
              <a:rPr lang="ru-RU" sz="2800" b="1" u="sng" dirty="0" smtClean="0">
                <a:solidFill>
                  <a:srgbClr val="000000"/>
                </a:solidFill>
                <a:ea typeface="+mn-ea"/>
                <a:cs typeface="+mn-cs"/>
              </a:rPr>
              <a:t/>
            </a:r>
            <a:br>
              <a:rPr lang="ru-RU" sz="2800" b="1" u="sng" dirty="0" smtClean="0">
                <a:solidFill>
                  <a:srgbClr val="000000"/>
                </a:solidFill>
                <a:ea typeface="+mn-ea"/>
                <a:cs typeface="+mn-cs"/>
              </a:rPr>
            </a:br>
            <a:r>
              <a:rPr lang="ru-RU" sz="1700" b="1" dirty="0" smtClean="0">
                <a:solidFill>
                  <a:srgbClr val="000000"/>
                </a:solidFill>
                <a:ea typeface="+mn-ea"/>
                <a:cs typeface="+mn-cs"/>
              </a:rPr>
              <a:t>«Кран </a:t>
            </a:r>
            <a:r>
              <a:rPr lang="ru-RU" sz="1700" b="1" dirty="0">
                <a:solidFill>
                  <a:srgbClr val="000000"/>
                </a:solidFill>
                <a:ea typeface="+mn-ea"/>
                <a:cs typeface="+mn-cs"/>
              </a:rPr>
              <a:t>откройся» - правой рукой делают вращательные движения </a:t>
            </a:r>
            <a:r>
              <a:rPr lang="ru-RU" sz="1700" b="1" i="1" dirty="0">
                <a:solidFill>
                  <a:srgbClr val="000000"/>
                </a:solidFill>
                <a:ea typeface="+mn-ea"/>
                <a:cs typeface="+mn-cs"/>
              </a:rPr>
              <a:t>как </a:t>
            </a:r>
            <a:r>
              <a:rPr lang="ru-RU" sz="1700" b="1" i="1" dirty="0" smtClean="0">
                <a:solidFill>
                  <a:srgbClr val="000000"/>
                </a:solidFill>
                <a:ea typeface="+mn-ea"/>
                <a:cs typeface="+mn-cs"/>
              </a:rPr>
              <a:t>бы открывая </a:t>
            </a:r>
            <a:r>
              <a:rPr lang="ru-RU" sz="1700" b="1" i="1" dirty="0">
                <a:solidFill>
                  <a:srgbClr val="000000"/>
                </a:solidFill>
                <a:ea typeface="+mn-ea"/>
                <a:cs typeface="+mn-cs"/>
              </a:rPr>
              <a:t>кран </a:t>
            </a:r>
            <a:br>
              <a:rPr lang="ru-RU" sz="1700" b="1" i="1" dirty="0">
                <a:solidFill>
                  <a:srgbClr val="000000"/>
                </a:solidFill>
                <a:ea typeface="+mn-ea"/>
                <a:cs typeface="+mn-cs"/>
              </a:rPr>
            </a:br>
            <a:r>
              <a:rPr lang="ru-RU" sz="1700" b="1" dirty="0">
                <a:solidFill>
                  <a:srgbClr val="000000"/>
                </a:solidFill>
                <a:ea typeface="+mn-ea"/>
                <a:cs typeface="+mn-cs"/>
              </a:rPr>
              <a:t>«Нос умойся» – растираем указательными пальцами обеих рук крылья носа </a:t>
            </a:r>
            <a:r>
              <a:rPr lang="ru-RU" sz="3200" u="sng" dirty="0">
                <a:solidFill>
                  <a:srgbClr val="000000"/>
                </a:solidFill>
                <a:ea typeface="+mn-ea"/>
                <a:cs typeface="+mn-cs"/>
              </a:rPr>
              <a:t/>
            </a:r>
            <a:br>
              <a:rPr lang="ru-RU" sz="3200" u="sng" dirty="0">
                <a:solidFill>
                  <a:srgbClr val="000000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23528" y="1772816"/>
            <a:ext cx="3312368" cy="4752528"/>
          </a:xfrm>
        </p:spPr>
        <p:txBody>
          <a:bodyPr/>
          <a:lstStyle/>
          <a:p>
            <a:pPr marL="0" indent="0">
              <a:buNone/>
            </a:pPr>
            <a:r>
              <a:rPr lang="ru-RU" sz="1700" b="1" dirty="0" smtClean="0"/>
              <a:t>«Мойтесь сразу оба глаза» </a:t>
            </a:r>
          </a:p>
          <a:p>
            <a:pPr marL="0" indent="0">
              <a:buNone/>
            </a:pPr>
            <a:r>
              <a:rPr lang="ru-RU" sz="1700" b="1" dirty="0" smtClean="0"/>
              <a:t>нежно проводим руками над глазами </a:t>
            </a:r>
          </a:p>
          <a:p>
            <a:pPr marL="0" indent="0">
              <a:buNone/>
            </a:pPr>
            <a:r>
              <a:rPr lang="ru-RU" sz="1700" b="1" dirty="0" smtClean="0"/>
              <a:t>«Мойтесь уши» – растираем ладонями уши </a:t>
            </a:r>
          </a:p>
          <a:p>
            <a:pPr marL="0" indent="0">
              <a:buNone/>
            </a:pPr>
            <a:r>
              <a:rPr lang="ru-RU" sz="1700" b="1" dirty="0" smtClean="0"/>
              <a:t>«Мойся шейка» – аккуратными движениями гладим шею спереди </a:t>
            </a:r>
          </a:p>
          <a:p>
            <a:pPr marL="0" indent="0">
              <a:buNone/>
            </a:pPr>
            <a:r>
              <a:rPr lang="ru-RU" sz="1700" b="1" dirty="0" smtClean="0"/>
              <a:t>«Шейка мойся хорошенько» – гладим шею сзади от основания черепа к груди </a:t>
            </a:r>
          </a:p>
          <a:p>
            <a:pPr marL="0" indent="0">
              <a:buNone/>
            </a:pPr>
            <a:r>
              <a:rPr lang="ru-RU" sz="1700" b="1" dirty="0" smtClean="0"/>
              <a:t>«Мойся, мойся, обливайся» – аккуратно поглаживаем щёки </a:t>
            </a:r>
          </a:p>
          <a:p>
            <a:pPr marL="0" indent="0">
              <a:buNone/>
            </a:pPr>
            <a:r>
              <a:rPr lang="ru-RU" sz="1700" b="1" dirty="0" smtClean="0"/>
              <a:t>«Грязь, смывайся! </a:t>
            </a:r>
            <a:r>
              <a:rPr lang="ru-RU" sz="1700" b="1" dirty="0"/>
              <a:t>Грязь, смывайся</a:t>
            </a:r>
            <a:r>
              <a:rPr lang="ru-RU" sz="1700" b="1" dirty="0" smtClean="0"/>
              <a:t>!» - трём ладони друг о дружку.</a:t>
            </a:r>
            <a:endParaRPr lang="ru-RU" sz="17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16832"/>
            <a:ext cx="521777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36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6400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Моя флешка 8 гигов\2-ая млад.группа на флешке\во 2 мл. гр. фото\осень 2015\DSC000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" y="1340768"/>
            <a:ext cx="5292080" cy="297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я флешка 8 гигов\2-ая млад.группа на флешке\во 2 мл. гр. фото\осень 2015\DSC000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40768"/>
            <a:ext cx="5137388" cy="307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я флешка 8 гигов\2-ая млад.группа на флешке\во 2 мл. гр. фото\осень 2015\DSC000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645024"/>
            <a:ext cx="5895639" cy="314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29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DCAC"/>
            </a:gs>
            <a:gs pos="0">
              <a:srgbClr val="E6D78A"/>
            </a:gs>
            <a:gs pos="27000">
              <a:srgbClr val="C7AC4C"/>
            </a:gs>
            <a:gs pos="53000">
              <a:srgbClr val="E6D78A"/>
            </a:gs>
            <a:gs pos="6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Моя флешка 8 гигов\2-ая млад.группа на флешке\во 2 мл. гр. фото\осень 2015\DSC000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94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5000">
              <a:schemeClr val="bg2">
                <a:tint val="96000"/>
                <a:shade val="100000"/>
                <a:hueMod val="106000"/>
                <a:satMod val="220000"/>
                <a:lumMod val="140000"/>
              </a:schemeClr>
            </a:gs>
            <a:gs pos="10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539552" y="2888457"/>
            <a:ext cx="2384425" cy="1152525"/>
          </a:xfrm>
          <a:prstGeom prst="foldedCorner">
            <a:avLst/>
          </a:prstGeom>
          <a:solidFill>
            <a:srgbClr val="CC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Игротерапия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384804" y="2888457"/>
            <a:ext cx="2543175" cy="1152525"/>
          </a:xfrm>
          <a:prstGeom prst="foldedCorne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6388806" y="2888456"/>
            <a:ext cx="2289175" cy="1152525"/>
          </a:xfrm>
          <a:prstGeom prst="foldedCorner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Куклотерапия</a:t>
            </a:r>
            <a:r>
              <a:rPr lang="ru-RU" dirty="0">
                <a:solidFill>
                  <a:prstClr val="black"/>
                </a:solidFill>
              </a:rPr>
              <a:t>	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1979712" y="4516498"/>
            <a:ext cx="2520950" cy="1198562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Анималотерапия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4990965" y="4516498"/>
            <a:ext cx="2533363" cy="1198562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Музыкотерапия </a:t>
            </a:r>
            <a:r>
              <a:rPr lang="ru-RU" sz="20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971" y="620688"/>
            <a:ext cx="7718648" cy="15476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Укрепление социально – психологического и нравственного здоровья детей через  использование следующих тех­нологий:</a:t>
            </a:r>
          </a:p>
        </p:txBody>
      </p:sp>
    </p:spTree>
    <p:extLst>
      <p:ext uri="{BB962C8B-B14F-4D97-AF65-F5344CB8AC3E}">
        <p14:creationId xmlns:p14="http://schemas.microsoft.com/office/powerpoint/2010/main" val="106573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chemeClr val="bg2">
                <a:tint val="95000"/>
              </a:schemeClr>
            </a:gs>
            <a:gs pos="52000">
              <a:schemeClr val="bg2">
                <a:shade val="40000"/>
                <a:satMod val="1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589640" cy="6175524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smtClean="0">
                <a:solidFill>
                  <a:srgbClr val="FFC000"/>
                </a:solidFill>
              </a:rPr>
              <a:t>«</a:t>
            </a:r>
            <a:r>
              <a:rPr lang="ru-RU" sz="2800" b="1" i="1" dirty="0" smtClean="0">
                <a:solidFill>
                  <a:srgbClr val="FFC000"/>
                </a:solidFill>
              </a:rPr>
              <a:t>Здоровье – это состояние полного физического, душевного и социального благополучия, а не только отсутствие физических дефектов». </a:t>
            </a:r>
            <a:r>
              <a:rPr lang="ru-RU" sz="2800" b="1" dirty="0" smtClean="0">
                <a:solidFill>
                  <a:srgbClr val="FFC000"/>
                </a:solidFill>
              </a:rPr>
              <a:t/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i="1" dirty="0" smtClean="0">
                <a:solidFill>
                  <a:srgbClr val="FFC000"/>
                </a:solidFill>
              </a:rPr>
              <a:t>      (Всемирная организация здравоохранения)</a:t>
            </a:r>
            <a:r>
              <a:rPr lang="ru-RU" sz="2800" b="1" kern="1200" dirty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  <a:t> </a:t>
            </a:r>
            <a:r>
              <a:rPr lang="ru-RU" sz="2800" b="1" kern="1200" dirty="0" smtClean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  <a:t/>
            </a:r>
            <a:br>
              <a:rPr lang="ru-RU" sz="2800" b="1" kern="1200" dirty="0" smtClean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sz="2800" b="1" kern="1200" dirty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  <a:t/>
            </a:r>
            <a:br>
              <a:rPr lang="ru-RU" sz="2800" b="1" kern="1200" dirty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sz="2800" b="1" dirty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rgbClr val="3333CC"/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sz="2800" b="1" i="1" kern="1200" dirty="0" smtClean="0">
                <a:solidFill>
                  <a:srgbClr val="FFC000"/>
                </a:solidFill>
                <a:effectLst/>
                <a:ea typeface="+mn-ea"/>
                <a:cs typeface="+mn-cs"/>
              </a:rPr>
              <a:t>«</a:t>
            </a:r>
            <a:r>
              <a:rPr lang="ru-RU" sz="2800" b="1" i="1" kern="1200" dirty="0">
                <a:solidFill>
                  <a:srgbClr val="FFC000"/>
                </a:solidFill>
                <a:effectLst/>
                <a:ea typeface="+mn-ea"/>
                <a:cs typeface="+mn-cs"/>
              </a:rPr>
              <a:t>Забота о здоровье – это важнейший труд воспитателя. От жизнерадостности, бодрости детей зависит их духовная жизнь, мировоззрение, умственное развитие, прочность знаний, вера в свои силы» </a:t>
            </a:r>
            <a:r>
              <a:rPr lang="ru-RU" sz="2800" i="1" kern="1200" dirty="0">
                <a:solidFill>
                  <a:srgbClr val="FFC000"/>
                </a:solidFill>
                <a:effectLst/>
                <a:ea typeface="+mn-ea"/>
                <a:cs typeface="+mn-cs"/>
              </a:rPr>
              <a:t/>
            </a:r>
            <a:br>
              <a:rPr lang="ru-RU" sz="2800" i="1" kern="1200" dirty="0">
                <a:solidFill>
                  <a:srgbClr val="FFC000"/>
                </a:solidFill>
                <a:effectLst/>
                <a:ea typeface="+mn-ea"/>
                <a:cs typeface="+mn-cs"/>
              </a:rPr>
            </a:br>
            <a:r>
              <a:rPr lang="ru-RU" sz="2800" i="1" kern="1200" dirty="0">
                <a:solidFill>
                  <a:srgbClr val="FFC000"/>
                </a:solidFill>
                <a:effectLst/>
                <a:ea typeface="+mn-ea"/>
                <a:cs typeface="+mn-cs"/>
              </a:rPr>
              <a:t>                                               В. А. </a:t>
            </a:r>
            <a:r>
              <a:rPr lang="ru-RU" sz="2800" i="1" kern="1200" dirty="0" smtClean="0">
                <a:solidFill>
                  <a:srgbClr val="FFC000"/>
                </a:solidFill>
                <a:effectLst/>
                <a:ea typeface="+mn-ea"/>
                <a:cs typeface="+mn-cs"/>
              </a:rPr>
              <a:t>Сухомлинский</a:t>
            </a:r>
            <a:endParaRPr lang="ru-RU" sz="2800" i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1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5000">
              <a:srgbClr val="99CC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620688"/>
            <a:ext cx="4258816" cy="1476164"/>
          </a:xfrm>
        </p:spPr>
        <p:txBody>
          <a:bodyPr/>
          <a:lstStyle/>
          <a:p>
            <a:r>
              <a:rPr lang="ru-RU" dirty="0" err="1" smtClean="0"/>
              <a:t>Игротерапия</a:t>
            </a:r>
            <a:endParaRPr lang="ru-RU" dirty="0"/>
          </a:p>
        </p:txBody>
      </p:sp>
      <p:pic>
        <p:nvPicPr>
          <p:cNvPr id="4098" name="Picture 2" descr="D:\Моя флешка 8 гигов\2-ая млад.группа на флешке\во 2 мл. гр. фото\осень 2015\DSC00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08920"/>
            <a:ext cx="5256584" cy="37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468051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Моя флешка 8 гигов\2-ая млад.группа на флешке\во 2 мл. гр. фото\осень 2015\DSC0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700901" cy="314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31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20000">
              <a:srgbClr val="99CC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9169" y="692696"/>
            <a:ext cx="4207631" cy="1224136"/>
          </a:xfrm>
        </p:spPr>
        <p:txBody>
          <a:bodyPr/>
          <a:lstStyle/>
          <a:p>
            <a:r>
              <a:rPr lang="ru-RU" dirty="0" err="1" smtClean="0"/>
              <a:t>Сказкотерапия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566816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1" y="692696"/>
            <a:ext cx="4032448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D:\Мои документы\Мамкины документы(1)\Мамкино\2  МЛАДШАЯ  ГРУППА\фото 2015-2016\д.с. фото\DSC001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03" y="3645024"/>
            <a:ext cx="5084057" cy="285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47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11175" y="188913"/>
            <a:ext cx="8229600" cy="7747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/>
              <a:t>Здоровьесберегающие технологии, используемые в воспитательно-образовательном процессе </a:t>
            </a:r>
          </a:p>
        </p:txBody>
      </p:sp>
      <p:sp>
        <p:nvSpPr>
          <p:cNvPr id="11267" name="Rectangle 530"/>
          <p:cNvSpPr>
            <a:spLocks noChangeArrowheads="1"/>
          </p:cNvSpPr>
          <p:nvPr/>
        </p:nvSpPr>
        <p:spPr bwMode="auto">
          <a:xfrm>
            <a:off x="4451350" y="-2054225"/>
            <a:ext cx="241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smtClean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endParaRPr lang="ru-RU" altLang="ru-RU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268" name="Rectangle 720"/>
          <p:cNvSpPr>
            <a:spLocks noChangeArrowheads="1"/>
          </p:cNvSpPr>
          <p:nvPr/>
        </p:nvSpPr>
        <p:spPr bwMode="auto">
          <a:xfrm>
            <a:off x="0" y="8912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1047" name="AutoShape 935"/>
          <p:cNvSpPr>
            <a:spLocks noChangeArrowheads="1"/>
          </p:cNvSpPr>
          <p:nvPr/>
        </p:nvSpPr>
        <p:spPr bwMode="auto">
          <a:xfrm>
            <a:off x="4284663" y="2205038"/>
            <a:ext cx="485775" cy="792162"/>
          </a:xfrm>
          <a:prstGeom prst="upArrow">
            <a:avLst>
              <a:gd name="adj1" fmla="val 50000"/>
              <a:gd name="adj2" fmla="val 40768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48" name="AutoShape 936"/>
          <p:cNvSpPr>
            <a:spLocks noChangeArrowheads="1"/>
          </p:cNvSpPr>
          <p:nvPr/>
        </p:nvSpPr>
        <p:spPr bwMode="auto">
          <a:xfrm rot="4988555">
            <a:off x="5481637" y="2808288"/>
            <a:ext cx="557213" cy="935038"/>
          </a:xfrm>
          <a:prstGeom prst="upArrow">
            <a:avLst>
              <a:gd name="adj1" fmla="val 50000"/>
              <a:gd name="adj2" fmla="val 41952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49" name="AutoShape 937"/>
          <p:cNvSpPr>
            <a:spLocks noChangeArrowheads="1"/>
          </p:cNvSpPr>
          <p:nvPr/>
        </p:nvSpPr>
        <p:spPr bwMode="auto">
          <a:xfrm>
            <a:off x="3635375" y="3213100"/>
            <a:ext cx="976313" cy="630238"/>
          </a:xfrm>
          <a:prstGeom prst="leftArrow">
            <a:avLst>
              <a:gd name="adj1" fmla="val 50000"/>
              <a:gd name="adj2" fmla="val 3872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0" name="AutoShape 938"/>
          <p:cNvSpPr>
            <a:spLocks noChangeArrowheads="1"/>
          </p:cNvSpPr>
          <p:nvPr/>
        </p:nvSpPr>
        <p:spPr bwMode="auto">
          <a:xfrm>
            <a:off x="2445544" y="3258023"/>
            <a:ext cx="1047750" cy="485775"/>
          </a:xfrm>
          <a:prstGeom prst="leftArrow">
            <a:avLst>
              <a:gd name="adj1" fmla="val 50000"/>
              <a:gd name="adj2" fmla="val 53922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1" name="AutoShape 939"/>
          <p:cNvSpPr>
            <a:spLocks noChangeArrowheads="1"/>
          </p:cNvSpPr>
          <p:nvPr/>
        </p:nvSpPr>
        <p:spPr bwMode="auto">
          <a:xfrm rot="536621">
            <a:off x="3968837" y="4206950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2" name="AutoShape 940"/>
          <p:cNvSpPr>
            <a:spLocks noChangeArrowheads="1"/>
          </p:cNvSpPr>
          <p:nvPr/>
        </p:nvSpPr>
        <p:spPr bwMode="auto">
          <a:xfrm rot="2548354">
            <a:off x="2933700" y="2371725"/>
            <a:ext cx="1119188" cy="485775"/>
          </a:xfrm>
          <a:prstGeom prst="leftArrow">
            <a:avLst>
              <a:gd name="adj1" fmla="val 50000"/>
              <a:gd name="adj2" fmla="val 57598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3" name="AutoShape 941"/>
          <p:cNvSpPr>
            <a:spLocks noChangeArrowheads="1"/>
          </p:cNvSpPr>
          <p:nvPr/>
        </p:nvSpPr>
        <p:spPr bwMode="auto">
          <a:xfrm rot="-2328593">
            <a:off x="2660335" y="4134210"/>
            <a:ext cx="1206500" cy="485775"/>
          </a:xfrm>
          <a:prstGeom prst="leftArrow">
            <a:avLst>
              <a:gd name="adj1" fmla="val 50000"/>
              <a:gd name="adj2" fmla="val 62092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4" name="AutoShape 942"/>
          <p:cNvSpPr>
            <a:spLocks noChangeArrowheads="1"/>
          </p:cNvSpPr>
          <p:nvPr/>
        </p:nvSpPr>
        <p:spPr bwMode="auto">
          <a:xfrm rot="-678136">
            <a:off x="5292725" y="2924175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5" name="AutoShape 943"/>
          <p:cNvSpPr>
            <a:spLocks noChangeArrowheads="1"/>
          </p:cNvSpPr>
          <p:nvPr/>
        </p:nvSpPr>
        <p:spPr bwMode="auto">
          <a:xfrm rot="-2477916">
            <a:off x="4918075" y="2314575"/>
            <a:ext cx="1008063" cy="485775"/>
          </a:xfrm>
          <a:prstGeom prst="rightArrow">
            <a:avLst>
              <a:gd name="adj1" fmla="val 50000"/>
              <a:gd name="adj2" fmla="val 51879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6" name="AutoShape 944"/>
          <p:cNvSpPr>
            <a:spLocks noChangeArrowheads="1"/>
          </p:cNvSpPr>
          <p:nvPr/>
        </p:nvSpPr>
        <p:spPr bwMode="auto">
          <a:xfrm rot="1926517">
            <a:off x="5415757" y="3939476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58" name="AutoShape 946"/>
          <p:cNvSpPr>
            <a:spLocks noChangeArrowheads="1"/>
          </p:cNvSpPr>
          <p:nvPr/>
        </p:nvSpPr>
        <p:spPr bwMode="auto">
          <a:xfrm>
            <a:off x="4500563" y="1557338"/>
            <a:ext cx="1057275" cy="914400"/>
          </a:xfrm>
          <a:prstGeom prst="hexagon">
            <a:avLst>
              <a:gd name="adj" fmla="val 28906"/>
              <a:gd name="vf" fmla="val 11547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60" name="AutoShape 948"/>
          <p:cNvSpPr>
            <a:spLocks noChangeArrowheads="1"/>
          </p:cNvSpPr>
          <p:nvPr/>
        </p:nvSpPr>
        <p:spPr bwMode="auto">
          <a:xfrm>
            <a:off x="3276600" y="1125538"/>
            <a:ext cx="2374900" cy="1079500"/>
          </a:xfrm>
          <a:prstGeom prst="hexagon">
            <a:avLst>
              <a:gd name="adj" fmla="val 55000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Утренняя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гимнастика</a:t>
            </a:r>
          </a:p>
        </p:txBody>
      </p:sp>
      <p:sp>
        <p:nvSpPr>
          <p:cNvPr id="91061" name="AutoShape 949"/>
          <p:cNvSpPr>
            <a:spLocks noChangeArrowheads="1"/>
          </p:cNvSpPr>
          <p:nvPr/>
        </p:nvSpPr>
        <p:spPr bwMode="auto">
          <a:xfrm>
            <a:off x="2555875" y="5207000"/>
            <a:ext cx="2232025" cy="1030312"/>
          </a:xfrm>
          <a:prstGeom prst="hexagon">
            <a:avLst>
              <a:gd name="adj" fmla="val 55354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Гимнастика 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глаз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Релаксация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1062" name="AutoShape 950"/>
          <p:cNvSpPr>
            <a:spLocks noChangeArrowheads="1"/>
          </p:cNvSpPr>
          <p:nvPr/>
        </p:nvSpPr>
        <p:spPr bwMode="auto">
          <a:xfrm>
            <a:off x="683569" y="4221163"/>
            <a:ext cx="2088231" cy="1104447"/>
          </a:xfrm>
          <a:prstGeom prst="hexagon">
            <a:avLst>
              <a:gd name="adj" fmla="val 57850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Пальчиковая 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имнастика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Самомассаж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1063" name="AutoShape 951"/>
          <p:cNvSpPr>
            <a:spLocks noChangeArrowheads="1"/>
          </p:cNvSpPr>
          <p:nvPr/>
        </p:nvSpPr>
        <p:spPr bwMode="auto">
          <a:xfrm>
            <a:off x="6084168" y="4175125"/>
            <a:ext cx="2088232" cy="1039962"/>
          </a:xfrm>
          <a:prstGeom prst="hexagon">
            <a:avLst>
              <a:gd name="adj" fmla="val 51772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Гимнастика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Умывание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1064" name="AutoShape 952"/>
          <p:cNvSpPr>
            <a:spLocks noChangeArrowheads="1"/>
          </p:cNvSpPr>
          <p:nvPr/>
        </p:nvSpPr>
        <p:spPr bwMode="auto">
          <a:xfrm>
            <a:off x="263947" y="2987675"/>
            <a:ext cx="2194024" cy="1081088"/>
          </a:xfrm>
          <a:prstGeom prst="hexagon">
            <a:avLst>
              <a:gd name="adj" fmla="val 51065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Дыхательная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гимнастика</a:t>
            </a:r>
          </a:p>
        </p:txBody>
      </p:sp>
      <p:sp>
        <p:nvSpPr>
          <p:cNvPr id="91065" name="AutoShape 953"/>
          <p:cNvSpPr>
            <a:spLocks noChangeArrowheads="1"/>
          </p:cNvSpPr>
          <p:nvPr/>
        </p:nvSpPr>
        <p:spPr bwMode="auto">
          <a:xfrm>
            <a:off x="1116013" y="1557338"/>
            <a:ext cx="2232025" cy="1079500"/>
          </a:xfrm>
          <a:prstGeom prst="hexagon">
            <a:avLst>
              <a:gd name="adj" fmla="val 59677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Динамические 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паузы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Физкультминутки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1066" name="AutoShape 954"/>
          <p:cNvSpPr>
            <a:spLocks noChangeArrowheads="1"/>
          </p:cNvSpPr>
          <p:nvPr/>
        </p:nvSpPr>
        <p:spPr bwMode="auto">
          <a:xfrm>
            <a:off x="5508625" y="1557338"/>
            <a:ext cx="2231727" cy="863600"/>
          </a:xfrm>
          <a:prstGeom prst="hexagon">
            <a:avLst>
              <a:gd name="adj" fmla="val 60432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Занятия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физическому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воспитанию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1067" name="AutoShape 955"/>
          <p:cNvSpPr>
            <a:spLocks noChangeArrowheads="1"/>
          </p:cNvSpPr>
          <p:nvPr/>
        </p:nvSpPr>
        <p:spPr bwMode="auto">
          <a:xfrm>
            <a:off x="6227763" y="2636838"/>
            <a:ext cx="2232025" cy="1079500"/>
          </a:xfrm>
          <a:prstGeom prst="hexagon">
            <a:avLst>
              <a:gd name="adj" fmla="val 51691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Подвижные 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спортивные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игры</a:t>
            </a:r>
          </a:p>
        </p:txBody>
      </p:sp>
      <p:sp>
        <p:nvSpPr>
          <p:cNvPr id="91077" name="Oval 965"/>
          <p:cNvSpPr>
            <a:spLocks noChangeArrowheads="1"/>
          </p:cNvSpPr>
          <p:nvPr/>
        </p:nvSpPr>
        <p:spPr bwMode="auto">
          <a:xfrm>
            <a:off x="3566045" y="2943371"/>
            <a:ext cx="1944687" cy="1421459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технологий</a:t>
            </a:r>
          </a:p>
        </p:txBody>
      </p:sp>
      <p:sp>
        <p:nvSpPr>
          <p:cNvPr id="91078" name="AutoShape 966"/>
          <p:cNvSpPr>
            <a:spLocks noChangeArrowheads="1"/>
          </p:cNvSpPr>
          <p:nvPr/>
        </p:nvSpPr>
        <p:spPr bwMode="auto">
          <a:xfrm rot="-1376294">
            <a:off x="5066076" y="4293236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079" name="AutoShape 967"/>
          <p:cNvSpPr>
            <a:spLocks noChangeArrowheads="1"/>
          </p:cNvSpPr>
          <p:nvPr/>
        </p:nvSpPr>
        <p:spPr bwMode="auto">
          <a:xfrm>
            <a:off x="4859338" y="5207000"/>
            <a:ext cx="2089150" cy="1030312"/>
          </a:xfrm>
          <a:prstGeom prst="hexagon">
            <a:avLst>
              <a:gd name="adj" fmla="val 48382"/>
              <a:gd name="vf" fmla="val 115470"/>
            </a:avLst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Фитонциды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Фитотерапия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Евгений\Documents\0004-004-Vidy-zdorovesberegajuschikh-tekhnologij-v-doshkolnom-obrazovan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вгений\Documents\img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962"/>
            <a:ext cx="9183688" cy="719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74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9722" y="0"/>
            <a:ext cx="5420830" cy="98072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3333CC"/>
                </a:solidFill>
              </a:rPr>
              <a:t>Динамическая </a:t>
            </a:r>
            <a:r>
              <a:rPr lang="ru-RU" sz="3200" b="1" i="1" dirty="0">
                <a:solidFill>
                  <a:srgbClr val="3333CC"/>
                </a:solidFill>
              </a:rPr>
              <a:t>пауза</a:t>
            </a:r>
            <a:endParaRPr lang="ru-RU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692696"/>
            <a:ext cx="4320479" cy="2376264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r>
              <a:rPr lang="ru-RU" altLang="ru-RU" sz="2400" b="1" i="1" kern="1200" dirty="0">
                <a:solidFill>
                  <a:schemeClr val="accent2"/>
                </a:solidFill>
                <a:latin typeface="Times New Roman" pitchFamily="18" charset="0"/>
              </a:rPr>
              <a:t>снимает тревожность, способствует развитию мелкой моторики, повышает работоспособность, развивает мышление, внимание</a:t>
            </a:r>
            <a:endParaRPr lang="ru-RU" altLang="ru-RU" sz="2400" b="1" kern="1200" dirty="0">
              <a:solidFill>
                <a:schemeClr val="accent2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H:\фото\DSC036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9920"/>
            <a:ext cx="4256021" cy="319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:\фото\DSC036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07475"/>
            <a:ext cx="4544053" cy="340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41935"/>
            <a:ext cx="4321619" cy="315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60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CC"/>
                </a:solidFill>
              </a:rPr>
              <a:t>Динамическая</a:t>
            </a:r>
            <a:r>
              <a:rPr lang="ru-RU" sz="6000" b="1" dirty="0" smtClean="0">
                <a:solidFill>
                  <a:srgbClr val="3333CC"/>
                </a:solidFill>
              </a:rPr>
              <a:t> </a:t>
            </a:r>
            <a:r>
              <a:rPr lang="ru-RU" b="1" dirty="0" smtClean="0">
                <a:solidFill>
                  <a:srgbClr val="3333CC"/>
                </a:solidFill>
              </a:rPr>
              <a:t>пауза</a:t>
            </a:r>
            <a:r>
              <a:rPr lang="ru-RU" sz="3600" b="1" dirty="0" smtClean="0">
                <a:solidFill>
                  <a:srgbClr val="3333CC"/>
                </a:solidFill>
              </a:rPr>
              <a:t/>
            </a:r>
            <a:br>
              <a:rPr lang="ru-RU" sz="3600" b="1" dirty="0" smtClean="0">
                <a:solidFill>
                  <a:srgbClr val="3333CC"/>
                </a:solidFill>
              </a:rPr>
            </a:b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0" y="3816890"/>
            <a:ext cx="4320480" cy="2948142"/>
          </a:xfrm>
        </p:spPr>
        <p:txBody>
          <a:bodyPr numCol="2"/>
          <a:lstStyle/>
          <a:p>
            <a:pPr algn="ctr">
              <a:lnSpc>
                <a:spcPct val="90000"/>
              </a:lnSpc>
              <a:buNone/>
            </a:pPr>
            <a:r>
              <a:rPr lang="ru-RU" sz="1400" dirty="0">
                <a:solidFill>
                  <a:srgbClr val="C00000"/>
                </a:solidFill>
              </a:rPr>
              <a:t> «Мы на карусели» </a:t>
            </a:r>
          </a:p>
          <a:p>
            <a:pPr marL="0" indent="0">
              <a:lnSpc>
                <a:spcPct val="90000"/>
              </a:lnSpc>
              <a:buNone/>
            </a:pPr>
            <a:endParaRPr lang="ru-RU" sz="12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 smtClean="0"/>
              <a:t>Завертелись </a:t>
            </a:r>
            <a:r>
              <a:rPr lang="ru-RU" sz="1200" dirty="0"/>
              <a:t>карусели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Завертелись карусели </a:t>
            </a:r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Пересели на качели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Вверх летели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Вниз летели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Вверх летели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Вниз летели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А теперь с тобой вдвоем         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Мы на лодочке плывем                    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Ветер по морю гуляет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Нашу лодочку качает</a:t>
            </a:r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 smtClean="0"/>
              <a:t>(</a:t>
            </a:r>
            <a:r>
              <a:rPr lang="ru-RU" sz="1200" dirty="0"/>
              <a:t>малыши встают друг против друга, держась за руки и ходят кругами)</a:t>
            </a:r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(встали на носочки и потянулись вверх)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(присели на корточки)</a:t>
            </a:r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(изображают, как плывут на лодке)</a:t>
            </a:r>
          </a:p>
          <a:p>
            <a:pPr marL="0" indent="0">
              <a:lnSpc>
                <a:spcPct val="90000"/>
              </a:lnSpc>
              <a:buNone/>
            </a:pPr>
            <a:endParaRPr lang="ru-RU" sz="1200" dirty="0"/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(машут вытянутыми вверх руками)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200" dirty="0"/>
              <a:t>(руки на пояс, покачаться всем телом</a:t>
            </a:r>
            <a:r>
              <a:rPr lang="ru-RU" sz="900" dirty="0"/>
              <a:t>)</a:t>
            </a:r>
          </a:p>
          <a:p>
            <a:endParaRPr lang="ru-RU" sz="3200" dirty="0"/>
          </a:p>
        </p:txBody>
      </p:sp>
      <p:pic>
        <p:nvPicPr>
          <p:cNvPr id="1027" name="Picture 3" descr="H:\фото\DSC036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98381"/>
            <a:ext cx="4088868" cy="306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фото\DSC036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66451"/>
            <a:ext cx="4248472" cy="299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фото\DSC036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66451"/>
            <a:ext cx="4088868" cy="306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38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44000">
              <a:srgbClr val="99CC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92696"/>
            <a:ext cx="4320480" cy="3096344"/>
          </a:xfrm>
        </p:spPr>
        <p:txBody>
          <a:bodyPr>
            <a:normAutofit fontScale="90000"/>
          </a:bodyPr>
          <a:lstStyle/>
          <a:p>
            <a:pPr lv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3600" b="1" u="sng" dirty="0">
                <a:solidFill>
                  <a:srgbClr val="C00000"/>
                </a:solidFill>
                <a:ea typeface="+mn-ea"/>
                <a:cs typeface="+mn-cs"/>
              </a:rPr>
              <a:t>Гимнастика </a:t>
            </a:r>
            <a:r>
              <a:rPr lang="ru-RU" sz="3600" b="1" u="sng" dirty="0" smtClean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3600" b="1" u="sng" dirty="0" smtClean="0">
                <a:solidFill>
                  <a:srgbClr val="C00000"/>
                </a:solidFill>
                <a:ea typeface="+mn-ea"/>
                <a:cs typeface="+mn-cs"/>
              </a:rPr>
            </a:br>
            <a:r>
              <a:rPr lang="ru-RU" sz="3600" b="1" u="sng" dirty="0" smtClean="0">
                <a:solidFill>
                  <a:srgbClr val="C00000"/>
                </a:solidFill>
                <a:ea typeface="+mn-ea"/>
                <a:cs typeface="+mn-cs"/>
              </a:rPr>
              <a:t>для </a:t>
            </a:r>
            <a:r>
              <a:rPr lang="ru-RU" sz="3600" b="1" u="sng" dirty="0">
                <a:solidFill>
                  <a:srgbClr val="C00000"/>
                </a:solidFill>
                <a:ea typeface="+mn-ea"/>
                <a:cs typeface="+mn-cs"/>
              </a:rPr>
              <a:t>глаз</a:t>
            </a:r>
            <a:r>
              <a:rPr lang="ru-RU" sz="3600" u="sng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3600" u="sng" dirty="0">
                <a:solidFill>
                  <a:srgbClr val="C00000"/>
                </a:solidFill>
                <a:ea typeface="+mn-ea"/>
                <a:cs typeface="+mn-cs"/>
              </a:rPr>
            </a:br>
            <a:r>
              <a:rPr lang="ru-RU" sz="3600" dirty="0">
                <a:solidFill>
                  <a:srgbClr val="C00000"/>
                </a:solidFill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ea typeface="+mn-ea"/>
                <a:cs typeface="Arial" pitchFamily="34" charset="0"/>
              </a:rPr>
              <a:t>для предупреждения утомления глаз, укрепления глазных мышц;</a:t>
            </a:r>
            <a:br>
              <a:rPr lang="ru-RU" sz="2400" dirty="0">
                <a:solidFill>
                  <a:srgbClr val="C000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600" dirty="0">
                <a:solidFill>
                  <a:srgbClr val="C0000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lang="ru-RU" sz="2400" dirty="0">
                <a:solidFill>
                  <a:srgbClr val="C0000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для профилактики нарушений зрения дошкольников.</a:t>
            </a:r>
            <a:r>
              <a:rPr lang="ru-RU" sz="2000" dirty="0">
                <a:solidFill>
                  <a:srgbClr val="FFC000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dirty="0">
                <a:solidFill>
                  <a:srgbClr val="FFC0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4149080"/>
            <a:ext cx="3840813" cy="216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Моя флешка 8 гигов\2-ая млад.группа на флешке\во 2 мл. гр. фото\осень 2015\DSC00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17646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1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0">
              <a:srgbClr val="825600"/>
            </a:gs>
            <a:gs pos="42999">
              <a:srgbClr val="FFA800"/>
            </a:gs>
            <a:gs pos="0">
              <a:srgbClr val="825600"/>
            </a:gs>
            <a:gs pos="72000">
              <a:srgbClr val="FFA800"/>
            </a:gs>
            <a:gs pos="100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284984"/>
            <a:ext cx="4336394" cy="3312368"/>
          </a:xfrm>
        </p:spPr>
        <p:txBody>
          <a:bodyPr>
            <a:normAutofit fontScale="90000"/>
          </a:bodyPr>
          <a:lstStyle/>
          <a:p>
            <a:pPr lvl="0" eaLnBrk="1" hangingPunct="1">
              <a:spcBef>
                <a:spcPct val="20000"/>
              </a:spcBef>
            </a:pPr>
            <a:r>
              <a:rPr lang="ru-RU" sz="1800" u="sng" dirty="0">
                <a:solidFill>
                  <a:schemeClr val="tx1"/>
                </a:solidFill>
                <a:effectLst/>
                <a:latin typeface="Arial"/>
              </a:rPr>
              <a:t/>
            </a:r>
            <a:br>
              <a:rPr lang="ru-RU" sz="1800" u="sng" dirty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1800" u="sng" dirty="0" smtClean="0">
                <a:solidFill>
                  <a:schemeClr val="tx1"/>
                </a:solidFill>
                <a:effectLst/>
                <a:latin typeface="Arial"/>
              </a:rPr>
              <a:t/>
            </a:r>
            <a:br>
              <a:rPr lang="ru-RU" sz="1800" u="sng" dirty="0" smtClean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1800" b="1" dirty="0" smtClean="0">
                <a:solidFill>
                  <a:schemeClr val="tx1"/>
                </a:solidFill>
                <a:effectLst/>
                <a:latin typeface="Arial"/>
              </a:rPr>
              <a:t>/</a:t>
            </a:r>
            <a:r>
              <a:rPr lang="ru-RU" sz="1800" b="1" dirty="0">
                <a:solidFill>
                  <a:schemeClr val="tx1"/>
                </a:solidFill>
                <a:effectLst/>
                <a:latin typeface="Arial"/>
              </a:rPr>
              <a:t>Любая гимнастика для глаз проводится стоя/ </a:t>
            </a:r>
            <a:br>
              <a:rPr lang="ru-RU" sz="1800" b="1" dirty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1800" b="1" dirty="0">
                <a:solidFill>
                  <a:schemeClr val="tx1"/>
                </a:solidFill>
                <a:effectLst/>
                <a:latin typeface="Arial"/>
              </a:rPr>
              <a:t>  Дождик, дождик пуще лей (смотрят вверх) </a:t>
            </a:r>
            <a:br>
              <a:rPr lang="ru-RU" sz="1800" b="1" dirty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1800" b="1" dirty="0">
                <a:solidFill>
                  <a:schemeClr val="tx1"/>
                </a:solidFill>
                <a:effectLst/>
                <a:latin typeface="Arial"/>
              </a:rPr>
              <a:t>  Капай, капель не жалей (смотрят вниз) </a:t>
            </a:r>
            <a:br>
              <a:rPr lang="ru-RU" sz="1800" b="1" dirty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1800" b="1" dirty="0">
                <a:solidFill>
                  <a:schemeClr val="tx1"/>
                </a:solidFill>
                <a:effectLst/>
                <a:latin typeface="Arial"/>
              </a:rPr>
              <a:t>  Только нас не замочи (делают круговые движения глазами) </a:t>
            </a:r>
            <a:br>
              <a:rPr lang="ru-RU" sz="1800" b="1" dirty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1800" b="1" dirty="0">
                <a:solidFill>
                  <a:schemeClr val="tx1"/>
                </a:solidFill>
                <a:effectLst/>
                <a:latin typeface="Arial"/>
              </a:rPr>
              <a:t>  Зря в окошко не стучи.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lang="ru-RU" sz="18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99992" y="980728"/>
            <a:ext cx="4392487" cy="2232248"/>
          </a:xfrm>
        </p:spPr>
        <p:txBody>
          <a:bodyPr/>
          <a:lstStyle/>
          <a:p>
            <a:pPr marL="0" lvl="0" indent="0" algn="ctr">
              <a:lnSpc>
                <a:spcPct val="80000"/>
              </a:lnSpc>
              <a:buClr>
                <a:srgbClr val="9966FF"/>
              </a:buClr>
              <a:buNone/>
              <a:defRPr/>
            </a:pPr>
            <a:r>
              <a:rPr lang="ru-RU" sz="2800" b="1" u="sng" dirty="0" smtClean="0">
                <a:solidFill>
                  <a:srgbClr val="000000"/>
                </a:solidFill>
                <a:ea typeface="+mj-ea"/>
                <a:cs typeface="+mj-cs"/>
              </a:rPr>
              <a:t>Гимнастика</a:t>
            </a:r>
          </a:p>
          <a:p>
            <a:pPr marL="0" lvl="0" indent="0" algn="ctr">
              <a:lnSpc>
                <a:spcPct val="80000"/>
              </a:lnSpc>
              <a:buClr>
                <a:srgbClr val="9966FF"/>
              </a:buClr>
              <a:buNone/>
              <a:defRPr/>
            </a:pPr>
            <a:r>
              <a:rPr lang="ru-RU" sz="2800" b="1" u="sng" dirty="0" smtClean="0">
                <a:solidFill>
                  <a:srgbClr val="000000"/>
                </a:solidFill>
                <a:ea typeface="+mj-ea"/>
                <a:cs typeface="+mj-cs"/>
              </a:rPr>
              <a:t> </a:t>
            </a:r>
            <a:r>
              <a:rPr lang="ru-RU" sz="2800" b="1" u="sng" dirty="0">
                <a:solidFill>
                  <a:srgbClr val="000000"/>
                </a:solidFill>
                <a:ea typeface="+mj-ea"/>
                <a:cs typeface="+mj-cs"/>
              </a:rPr>
              <a:t>для глаз</a:t>
            </a:r>
            <a:endParaRPr lang="ru-RU" sz="3600" dirty="0"/>
          </a:p>
        </p:txBody>
      </p:sp>
      <p:pic>
        <p:nvPicPr>
          <p:cNvPr id="5123" name="Picture 3" descr="C:\Users\Евгений\Pictures\2015-10-29\0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0186" y="332657"/>
            <a:ext cx="496590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Евгений\Pictures\2015-10-29\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394" y="2996952"/>
            <a:ext cx="462429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29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FF3399"/>
            </a:gs>
            <a:gs pos="12000">
              <a:srgbClr val="FF6633"/>
            </a:gs>
            <a:gs pos="98000">
              <a:srgbClr val="FFFF00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7452319" y="463975"/>
            <a:ext cx="9058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dirty="0" smtClean="0">
                <a:solidFill>
                  <a:srgbClr val="000000"/>
                </a:solidFill>
              </a:rPr>
              <a:t>         </a:t>
            </a:r>
            <a:endParaRPr lang="ru-RU" sz="4800" b="1" i="1" dirty="0">
              <a:solidFill>
                <a:srgbClr val="0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16015" y="692695"/>
            <a:ext cx="4224469" cy="2160239"/>
          </a:xfrm>
        </p:spPr>
        <p:txBody>
          <a:bodyPr/>
          <a:lstStyle/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Дыхательная </a:t>
            </a:r>
            <a:r>
              <a:rPr lang="ru-RU" sz="44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гимнастика</a:t>
            </a:r>
            <a:endParaRPr lang="ru-RU" sz="1800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434305"/>
            <a:ext cx="3672407" cy="374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ru-RU" sz="1400" u="sng" kern="0" dirty="0" smtClean="0">
              <a:solidFill>
                <a:srgbClr val="000000"/>
              </a:solidFill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u="sng" kern="0" dirty="0" smtClean="0">
                <a:solidFill>
                  <a:srgbClr val="000000"/>
                </a:solidFill>
              </a:rPr>
              <a:t>Дыхательное </a:t>
            </a:r>
            <a:r>
              <a:rPr lang="ru-RU" sz="1400" u="sng" kern="0" dirty="0">
                <a:solidFill>
                  <a:srgbClr val="000000"/>
                </a:solidFill>
              </a:rPr>
              <a:t>упражнение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 smtClean="0">
                <a:solidFill>
                  <a:srgbClr val="000000"/>
                </a:solidFill>
              </a:rPr>
              <a:t>«</a:t>
            </a:r>
            <a:r>
              <a:rPr lang="ru-RU" sz="1400" kern="0" dirty="0">
                <a:solidFill>
                  <a:srgbClr val="000000"/>
                </a:solidFill>
              </a:rPr>
              <a:t>Мишка и Мышка»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У мишки дом огромный (выпрямиться, встать на носочки, поднять руки вверх, потянуться, посмотреть на руки, вдох)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У мышки очень маленький (присесть, обхватить руками колени, опустить голову, выдох с произношением звука ш-ш-ш)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Мышка ходит в гости к мишке (походить на носочках)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1400" kern="0" dirty="0">
                <a:solidFill>
                  <a:srgbClr val="000000"/>
                </a:solidFill>
              </a:rPr>
              <a:t>  - Он же к ней не попадёт!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3200" kern="0" dirty="0">
                <a:solidFill>
                  <a:srgbClr val="000000"/>
                </a:solidFill>
              </a:rPr>
              <a:t>  </a:t>
            </a:r>
          </a:p>
        </p:txBody>
      </p:sp>
      <p:pic>
        <p:nvPicPr>
          <p:cNvPr id="3074" name="Picture 2" descr="D:\Мои документы\Мамкины документы(1)\Мамкино\2  МЛАДШАЯ  ГРУППА\фото 2015-2016\д.с. фото\DSC00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3976"/>
            <a:ext cx="4646242" cy="318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и документы\Мамкины документы(1)\Мамкино\2  МЛАДШАЯ  ГРУППА\фото 2015-2016\д.с. фото\DSC000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780928"/>
            <a:ext cx="5112569" cy="365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91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714356"/>
            <a:ext cx="2357454" cy="1214446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Ручной </a:t>
            </a:r>
            <a:b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труд </a:t>
            </a: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24128" y="4507746"/>
            <a:ext cx="2962672" cy="161841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Гимнастика после сна</a:t>
            </a:r>
            <a:endParaRPr lang="ru-RU" b="1" i="1" dirty="0"/>
          </a:p>
        </p:txBody>
      </p:sp>
      <p:pic>
        <p:nvPicPr>
          <p:cNvPr id="8194" name="Picture 2" descr="H:\фото\DSC036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6078">
            <a:off x="274123" y="383401"/>
            <a:ext cx="4559457" cy="341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фото\DSC036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1947">
            <a:off x="4329451" y="811581"/>
            <a:ext cx="4546780" cy="341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:\фото\DSC036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4264">
            <a:off x="956250" y="3456132"/>
            <a:ext cx="4120640" cy="309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7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9792" y="260648"/>
            <a:ext cx="8229600" cy="115699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>Подвижные и спортивные игры  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>-  развивают </a:t>
            </a:r>
            <a:r>
              <a:rPr lang="ru-RU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>у детей настойчивость, смелость, решительность, инициативу, сообразительность и мышление. </a:t>
            </a:r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8194" name="Picture 2" descr="C:\Users\Евгений\Pictures\2015-10-29\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04" y="1124744"/>
            <a:ext cx="4392488" cy="382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вгений\Pictures\2015-10-29\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573" y="1124744"/>
            <a:ext cx="4644008" cy="269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Евгений\Pictures\2015-10-29\0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12" y="3766139"/>
            <a:ext cx="4393480" cy="299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Евгений\Pictures\2015-10-29\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25" y="3807551"/>
            <a:ext cx="4499992" cy="29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46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ои рисунки\kj3ocdmagwamjiv5fxy6uvqft5kmqrvd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8641"/>
            <a:ext cx="8626529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  <a:spcAft>
                <a:spcPts val="400"/>
              </a:spcAft>
            </a:pPr>
            <a:r>
              <a:rPr lang="ru-RU" sz="2800" b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Здоровьесберегающие</a:t>
            </a:r>
            <a:r>
              <a:rPr lang="ru-RU" sz="2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технологии </a:t>
            </a:r>
            <a:r>
              <a:rPr lang="ru-RU" sz="2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– </a:t>
            </a:r>
          </a:p>
          <a:p>
            <a:pPr lvl="0">
              <a:spcBef>
                <a:spcPts val="400"/>
              </a:spcBef>
              <a:spcAft>
                <a:spcPts val="400"/>
              </a:spcAft>
            </a:pPr>
            <a:r>
              <a:rPr lang="ru-RU" sz="2800" b="1" dirty="0" smtClean="0">
                <a:solidFill>
                  <a:srgbClr val="3333CC"/>
                </a:solidFill>
              </a:rPr>
              <a:t>это </a:t>
            </a:r>
            <a:r>
              <a:rPr lang="ru-RU" sz="2800" b="1" dirty="0">
                <a:solidFill>
                  <a:srgbClr val="3333CC"/>
                </a:solidFill>
              </a:rPr>
              <a:t>система мер, включающая взаимосвязь и взаимодействие всех факторов образовательной среды, направленных на сохранение здоровья ребёнка на всех этапах его обучения и развития. </a:t>
            </a:r>
          </a:p>
          <a:p>
            <a:pPr lvl="0" fontAlgn="base">
              <a:buClr>
                <a:srgbClr val="9966FF"/>
              </a:buClr>
              <a:buSzPct val="60000"/>
              <a:defRPr/>
            </a:pPr>
            <a:endParaRPr lang="ru-RU" sz="2800" kern="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0" fontAlgn="base">
              <a:buClr>
                <a:srgbClr val="9966FF"/>
              </a:buClr>
              <a:buSzPct val="60000"/>
              <a:defRPr/>
            </a:pPr>
            <a:r>
              <a:rPr lang="ru-RU" sz="2800" kern="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Здоровьесберегающий</a:t>
            </a:r>
            <a:r>
              <a:rPr lang="ru-RU" sz="28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педагогический процесс дошкольной организации</a:t>
            </a:r>
          </a:p>
          <a:p>
            <a:pPr lvl="0" fontAlgn="base">
              <a:buClr>
                <a:srgbClr val="9966FF"/>
              </a:buClr>
              <a:buSzPct val="60000"/>
              <a:defRPr/>
            </a:pPr>
            <a:r>
              <a:rPr lang="ru-RU" sz="28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-  процесс воспитания и развития детей дошкольного возраста в режиме </a:t>
            </a:r>
            <a:r>
              <a:rPr lang="ru-RU" sz="2800" kern="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здоровьесбережения</a:t>
            </a:r>
            <a:r>
              <a:rPr lang="ru-RU" sz="28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 </a:t>
            </a:r>
            <a:r>
              <a:rPr lang="ru-RU" sz="2800" kern="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здоровьеобогащения</a:t>
            </a:r>
            <a:r>
              <a:rPr lang="ru-RU" sz="28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lvl="0" fontAlgn="base">
              <a:buClr>
                <a:srgbClr val="9966FF"/>
              </a:buClr>
              <a:buSzPct val="60000"/>
              <a:defRPr/>
            </a:pPr>
            <a:r>
              <a:rPr lang="ru-RU" sz="28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- процесс, направленный на обеспечение физического, психического и социального благополучия ребенка. 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8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0">
              <a:srgbClr val="0047FF"/>
            </a:gs>
            <a:gs pos="0">
              <a:srgbClr val="000082"/>
            </a:gs>
            <a:gs pos="0">
              <a:srgbClr val="0070C0"/>
            </a:gs>
            <a:gs pos="100000">
              <a:srgbClr val="000082"/>
            </a:gs>
            <a:gs pos="82000">
              <a:srgbClr val="0047FF"/>
            </a:gs>
            <a:gs pos="100000">
              <a:srgbClr val="000082"/>
            </a:gs>
            <a:gs pos="100000">
              <a:srgbClr val="0047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60649"/>
            <a:ext cx="8003232" cy="1080120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Релаксация - 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дети учатся  ощущать свои </a:t>
            </a:r>
            <a:r>
              <a:rPr lang="ru-RU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   эмоции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, </a:t>
            </a:r>
            <a:r>
              <a:rPr lang="ru-RU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расслабляться.</a:t>
            </a:r>
            <a:endParaRPr lang="ru-RU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Евгений\Pictures\2015-11-05\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68455" cy="510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04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Мама\water_plant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F:\DCIM\101MSDCF\DSC001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56895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77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6746" y="274638"/>
            <a:ext cx="4355288" cy="207424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ПАЛЬЧИКОВАЯ </a:t>
            </a:r>
            <a:br>
              <a:rPr lang="ru-RU" sz="36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36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ГИМНАСТИКА</a:t>
            </a:r>
            <a:endParaRPr lang="ru-RU" sz="36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9218" name="Picture 2" descr="H:\1фото\DSC036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997" y="2852936"/>
            <a:ext cx="5090114" cy="381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9" y="332656"/>
            <a:ext cx="4625305" cy="351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679106"/>
            <a:ext cx="33843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FFFFCC"/>
                </a:solidFill>
                <a:latin typeface="Times New Roman" pitchFamily="18" charset="0"/>
              </a:rPr>
              <a:t>снимает тревожность, способствует развитию мелкой моторики, повышает работоспособность, развивает мышление, внимание</a:t>
            </a:r>
            <a:endParaRPr lang="ru-RU" altLang="ru-RU" sz="2400" b="1" dirty="0">
              <a:solidFill>
                <a:srgbClr val="FFFFC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9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Технологии обучения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здоровому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образу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 </a:t>
            </a:r>
            <a:r>
              <a:rPr lang="ru-RU" sz="2800" b="1" cap="all" dirty="0" smtClean="0">
                <a:solidFill>
                  <a:srgbClr val="000000"/>
                </a:solidFill>
              </a:rPr>
              <a:t>Физкультура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C:\Users\Евгений\Documents\imgpreview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91276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93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вгений\Pictures\2015-10-29\0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836713"/>
            <a:ext cx="4320042" cy="266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вгений\Pictures\2015-10-29\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918073"/>
            <a:ext cx="4176463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вгений\Pictures\2015-10-29\0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771" y="3497854"/>
            <a:ext cx="4293281" cy="309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:\2 фото\0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497854"/>
            <a:ext cx="4176463" cy="309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61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100000">
              <a:srgbClr val="92D05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2040" y="4581128"/>
            <a:ext cx="3754760" cy="1944216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  <a:latin typeface="Times New Roman"/>
              </a:rPr>
              <a:t>снимают напряжение, восстанавливают умственную работоспособность детей, помогают расслабиться, снимают мышечную утомленность, успокаивают нервную систему.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148263" y="549275"/>
            <a:ext cx="3995737" cy="253365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Физкультминутки</a:t>
            </a:r>
            <a:endParaRPr lang="ru-RU" b="1" dirty="0"/>
          </a:p>
        </p:txBody>
      </p:sp>
      <p:pic>
        <p:nvPicPr>
          <p:cNvPr id="7170" name="Picture 2" descr="H:\фото\DSC03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63" y="204968"/>
            <a:ext cx="4564969" cy="342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фото\DSC036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42404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82" y="3356992"/>
            <a:ext cx="4425950" cy="331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3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32040" y="764704"/>
            <a:ext cx="3754760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Индивидуальная работа</a:t>
            </a:r>
            <a:endParaRPr lang="ru-RU" b="1" i="1" dirty="0"/>
          </a:p>
        </p:txBody>
      </p:sp>
      <p:pic>
        <p:nvPicPr>
          <p:cNvPr id="7170" name="Picture 2" descr="C:\Users\Евгений\Pictures\2015-10-29\0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04519"/>
            <a:ext cx="5384598" cy="30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Евгений\Pictures\2015-10-29\0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45" y="692696"/>
            <a:ext cx="4719984" cy="278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:\2 фото\0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073" y="2564904"/>
            <a:ext cx="4828028" cy="271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20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Мама\600_f5cb4c1bed7ddcf4f2d9808132527bf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00387" y="404664"/>
            <a:ext cx="73432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err="1">
                <a:solidFill>
                  <a:srgbClr val="000000"/>
                </a:solidFill>
              </a:rPr>
              <a:t>Коррегирующая</a:t>
            </a:r>
            <a:r>
              <a:rPr lang="ru-RU" sz="4000" b="1" dirty="0">
                <a:solidFill>
                  <a:srgbClr val="000000"/>
                </a:solidFill>
              </a:rPr>
              <a:t> гимнастика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5714181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34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73000">
              <a:srgbClr val="6666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u-RU" sz="3200" b="1" i="1" dirty="0" smtClean="0"/>
              <a:t>Самостоятельная деятельность</a:t>
            </a:r>
            <a:endParaRPr lang="ru-RU" sz="3200" b="1" i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4149080"/>
            <a:ext cx="532836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:\2 фото\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96752"/>
            <a:ext cx="445163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2 фото\0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13" y="1412776"/>
            <a:ext cx="4325320" cy="283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18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68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292080" y="261639"/>
            <a:ext cx="3600400" cy="5865515"/>
          </a:xfrm>
        </p:spPr>
        <p:txBody>
          <a:bodyPr>
            <a:norm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</p:txBody>
      </p:sp>
      <p:pic>
        <p:nvPicPr>
          <p:cNvPr id="2050" name="Picture 2" descr="H:\фото\DSC036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184576" cy="600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120" y="116632"/>
            <a:ext cx="36004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Коммуникативные игры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400" u="sng" dirty="0" smtClean="0"/>
          </a:p>
          <a:p>
            <a:r>
              <a:rPr lang="ru-RU" i="1" u="sng" dirty="0" smtClean="0"/>
              <a:t>Словесная игра</a:t>
            </a:r>
            <a:endParaRPr lang="ru-RU" i="1" u="sng" dirty="0"/>
          </a:p>
          <a:p>
            <a:r>
              <a:rPr lang="ru-RU" dirty="0"/>
              <a:t> - Как живёшь?</a:t>
            </a:r>
          </a:p>
          <a:p>
            <a:r>
              <a:rPr lang="ru-RU" dirty="0"/>
              <a:t>  - Вот так! (поднимают вверх большие пальцы)</a:t>
            </a:r>
          </a:p>
          <a:p>
            <a:r>
              <a:rPr lang="ru-RU" dirty="0"/>
              <a:t>  - Как идёшь?</a:t>
            </a:r>
          </a:p>
          <a:p>
            <a:r>
              <a:rPr lang="ru-RU" dirty="0"/>
              <a:t>  - Вот так! (шагают 2-мя пальцами по ладони)</a:t>
            </a:r>
          </a:p>
          <a:p>
            <a:r>
              <a:rPr lang="ru-RU" dirty="0"/>
              <a:t>  - А бежишь?</a:t>
            </a:r>
          </a:p>
          <a:p>
            <a:r>
              <a:rPr lang="ru-RU" dirty="0"/>
              <a:t>  - Вот так! (сгибают руки в локтях, изображают бег) </a:t>
            </a:r>
          </a:p>
          <a:p>
            <a:r>
              <a:rPr lang="ru-RU" dirty="0"/>
              <a:t>  - Ночью спишь?</a:t>
            </a:r>
          </a:p>
          <a:p>
            <a:r>
              <a:rPr lang="ru-RU" dirty="0"/>
              <a:t>  - Вот так!(руки под щеку, кладут на них голову)</a:t>
            </a:r>
          </a:p>
          <a:p>
            <a:r>
              <a:rPr lang="ru-RU" dirty="0"/>
              <a:t>  - Как шалишь?</a:t>
            </a:r>
          </a:p>
          <a:p>
            <a:r>
              <a:rPr lang="ru-RU" dirty="0"/>
              <a:t>  - Вот так! (надувают щеки и постукивают по ним ладонями)</a:t>
            </a:r>
          </a:p>
          <a:p>
            <a:r>
              <a:rPr lang="ru-RU" dirty="0"/>
              <a:t>  - А грозишь?</a:t>
            </a:r>
          </a:p>
          <a:p>
            <a:r>
              <a:rPr lang="ru-RU" dirty="0"/>
              <a:t>  - Вот так! ( грозят пальцами друг дугу)</a:t>
            </a:r>
          </a:p>
        </p:txBody>
      </p:sp>
      <p:sp>
        <p:nvSpPr>
          <p:cNvPr id="4" name="Прямоугольник 3"/>
          <p:cNvSpPr/>
          <p:nvPr/>
        </p:nvSpPr>
        <p:spPr>
          <a:xfrm rot="21291818" flipV="1">
            <a:off x="4503894" y="2629112"/>
            <a:ext cx="71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94000">
              <a:srgbClr val="00B0F0">
                <a:lumMod val="79000"/>
              </a:srgbClr>
            </a:gs>
            <a:gs pos="7000">
              <a:schemeClr val="bg1">
                <a:lumMod val="75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3333CC"/>
                </a:solidFill>
              </a:rPr>
              <a:t>Участники :</a:t>
            </a:r>
            <a:br>
              <a:rPr lang="ru-RU" sz="3600" b="1" dirty="0" smtClean="0">
                <a:solidFill>
                  <a:srgbClr val="3333CC"/>
                </a:solidFill>
              </a:rPr>
            </a:br>
            <a:r>
              <a:rPr lang="ru-RU" sz="3600" b="1" dirty="0" smtClean="0">
                <a:solidFill>
                  <a:srgbClr val="CC0000"/>
                </a:solidFill>
              </a:rPr>
              <a:t>Дети группы №5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2348879"/>
            <a:ext cx="2880320" cy="30243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:\2 фото\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3773744" cy="386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DCIM\101MSDCF\DSC00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51553"/>
            <a:ext cx="3864616" cy="38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38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3528392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effectLst/>
                <a:ea typeface="Times New Roman"/>
              </a:rPr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5596" y="188640"/>
            <a:ext cx="6400800" cy="1512168"/>
          </a:xfrm>
        </p:spPr>
        <p:txBody>
          <a:bodyPr>
            <a:normAutofit fontScale="92500" lnSpcReduction="20000"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effectLst/>
                <a:ea typeface="Times New Roman"/>
                <a:cs typeface="+mj-cs"/>
              </a:rPr>
              <a:t>Технологии музыкального </a:t>
            </a:r>
            <a:r>
              <a:rPr lang="ru-RU" sz="4000" b="1" i="1" dirty="0">
                <a:solidFill>
                  <a:srgbClr val="000000"/>
                </a:solidFill>
                <a:effectLst/>
                <a:ea typeface="Times New Roman"/>
                <a:cs typeface="+mj-cs"/>
              </a:rPr>
              <a:t>воздействия</a:t>
            </a:r>
            <a:endParaRPr lang="ru-RU" sz="2800" dirty="0"/>
          </a:p>
        </p:txBody>
      </p:sp>
      <p:pic>
        <p:nvPicPr>
          <p:cNvPr id="5122" name="Picture 2" descr="D:\Моя флешка 8 гигов\2-ая млад.группа на флешке\во 2 мл. гр. фото\осень 2015\DSC000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1296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43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sz="4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Технологии воздействия 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цветом – цветовая гамма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8" cy="468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66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Мои документы\Мамкины документы(1)\Мамкино\2  МЛАДШАЯ  ГРУППА\фото 2015-2016\д.с. фото\DSC00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240805" cy="407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88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88640"/>
            <a:ext cx="8390736" cy="2443444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«От того, как прошло детство, 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кто вёл ребенка за руку в детские годы, 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что вошло в его разум и сердце из окружающего мира –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от этого в решающей степени зависит, каким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человеком станет сегодняшний малыш».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i="1" dirty="0" smtClean="0">
                <a:solidFill>
                  <a:schemeClr val="tx2">
                    <a:lumMod val="75000"/>
                  </a:schemeClr>
                </a:solidFill>
              </a:rPr>
              <a:t>В.А.Сухомлинский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2050" name="Picture 2" descr="C:\Users\Евгений\Documents\IMG_7371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705678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357430"/>
            <a:ext cx="7786742" cy="1857388"/>
          </a:xfrm>
        </p:spPr>
        <p:txBody>
          <a:bodyPr>
            <a:normAutofit fontScale="90000"/>
          </a:bodyPr>
          <a:lstStyle/>
          <a:p>
            <a:r>
              <a:rPr lang="ru-RU" sz="67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 за внимание</a:t>
            </a:r>
            <a:r>
              <a:rPr lang="ru-RU" sz="4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sz="4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DEBCF"/>
            </a:gs>
            <a:gs pos="55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648072"/>
          </a:xfrm>
        </p:spPr>
        <p:txBody>
          <a:bodyPr/>
          <a:lstStyle/>
          <a:p>
            <a:pPr marL="0" indent="0"/>
            <a:r>
              <a:rPr lang="ru-RU" sz="3600" b="1" dirty="0" smtClean="0">
                <a:solidFill>
                  <a:srgbClr val="0070C0"/>
                </a:solidFill>
              </a:rPr>
              <a:t>Актуальность применения </a:t>
            </a:r>
            <a:r>
              <a:rPr lang="ru-RU" sz="3600" b="1" dirty="0" err="1" smtClean="0">
                <a:solidFill>
                  <a:srgbClr val="0070C0"/>
                </a:solidFill>
              </a:rPr>
              <a:t>здоровьесберегающих</a:t>
            </a:r>
            <a:r>
              <a:rPr lang="ru-RU" sz="3600" b="1" dirty="0" smtClean="0">
                <a:solidFill>
                  <a:srgbClr val="0070C0"/>
                </a:solidFill>
              </a:rPr>
              <a:t> технологий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lvl="0">
              <a:lnSpc>
                <a:spcPct val="80000"/>
              </a:lnSpc>
              <a:buClr>
                <a:srgbClr val="9966FF"/>
              </a:buClr>
              <a:buSzPct val="6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гиподинамия (нарушение функций опорно-двигательного аппарата, кровообращения, дыхания, пищеварения, нарушение зрения и т.п.) </a:t>
            </a:r>
          </a:p>
          <a:p>
            <a:pPr lvl="0">
              <a:lnSpc>
                <a:spcPct val="80000"/>
              </a:lnSpc>
              <a:buClr>
                <a:srgbClr val="9966FF"/>
              </a:buClr>
              <a:buSzPct val="6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детские стрессы (нервные расстройства вследствие отрицательной психологической обстановки в семье, излишнего шума и нервности в детском коллективе) </a:t>
            </a:r>
          </a:p>
          <a:p>
            <a:pPr lvl="0">
              <a:lnSpc>
                <a:spcPct val="80000"/>
              </a:lnSpc>
              <a:buClr>
                <a:srgbClr val="9966FF"/>
              </a:buClr>
              <a:buSzPct val="60000"/>
              <a:buFont typeface="Wingdings" pitchFamily="2" charset="2"/>
              <a:buChar char="n"/>
              <a:defRPr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тревожность (недостаток эмоциональной поддержки в детском саду и семье, недостаток информации).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846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DEBCF"/>
            </a:gs>
            <a:gs pos="5000">
              <a:srgbClr val="00B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подготовила Никонорова О.В.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6388" y="2243664"/>
            <a:ext cx="2728912" cy="254635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Цель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технологий в дошко­льном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образовании,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применительно к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ребёнку 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2789" y="5013176"/>
            <a:ext cx="2728912" cy="15113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Цель применительно ко взрослым 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3035300" y="2243663"/>
            <a:ext cx="5957888" cy="2546351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Обеспечение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вы­сокого уровня реального здоровья дошкольнику и воспитание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валеологической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Создание условий для получения  знаний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здоровье и умений оберегать, поддерживать и охранять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его.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Оказание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эле­ментарной медицинской, психологической самопомощи и по­мощи.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3091701" y="5013176"/>
            <a:ext cx="5845086" cy="1511300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6666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Содействие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становлению культуры здоровья, в том числе культуры профессионального здоровья воспитателей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 и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валеологическому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просвещению родителей.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20688"/>
            <a:ext cx="7740352" cy="1399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6666CC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3600" b="1" dirty="0" err="1">
                <a:solidFill>
                  <a:srgbClr val="6666CC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3600" b="1" dirty="0">
                <a:solidFill>
                  <a:srgbClr val="6666CC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технологий</a:t>
            </a:r>
            <a:endParaRPr lang="ru-RU" sz="3600" dirty="0">
              <a:solidFill>
                <a:srgbClr val="6666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0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000">
              <a:schemeClr val="accent5">
                <a:lumMod val="75000"/>
              </a:schemeClr>
            </a:gs>
            <a:gs pos="84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620688"/>
            <a:ext cx="7688263" cy="1459007"/>
          </a:xfrm>
          <a:prstGeom prst="rect">
            <a:avLst/>
          </a:prstGeom>
          <a:solidFill>
            <a:srgbClr val="6666CC"/>
          </a:solidFill>
          <a:ln>
            <a:solidFill>
              <a:srgbClr val="FF99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Виды </a:t>
            </a:r>
            <a:r>
              <a:rPr lang="ru-RU" sz="2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здоровьесберегающих</a:t>
            </a: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 технологий в дошкольном </a:t>
            </a:r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обра­зовании : </a:t>
            </a:r>
            <a:endParaRPr lang="ru-RU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8466" y="2226189"/>
            <a:ext cx="5313653" cy="50641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Медико-профилактические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 rot="10800000" flipV="1">
            <a:off x="3588324" y="2838128"/>
            <a:ext cx="5326783" cy="8789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здоровьеобогащение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пе­дагогов дошкольного образования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63888" y="4941168"/>
            <a:ext cx="5313653" cy="7920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просвеще­ние родителей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8467" y="3933056"/>
            <a:ext cx="5219116" cy="79208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социально-психологического благопо­лучия ребенка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5877272"/>
            <a:ext cx="5223655" cy="7200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Физкультурно-оздоровительные</a:t>
            </a:r>
          </a:p>
        </p:txBody>
      </p:sp>
    </p:spTree>
    <p:extLst>
      <p:ext uri="{BB962C8B-B14F-4D97-AF65-F5344CB8AC3E}">
        <p14:creationId xmlns:p14="http://schemas.microsoft.com/office/powerpoint/2010/main" val="383309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6000">
              <a:schemeClr val="bg2">
                <a:tint val="96000"/>
                <a:shade val="100000"/>
                <a:hueMod val="106000"/>
                <a:satMod val="220000"/>
                <a:lumMod val="140000"/>
              </a:schemeClr>
            </a:gs>
            <a:gs pos="11000">
              <a:schemeClr val="tx1">
                <a:lumMod val="50000"/>
              </a:schemeClr>
            </a:gs>
            <a:gs pos="78000">
              <a:schemeClr val="bg2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179513" y="2888457"/>
            <a:ext cx="2448272" cy="1152525"/>
          </a:xfrm>
          <a:prstGeom prst="foldedCorner">
            <a:avLst/>
          </a:prstGeom>
          <a:solidFill>
            <a:srgbClr val="CC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здоровья дошкольников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2987824" y="2888457"/>
            <a:ext cx="3096344" cy="1152525"/>
          </a:xfrm>
          <a:prstGeom prst="foldedCorne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контроль питания, физического развития, закаливания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6388806" y="2888456"/>
            <a:ext cx="2503674" cy="1152525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профилактических мероприятий</a:t>
            </a:r>
            <a:r>
              <a:rPr lang="ru-RU" dirty="0">
                <a:solidFill>
                  <a:prstClr val="black"/>
                </a:solidFill>
              </a:rPr>
              <a:t>	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1403649" y="4516498"/>
            <a:ext cx="3132347" cy="1198562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контроля и помощь в обеспечении требований СанПиН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4860032" y="4516498"/>
            <a:ext cx="3168351" cy="1198562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</a:t>
            </a:r>
          </a:p>
          <a:p>
            <a:pPr algn="ctr">
              <a:defRPr/>
            </a:pP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среды в ДОУ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5" y="620688"/>
            <a:ext cx="7342083" cy="1368152"/>
          </a:xfrm>
          <a:prstGeom prst="rect">
            <a:avLst/>
          </a:prstGeom>
          <a:solidFill>
            <a:srgbClr val="66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МЕДИКО-ПРОФИЛАКТИЧЕСКИЕ ТЕХНОЛОГИИ 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9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0">
              <a:srgbClr val="00CCCC"/>
            </a:gs>
            <a:gs pos="99000">
              <a:srgbClr val="9999FF"/>
            </a:gs>
            <a:gs pos="0">
              <a:srgbClr val="2E6792"/>
            </a:gs>
            <a:gs pos="100000">
              <a:srgbClr val="3333CC"/>
            </a:gs>
            <a:gs pos="100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21602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C0000"/>
                </a:solidFill>
              </a:rPr>
              <a:t>Воспитание культурно-гигиенических навыков</a:t>
            </a:r>
            <a:r>
              <a:rPr lang="ru-RU" dirty="0" smtClean="0">
                <a:solidFill>
                  <a:srgbClr val="CC0000"/>
                </a:solidFill>
              </a:rPr>
              <a:t/>
            </a:r>
            <a:br>
              <a:rPr lang="ru-RU" dirty="0" smtClean="0">
                <a:solidFill>
                  <a:srgbClr val="CC0000"/>
                </a:solidFill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0" y="4991278"/>
            <a:ext cx="2736304" cy="150156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9219" name="Picture 3" descr="H:\фото\DSC03665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908720"/>
            <a:ext cx="439248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:\фото\DSC03667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4352"/>
            <a:ext cx="4392488" cy="312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H:\фото\DSC036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02" y="908720"/>
            <a:ext cx="418572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:\фото\DSC036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02" y="3574352"/>
            <a:ext cx="4250019" cy="312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2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5_Тема1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0_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Берлин">
  <a:themeElements>
    <a:clrScheme name="Другая 4">
      <a:dk1>
        <a:srgbClr val="C386BD"/>
      </a:dk1>
      <a:lt1>
        <a:srgbClr val="EBD6E9"/>
      </a:lt1>
      <a:dk2>
        <a:srgbClr val="8D4585"/>
      </a:dk2>
      <a:lt2>
        <a:srgbClr val="E7E6E6"/>
      </a:lt2>
      <a:accent1>
        <a:srgbClr val="F35AE6"/>
      </a:accent1>
      <a:accent2>
        <a:srgbClr val="FC5283"/>
      </a:accent2>
      <a:accent3>
        <a:srgbClr val="F67C64"/>
      </a:accent3>
      <a:accent4>
        <a:srgbClr val="F89F65"/>
      </a:accent4>
      <a:accent5>
        <a:srgbClr val="55C6BA"/>
      </a:accent5>
      <a:accent6>
        <a:srgbClr val="84A3FD"/>
      </a:accent6>
      <a:hlink>
        <a:srgbClr val="6ED4F6"/>
      </a:hlink>
      <a:folHlink>
        <a:srgbClr val="9FECFC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106000"/>
                <a:satMod val="220000"/>
                <a:lumMod val="140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7D30EEFE-7128-4DE5-8A0D-8D4EF32CB0AF}"/>
    </a:ext>
  </a:extLst>
</a:theme>
</file>

<file path=ppt/theme/theme4.xml><?xml version="1.0" encoding="utf-8"?>
<a:theme xmlns:a="http://schemas.openxmlformats.org/drawingml/2006/main" name="2_Берлин">
  <a:themeElements>
    <a:clrScheme name="Берлин">
      <a:dk1>
        <a:sysClr val="windowText" lastClr="000000"/>
      </a:dk1>
      <a:lt1>
        <a:sysClr val="window" lastClr="FFFFFF"/>
      </a:lt1>
      <a:dk2>
        <a:srgbClr val="8D4585"/>
      </a:dk2>
      <a:lt2>
        <a:srgbClr val="E7E6E6"/>
      </a:lt2>
      <a:accent1>
        <a:srgbClr val="F35AE6"/>
      </a:accent1>
      <a:accent2>
        <a:srgbClr val="FC5283"/>
      </a:accent2>
      <a:accent3>
        <a:srgbClr val="F67C64"/>
      </a:accent3>
      <a:accent4>
        <a:srgbClr val="F89F65"/>
      </a:accent4>
      <a:accent5>
        <a:srgbClr val="55C6BA"/>
      </a:accent5>
      <a:accent6>
        <a:srgbClr val="84A3FD"/>
      </a:accent6>
      <a:hlink>
        <a:srgbClr val="6ED4F6"/>
      </a:hlink>
      <a:folHlink>
        <a:srgbClr val="9FECFC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106000"/>
                <a:satMod val="220000"/>
                <a:lumMod val="140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7D30EEFE-7128-4DE5-8A0D-8D4EF32CB0AF}"/>
    </a:ext>
  </a:extLst>
</a:theme>
</file>

<file path=ppt/theme/theme5.xml><?xml version="1.0" encoding="utf-8"?>
<a:theme xmlns:a="http://schemas.openxmlformats.org/drawingml/2006/main" name="Базов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1740</TotalTime>
  <Words>858</Words>
  <Application>Microsoft Office PowerPoint</Application>
  <PresentationFormat>Экран (4:3)</PresentationFormat>
  <Paragraphs>198</Paragraphs>
  <Slides>44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5_Тема1</vt:lpstr>
      <vt:lpstr>10_Тема1</vt:lpstr>
      <vt:lpstr>Берлин</vt:lpstr>
      <vt:lpstr>2_Берлин</vt:lpstr>
      <vt:lpstr>Базовая</vt:lpstr>
      <vt:lpstr>МУНИЦИПАЛЬНОЕ ДОШКОЛЬНОЕ ОБРАЗОВАТЕЛЬНОЕ УЧРЕЖДЕНИЕ  «ДЕТСКИЙ САД № 65 комбинированного вида»</vt:lpstr>
      <vt:lpstr>    «Здоровье – это состояние полного физического, душевного и социального благополучия, а не только отсутствие физических дефектов».        (Всемирная организация здравоохранения)    «Забота о здоровье – это важнейший труд воспитателя. От жизнерадостности, бодрости детей зависит их духовная жизнь, мировоззрение, умственное развитие, прочность знаний, вера в свои силы»                                                 В. А. Сухомлинский</vt:lpstr>
      <vt:lpstr>Презентация PowerPoint</vt:lpstr>
      <vt:lpstr>Участники : Дети группы №5</vt:lpstr>
      <vt:lpstr>Актуальность применения здоровьесберегающих технологий </vt:lpstr>
      <vt:lpstr>Презентация PowerPoint</vt:lpstr>
      <vt:lpstr>Презентация PowerPoint</vt:lpstr>
      <vt:lpstr>Презентация PowerPoint</vt:lpstr>
      <vt:lpstr>Воспитание культурно-гигиенических навыков </vt:lpstr>
      <vt:lpstr>Презентация PowerPoint</vt:lpstr>
      <vt:lpstr>Презентация PowerPoint</vt:lpstr>
      <vt:lpstr>Утренняя гимнастика</vt:lpstr>
      <vt:lpstr>Подвижные и спортивные игры  -  развивают у детей настойчивость, смелость, решительность, инициативу, сообразительность и мышление.  </vt:lpstr>
      <vt:lpstr>Презентация PowerPoint</vt:lpstr>
      <vt:lpstr>Презентация PowerPoint</vt:lpstr>
      <vt:lpstr>Самомассаж «Кран откройся» - правой рукой делают вращательные движения как бы открывая кран  «Нос умойся» – растираем указательными пальцами обеих рук крылья носа  </vt:lpstr>
      <vt:lpstr>Презентация PowerPoint</vt:lpstr>
      <vt:lpstr>Презентация PowerPoint</vt:lpstr>
      <vt:lpstr>Презентация PowerPoint</vt:lpstr>
      <vt:lpstr>Игротерапия</vt:lpstr>
      <vt:lpstr>Сказкотерапия</vt:lpstr>
      <vt:lpstr>Здоровьесберегающие технологии, используемые в воспитательно-образовательном процессе </vt:lpstr>
      <vt:lpstr>Динамическая пауза</vt:lpstr>
      <vt:lpstr>Динамическая пауза </vt:lpstr>
      <vt:lpstr>Гимнастика  для глаз - для предупреждения утомления глаз, укрепления глазных мышц; - для профилактики нарушений зрения дошкольников. </vt:lpstr>
      <vt:lpstr>  /Любая гимнастика для глаз проводится стоя/    Дождик, дождик пуще лей (смотрят вверх)    Капай, капель не жалей (смотрят вниз)    Только нас не замочи (делают круговые движения глазами)    Зря в окошко не стучи. </vt:lpstr>
      <vt:lpstr>Презентация PowerPoint</vt:lpstr>
      <vt:lpstr>Ручной  труд  </vt:lpstr>
      <vt:lpstr>Подвижные и спортивные игры  -  развивают у детей настойчивость, смелость, решительность, инициативу, сообразительность и мышление.  </vt:lpstr>
      <vt:lpstr>Презентация PowerPoint</vt:lpstr>
      <vt:lpstr>Презентация PowerPoint</vt:lpstr>
      <vt:lpstr>ПАЛЬЧИКОВАЯ  ГИМНАСТИКА</vt:lpstr>
      <vt:lpstr>Технологии обучения здоровому образу жизни Физкультура</vt:lpstr>
      <vt:lpstr>Презентация PowerPoint</vt:lpstr>
      <vt:lpstr>снимают напряжение, восстанавливают умственную работоспособность детей, помогают расслабиться, снимают мышечную утомленность, успокаивают нервную систему.</vt:lpstr>
      <vt:lpstr>Презентация PowerPoint</vt:lpstr>
      <vt:lpstr>Презентация PowerPoint</vt:lpstr>
      <vt:lpstr>Самостоятельная деятельность</vt:lpstr>
      <vt:lpstr>Презентация PowerPoint</vt:lpstr>
      <vt:lpstr> </vt:lpstr>
      <vt:lpstr>Технологии воздействия цветом – цветовая гамма </vt:lpstr>
      <vt:lpstr>Презентация PowerPoint</vt:lpstr>
      <vt:lpstr>«От того, как прошло детство,  кто вёл ребенка за руку в детские годы,  что вошло в его разум и сердце из окружающего мира – от этого в решающей степени зависит, каким человеком станет сегодняшний малыш». В.А.Сухомлинский </vt:lpstr>
      <vt:lpstr>спасибо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 93»</dc:title>
  <dc:creator>777</dc:creator>
  <cp:lastModifiedBy>Евгений</cp:lastModifiedBy>
  <cp:revision>166</cp:revision>
  <dcterms:created xsi:type="dcterms:W3CDTF">2014-03-06T23:25:51Z</dcterms:created>
  <dcterms:modified xsi:type="dcterms:W3CDTF">2017-11-03T23:33:16Z</dcterms:modified>
</cp:coreProperties>
</file>