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7" r:id="rId1"/>
    <p:sldMasterId id="2147483869" r:id="rId2"/>
  </p:sld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58745BC-5447-42B0-9FAC-A104F05D284B}">
          <p14:sldIdLst>
            <p14:sldId id="256"/>
            <p14:sldId id="257"/>
            <p14:sldId id="258"/>
            <p14:sldId id="259"/>
            <p14:sldId id="260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1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862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10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467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948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6309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861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500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957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8117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9849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463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3037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2462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2625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2603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2763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2909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3658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044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2690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521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0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231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37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509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046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415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436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09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CE18B4F-74B8-45C1-9085-999610311B57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85B10-4AAE-4DB6-99E0-6556C384A7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4363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  <p:sldLayoutId id="214748388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22070"/>
            <a:ext cx="7737566" cy="8882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Теорема Фалеса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0630" y="992777"/>
            <a:ext cx="4180114" cy="5146765"/>
          </a:xfrm>
        </p:spPr>
        <p:txBody>
          <a:bodyPr>
            <a:normAutofit/>
          </a:bodyPr>
          <a:lstStyle/>
          <a:p>
            <a:r>
              <a:rPr lang="ru-RU" sz="2400" b="1" dirty="0"/>
              <a:t>если на одной из двух прямых отложить последовательно несколько равных отрезков и через их концы провести параллельные прямые, пересекающие вторую прямую, то они отсекут на второй прямой равные между собой отрезки</a:t>
            </a:r>
            <a:r>
              <a:rPr lang="ru-RU" b="1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396" y="992777"/>
            <a:ext cx="2858724" cy="427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58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Чертёж  </a:t>
            </a:r>
            <a:r>
              <a:rPr lang="en-US" dirty="0" smtClean="0"/>
              <a:t>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4583" y="1476103"/>
            <a:ext cx="10332720" cy="504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1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2509" y="789710"/>
            <a:ext cx="9648104" cy="5548745"/>
          </a:xfrm>
        </p:spPr>
        <p:txBody>
          <a:bodyPr/>
          <a:lstStyle/>
          <a:p>
            <a:r>
              <a:rPr lang="en-US" sz="4400" dirty="0" smtClean="0"/>
              <a:t>l1 </a:t>
            </a:r>
            <a:r>
              <a:rPr lang="en-US" sz="4400" dirty="0" smtClean="0">
                <a:latin typeface="Arial Narrow" panose="020B0606020202030204" pitchFamily="34" charset="0"/>
              </a:rPr>
              <a:t>||  </a:t>
            </a:r>
            <a:r>
              <a:rPr lang="en-US" sz="4400" dirty="0" smtClean="0"/>
              <a:t>L2;</a:t>
            </a:r>
          </a:p>
          <a:p>
            <a:r>
              <a:rPr lang="en-US" sz="4400" dirty="0" smtClean="0"/>
              <a:t>A1 A2=A2A3=A3 A4;</a:t>
            </a:r>
          </a:p>
          <a:p>
            <a:r>
              <a:rPr lang="en-US" sz="4400" dirty="0" smtClean="0"/>
              <a:t>A1B1</a:t>
            </a:r>
            <a:r>
              <a:rPr lang="en-US" sz="4400" dirty="0" smtClean="0">
                <a:latin typeface="Arial Narrow" panose="020B0606020202030204" pitchFamily="34" charset="0"/>
              </a:rPr>
              <a:t>|| </a:t>
            </a:r>
            <a:r>
              <a:rPr lang="en-US" sz="4400" dirty="0" smtClean="0"/>
              <a:t>A2B2 </a:t>
            </a:r>
            <a:r>
              <a:rPr lang="en-US" sz="4400" dirty="0" smtClean="0">
                <a:latin typeface="Arial Narrow" panose="020B0606020202030204" pitchFamily="34" charset="0"/>
              </a:rPr>
              <a:t>|| </a:t>
            </a:r>
            <a:r>
              <a:rPr lang="en-US" sz="4400" dirty="0" smtClean="0"/>
              <a:t>A3B3 </a:t>
            </a:r>
            <a:r>
              <a:rPr lang="en-US" sz="4400" dirty="0" smtClean="0">
                <a:latin typeface="Arial Narrow" panose="020B0606020202030204" pitchFamily="34" charset="0"/>
              </a:rPr>
              <a:t>|| </a:t>
            </a:r>
            <a:r>
              <a:rPr lang="en-US" sz="4400" dirty="0" smtClean="0"/>
              <a:t>A4B4</a:t>
            </a:r>
            <a:br>
              <a:rPr lang="en-US" sz="4400" dirty="0" smtClean="0"/>
            </a:b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54956" y="145474"/>
            <a:ext cx="8825657" cy="644236"/>
          </a:xfrm>
        </p:spPr>
        <p:txBody>
          <a:bodyPr/>
          <a:lstStyle/>
          <a:p>
            <a:r>
              <a:rPr lang="ru-RU" dirty="0" smtClean="0"/>
              <a:t>ДАНО: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259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156755"/>
            <a:ext cx="8825657" cy="1058091"/>
          </a:xfrm>
        </p:spPr>
        <p:txBody>
          <a:bodyPr/>
          <a:lstStyle/>
          <a:p>
            <a:r>
              <a:rPr lang="ru-RU" dirty="0" smtClean="0"/>
              <a:t>ДОКАЗАТЬ: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4955" y="1214846"/>
            <a:ext cx="8825658" cy="4422935"/>
          </a:xfrm>
        </p:spPr>
        <p:txBody>
          <a:bodyPr>
            <a:normAutofit/>
          </a:bodyPr>
          <a:lstStyle/>
          <a:p>
            <a:r>
              <a:rPr lang="en-US" sz="4800" dirty="0" smtClean="0"/>
              <a:t>B1B2=B2B3=B3B4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99941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143691"/>
            <a:ext cx="8825657" cy="888275"/>
          </a:xfrm>
        </p:spPr>
        <p:txBody>
          <a:bodyPr/>
          <a:lstStyle/>
          <a:p>
            <a:r>
              <a:rPr lang="ru-RU" dirty="0" smtClean="0"/>
              <a:t>Решение: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1701" y="1031966"/>
            <a:ext cx="10659293" cy="5264331"/>
          </a:xfrm>
        </p:spPr>
        <p:txBody>
          <a:bodyPr>
            <a:normAutofit fontScale="92500" lnSpcReduction="10000"/>
          </a:bodyPr>
          <a:lstStyle/>
          <a:p>
            <a:r>
              <a:rPr lang="ru-RU" sz="3000" dirty="0" smtClean="0"/>
              <a:t>1)</a:t>
            </a:r>
            <a:r>
              <a:rPr lang="en-US" sz="3000" dirty="0" smtClean="0"/>
              <a:t>A2A1B1B2</a:t>
            </a:r>
            <a:r>
              <a:rPr lang="ru-RU" sz="3000" dirty="0" smtClean="0"/>
              <a:t>- параллелограмм ,т.к. а1</a:t>
            </a:r>
            <a:r>
              <a:rPr lang="en-US" sz="3000" dirty="0" smtClean="0"/>
              <a:t>A2</a:t>
            </a:r>
            <a:r>
              <a:rPr lang="ru-RU" sz="3000" dirty="0" smtClean="0"/>
              <a:t> </a:t>
            </a:r>
            <a:r>
              <a:rPr lang="en-US" sz="3000" dirty="0" smtClean="0">
                <a:latin typeface="Arial Narrow" panose="020B0606020202030204" pitchFamily="34" charset="0"/>
              </a:rPr>
              <a:t>||</a:t>
            </a:r>
            <a:r>
              <a:rPr lang="ru-RU" sz="3000" dirty="0" smtClean="0">
                <a:latin typeface="Arial Narrow" panose="020B0606020202030204" pitchFamily="34" charset="0"/>
              </a:rPr>
              <a:t> </a:t>
            </a:r>
            <a:r>
              <a:rPr lang="en-US" sz="3000" dirty="0" smtClean="0"/>
              <a:t>B1B2 </a:t>
            </a:r>
            <a:r>
              <a:rPr lang="ru-RU" sz="3000" dirty="0" smtClean="0"/>
              <a:t>и А1В1 </a:t>
            </a:r>
            <a:r>
              <a:rPr lang="ru-RU" sz="3000" dirty="0" smtClean="0">
                <a:latin typeface="Arial Narrow" panose="020B0606020202030204" pitchFamily="34" charset="0"/>
              </a:rPr>
              <a:t>|| </a:t>
            </a:r>
            <a:r>
              <a:rPr lang="ru-RU" sz="3000" dirty="0"/>
              <a:t>А2В2         </a:t>
            </a:r>
            <a:r>
              <a:rPr lang="ru-RU" sz="3000" dirty="0" smtClean="0"/>
              <a:t>а1</a:t>
            </a:r>
            <a:r>
              <a:rPr lang="en-US" sz="3000" dirty="0" smtClean="0"/>
              <a:t>A2</a:t>
            </a:r>
            <a:r>
              <a:rPr lang="ru-RU" sz="3000" dirty="0" smtClean="0"/>
              <a:t>=</a:t>
            </a:r>
            <a:r>
              <a:rPr lang="en-US" sz="3000" dirty="0" smtClean="0"/>
              <a:t>B1B2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2)</a:t>
            </a:r>
            <a:r>
              <a:rPr lang="en-US" sz="3000" dirty="0"/>
              <a:t> </a:t>
            </a:r>
            <a:r>
              <a:rPr lang="en-US" sz="3000" dirty="0" smtClean="0"/>
              <a:t>A2A</a:t>
            </a:r>
            <a:r>
              <a:rPr lang="ru-RU" sz="3000" dirty="0" smtClean="0"/>
              <a:t>3</a:t>
            </a:r>
            <a:r>
              <a:rPr lang="en-US" sz="3000" dirty="0" smtClean="0"/>
              <a:t>B</a:t>
            </a:r>
            <a:r>
              <a:rPr lang="ru-RU" sz="3000" dirty="0" smtClean="0"/>
              <a:t>2</a:t>
            </a:r>
            <a:r>
              <a:rPr lang="en-US" sz="3000" dirty="0" smtClean="0"/>
              <a:t>B</a:t>
            </a:r>
            <a:r>
              <a:rPr lang="ru-RU" sz="3000" dirty="0" smtClean="0"/>
              <a:t>3</a:t>
            </a:r>
            <a:r>
              <a:rPr lang="en-US" sz="3000" dirty="0" smtClean="0"/>
              <a:t>- </a:t>
            </a:r>
            <a:r>
              <a:rPr lang="ru-RU" sz="3000" dirty="0"/>
              <a:t>параллелограмм </a:t>
            </a:r>
            <a:r>
              <a:rPr lang="ru-RU" sz="3000" dirty="0" smtClean="0"/>
              <a:t>          </a:t>
            </a:r>
            <a:r>
              <a:rPr lang="en-US" sz="3000" dirty="0" smtClean="0"/>
              <a:t>A2A</a:t>
            </a:r>
            <a:r>
              <a:rPr lang="ru-RU" sz="3000" dirty="0" smtClean="0"/>
              <a:t>3=</a:t>
            </a:r>
            <a:r>
              <a:rPr lang="en-US" sz="3000" dirty="0" smtClean="0"/>
              <a:t>B</a:t>
            </a:r>
            <a:r>
              <a:rPr lang="ru-RU" sz="3000" dirty="0" smtClean="0"/>
              <a:t>3</a:t>
            </a:r>
            <a:r>
              <a:rPr lang="en-US" sz="3000" dirty="0" smtClean="0"/>
              <a:t>B2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3)</a:t>
            </a:r>
            <a:r>
              <a:rPr lang="en-US" sz="3000" dirty="0"/>
              <a:t> </a:t>
            </a:r>
            <a:r>
              <a:rPr lang="en-US" sz="3000" dirty="0" smtClean="0"/>
              <a:t>A2A1</a:t>
            </a:r>
            <a:r>
              <a:rPr lang="ru-RU" sz="3000" dirty="0" smtClean="0"/>
              <a:t>=</a:t>
            </a:r>
            <a:r>
              <a:rPr lang="en-US" sz="3000" dirty="0" smtClean="0"/>
              <a:t>A2A3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/>
              <a:t>   </a:t>
            </a:r>
            <a:r>
              <a:rPr lang="en-US" sz="3000" dirty="0" smtClean="0"/>
              <a:t> </a:t>
            </a:r>
            <a:r>
              <a:rPr lang="ru-RU" sz="3000" dirty="0" smtClean="0"/>
              <a:t>а1</a:t>
            </a:r>
            <a:r>
              <a:rPr lang="en-US" sz="3000" dirty="0"/>
              <a:t>A2 </a:t>
            </a:r>
            <a:r>
              <a:rPr lang="ru-RU" sz="3000" dirty="0"/>
              <a:t>=</a:t>
            </a:r>
            <a:r>
              <a:rPr lang="en-US" sz="3000" dirty="0" smtClean="0"/>
              <a:t> B1B2                 b1b2=B2B3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  </a:t>
            </a:r>
            <a:r>
              <a:rPr lang="en-US" sz="3000" dirty="0" smtClean="0"/>
              <a:t>  </a:t>
            </a:r>
            <a:r>
              <a:rPr lang="ru-RU" sz="3000" dirty="0" smtClean="0"/>
              <a:t>а2а3</a:t>
            </a:r>
            <a:r>
              <a:rPr lang="en-US" sz="3000" dirty="0" smtClean="0"/>
              <a:t>=B2B3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8000" dirty="0" err="1" smtClean="0"/>
              <a:t>ч.т.д</a:t>
            </a:r>
            <a:r>
              <a:rPr lang="ru-RU" sz="8000" dirty="0" smtClean="0"/>
              <a:t>.</a:t>
            </a:r>
            <a:r>
              <a:rPr lang="en-US" sz="8000" dirty="0" smtClean="0"/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1645920" y="1554480"/>
            <a:ext cx="666206" cy="3265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6635931" y="1867988"/>
            <a:ext cx="875211" cy="3396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383280" y="2292531"/>
            <a:ext cx="13063" cy="1397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324497" y="2292531"/>
            <a:ext cx="117566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572691" y="2508068"/>
            <a:ext cx="875212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68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237</TotalTime>
  <Words>79</Words>
  <Application>Microsoft Office PowerPoint</Application>
  <PresentationFormat>Широкоэкранный</PresentationFormat>
  <Paragraphs>11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Century Gothic</vt:lpstr>
      <vt:lpstr>Wingdings 2</vt:lpstr>
      <vt:lpstr>Wingdings 3</vt:lpstr>
      <vt:lpstr>HDOfficeLightV0</vt:lpstr>
      <vt:lpstr>Ион</vt:lpstr>
      <vt:lpstr>Теорема Фалеса</vt:lpstr>
      <vt:lpstr>Чертёж  :</vt:lpstr>
      <vt:lpstr>ДАНО:</vt:lpstr>
      <vt:lpstr>ДОКАЗАТЬ:</vt:lpstr>
      <vt:lpstr>Решение: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Теорема Фалеса</dc:title>
  <dc:creator>Пользователь Windows</dc:creator>
  <cp:lastModifiedBy>Пользователь Windows</cp:lastModifiedBy>
  <cp:revision>11</cp:revision>
  <dcterms:created xsi:type="dcterms:W3CDTF">2017-09-27T13:52:34Z</dcterms:created>
  <dcterms:modified xsi:type="dcterms:W3CDTF">2017-09-27T17:50:05Z</dcterms:modified>
</cp:coreProperties>
</file>