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72" r:id="rId6"/>
    <p:sldId id="271" r:id="rId7"/>
    <p:sldId id="273" r:id="rId8"/>
    <p:sldId id="270" r:id="rId9"/>
    <p:sldId id="260" r:id="rId10"/>
    <p:sldId id="263" r:id="rId11"/>
    <p:sldId id="264" r:id="rId12"/>
    <p:sldId id="265" r:id="rId13"/>
    <p:sldId id="267" r:id="rId14"/>
    <p:sldId id="268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8C4BF7-FF93-40BF-82BF-CFB45E3A1512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882A393-ED64-4AE0-B712-BA8CFC66C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564904"/>
            <a:ext cx="6550496" cy="2453658"/>
          </a:xfrm>
        </p:spPr>
        <p:txBody>
          <a:bodyPr>
            <a:noAutofit/>
          </a:bodyPr>
          <a:lstStyle/>
          <a:p>
            <a:r>
              <a:rPr lang="ru-RU" sz="3200" b="1" dirty="0"/>
              <a:t>Организация работы с молодыми педагогами в МБДОУ </a:t>
            </a:r>
            <a:r>
              <a:rPr lang="ru-RU" sz="3200" b="1" dirty="0" smtClean="0"/>
              <a:t>«Детский </a:t>
            </a:r>
            <a:r>
              <a:rPr lang="ru-RU" sz="3200" b="1" dirty="0"/>
              <a:t>сад </a:t>
            </a:r>
            <a:r>
              <a:rPr lang="ru-RU" sz="3200" b="1" dirty="0" smtClean="0"/>
              <a:t>№82»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03322"/>
            <a:ext cx="3094112" cy="1371600"/>
          </a:xfrm>
        </p:spPr>
        <p:txBody>
          <a:bodyPr/>
          <a:lstStyle/>
          <a:p>
            <a:r>
              <a:rPr lang="ru-RU" dirty="0" smtClean="0"/>
              <a:t>Выполнила старший воспитатель</a:t>
            </a:r>
          </a:p>
          <a:p>
            <a:r>
              <a:rPr lang="ru-RU" dirty="0" smtClean="0"/>
              <a:t>Васильева Ольга Валерьевна</a:t>
            </a:r>
          </a:p>
        </p:txBody>
      </p:sp>
      <p:sp>
        <p:nvSpPr>
          <p:cNvPr id="14338" name="AutoShape 2" descr="Посмотреть увеличенно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Посмотреть увеличенно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6912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Применение в образовательном процессе современных технологий</a:t>
            </a:r>
          </a:p>
          <a:p>
            <a:r>
              <a:rPr lang="ru-RU" b="1" i="1" u="sng" dirty="0" smtClean="0"/>
              <a:t>Традиционные формы </a:t>
            </a:r>
            <a:r>
              <a:rPr lang="ru-RU" b="1" i="1" u="sng" dirty="0"/>
              <a:t>работы </a:t>
            </a:r>
            <a:r>
              <a:rPr lang="ru-RU" b="1" dirty="0"/>
              <a:t>(беседы, консультации, посещения и обсуждения занятий</a:t>
            </a:r>
            <a:r>
              <a:rPr lang="ru-RU" b="1" dirty="0" smtClean="0"/>
              <a:t>)</a:t>
            </a:r>
          </a:p>
          <a:p>
            <a:endParaRPr lang="ru-RU" b="1" dirty="0" smtClean="0"/>
          </a:p>
          <a:p>
            <a:r>
              <a:rPr lang="ru-RU" b="1" dirty="0" smtClean="0"/>
              <a:t> </a:t>
            </a:r>
            <a:r>
              <a:rPr lang="ru-RU" b="1" i="1" u="sng" dirty="0"/>
              <a:t>Н</a:t>
            </a:r>
            <a:r>
              <a:rPr lang="ru-RU" b="1" i="1" u="sng" dirty="0" smtClean="0"/>
              <a:t>етрадиционные</a:t>
            </a:r>
            <a:r>
              <a:rPr lang="ru-RU" i="1" u="sng" dirty="0" smtClean="0"/>
              <a:t> </a:t>
            </a:r>
            <a:r>
              <a:rPr lang="ru-RU" i="1" u="sng" dirty="0"/>
              <a:t>или </a:t>
            </a:r>
            <a:r>
              <a:rPr lang="ru-RU" b="1" i="1" u="sng" dirty="0"/>
              <a:t>модернизированные: </a:t>
            </a:r>
            <a:r>
              <a:rPr lang="ru-RU" b="1" dirty="0"/>
              <a:t>деловые игры, конкурсы, открытые просмотры, круглые столы</a:t>
            </a:r>
            <a:r>
              <a:rPr lang="ru-RU" dirty="0"/>
              <a:t> совместно с родителями, "мозговые штурмы", разработка и </a:t>
            </a:r>
            <a:r>
              <a:rPr lang="ru-RU" b="1" dirty="0"/>
              <a:t>презентация</a:t>
            </a:r>
            <a:r>
              <a:rPr lang="ru-RU" dirty="0"/>
              <a:t> моделей занятий с детьми. </a:t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H:\педсовет\занятие с воспитателями в воспитательных целях\DSC026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06315"/>
            <a:ext cx="4283968" cy="2851685"/>
          </a:xfrm>
          <a:prstGeom prst="rect">
            <a:avLst/>
          </a:prstGeom>
          <a:noFill/>
        </p:spPr>
      </p:pic>
      <p:pic>
        <p:nvPicPr>
          <p:cNvPr id="20483" name="Picture 3" descr="H:\педсовет\2014-03-31 педсовет\педсовет 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29944"/>
            <a:ext cx="4248472" cy="282805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9"/>
            <a:ext cx="67687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 smtClean="0"/>
              <a:t>Взаимодействие </a:t>
            </a:r>
            <a:r>
              <a:rPr lang="ru-RU" b="1" i="1" u="sng" dirty="0" err="1" smtClean="0"/>
              <a:t>стажистов</a:t>
            </a:r>
            <a:r>
              <a:rPr lang="ru-RU" b="1" i="1" u="sng" dirty="0" smtClean="0"/>
              <a:t> с молодыми специалистами</a:t>
            </a:r>
          </a:p>
          <a:p>
            <a:r>
              <a:rPr lang="ru-RU" dirty="0" smtClean="0"/>
              <a:t>С </a:t>
            </a:r>
            <a:r>
              <a:rPr lang="ru-RU" dirty="0"/>
              <a:t>целью повышения профессионального мастерства педагогов в детском саду </a:t>
            </a:r>
            <a:r>
              <a:rPr lang="ru-RU" dirty="0" smtClean="0"/>
              <a:t>традиционно проводится конкурс </a:t>
            </a:r>
            <a:r>
              <a:rPr lang="ru-RU" dirty="0"/>
              <a:t>педагогического мастерства </a:t>
            </a:r>
            <a:r>
              <a:rPr lang="ru-RU" dirty="0" smtClean="0"/>
              <a:t>“Я-педагог!”, </a:t>
            </a:r>
            <a:r>
              <a:rPr lang="ru-RU" dirty="0"/>
              <a:t>в котором приняли участие все молодые педагоги.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Цель данного </a:t>
            </a:r>
            <a:r>
              <a:rPr lang="ru-RU" b="1" dirty="0"/>
              <a:t>конкурса </a:t>
            </a:r>
            <a:r>
              <a:rPr lang="ru-RU" dirty="0"/>
              <a:t>– дать возможность педагогам проявить себя, свой профессионализм, раскрыть свой потенциал, показать </a:t>
            </a:r>
            <a:r>
              <a:rPr lang="ru-RU" dirty="0" err="1"/>
              <a:t>креативность</a:t>
            </a:r>
            <a:r>
              <a:rPr lang="ru-RU" dirty="0"/>
              <a:t>. </a:t>
            </a:r>
            <a:br>
              <a:rPr lang="ru-RU" dirty="0"/>
            </a:br>
            <a:endParaRPr lang="ru-RU" dirty="0"/>
          </a:p>
        </p:txBody>
      </p:sp>
      <p:pic>
        <p:nvPicPr>
          <p:cNvPr id="21506" name="Picture 2" descr="H:\педсовет\занятие с воспитателями в воспитательных целях\DSC025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573016"/>
            <a:ext cx="4608512" cy="306772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27584" y="189801"/>
            <a:ext cx="763284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Эффективность профессиональной деятельности педагогов МБДОУ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Учитывая возможности педагогического коллектива ДОУ (в коллективе 50% педагогов-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стажистов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и преимущества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наставничества как формы профессиональной адаптации и повышения квалификации,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отдаём этому методу значительное предпочтение.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Именно эта работа ускоряет процесс вхождения начинающего воспитателя в образовательную, педагогическую среду.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Молодой педагог приобретает: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Повышенную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самооценку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Закрепление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убеждения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правильном выборе профессии.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коллективе, где опора на положительные качества воспитателя сочетается с высокой требовательностью к нему, живут хорошие традиции, дух высокой ответственности, товарищеской взаимопомощи, творческой инициативы, тогда начинающий воспитатель быстро и безболезненно входит в наш дружный педагогический коллектив.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:\педсовет\занятие с воспитателями в воспитательных целях\DSC02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102962"/>
            <a:ext cx="4104456" cy="273219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Транслируемость</a:t>
            </a:r>
            <a:r>
              <a:rPr lang="ru-RU" sz="2000" b="1" dirty="0" smtClean="0">
                <a:solidFill>
                  <a:schemeClr val="tx1"/>
                </a:solidFill>
              </a:rPr>
              <a:t> личного вклада в организацию работы с молодыми специалистами МБДОУ №82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392488" cy="524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деятельности по организации работы с молодыми педагогами МБДОУ№82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51520" y="764704"/>
          <a:ext cx="8568952" cy="5904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680"/>
                <a:gridCol w="4901272"/>
              </a:tblGrid>
              <a:tr h="17243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Какие навыки и умения совершенствовались в течение года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Умение методически грамотно и содержательно организовывать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воспитательно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образовательную работу с детьми в утренние и вечерние часы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Умение методически грамотно проводить подготовку и организацию разных видов занятий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Умение грамотно и своевременно использовать  разнообразные методы и приемы в работе с детьми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270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Результаты совершенствования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Изучены необходимые методические рекомендации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Повысился уровень организации воспитательно- образовательной работы в утренние и вечерние часы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Повысился уровень подготовки и организации занятий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325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Выявленные проблемы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Недостаточно используют в работе сюжетно- ролевые игры, театрализованную и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досуговую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деятельность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Опыт работы с родителями ограничен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Недостаточен объем знаний о развивающей среде, ее содержании и значении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243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Задачи на следующий учебный год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Повысить уровень владения методикой сюжетно- ролевых игр, театрализованной и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досуговой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деятельности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Познакомить с разными формами работы с родителями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Совершенствовать уровень знаний о развивающей среде МБДОУ и ее содержании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Продолжать в течение года посещение занятий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7467600" cy="2088232"/>
          </a:xfrm>
        </p:spPr>
        <p:txBody>
          <a:bodyPr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Спасибо за внимание!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mdou82@rambler.ru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C:\Users\user\AppData\Local\Microsoft\Windows\Temporary Internet Files\Content.IE5\FOED7M1J\MM900354499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501008"/>
            <a:ext cx="2609825" cy="199574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0"/>
            <a:ext cx="8229600" cy="5074642"/>
          </a:xfrm>
        </p:spPr>
        <p:txBody>
          <a:bodyPr anchor="t"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Актуальность и социально- педагогическая значимость работы по данной проблеме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В современных условиях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стандартизации дошкольного образования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особое значение приобретает тот факт, что молодой педагог должен в максимально короткие сроки адаптироваться в новых для него условиях практической деятельности. Сегодня система наставничества заслуживает самого пристального внимания, в ней отражена жизненная необходимость начинающего педагога получить поддержку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опытного профессионала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который способен предложить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практическую и теоретическую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помощь на рабочем месте.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Педагоги ДОУ82\ВАСИЛЬЕВА\фото педсовета 2016\1485365792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284984"/>
            <a:ext cx="3886200" cy="2914650"/>
          </a:xfrm>
          <a:prstGeom prst="rect">
            <a:avLst/>
          </a:prstGeom>
          <a:noFill/>
        </p:spPr>
      </p:pic>
      <p:pic>
        <p:nvPicPr>
          <p:cNvPr id="1027" name="Picture 3" descr="C:\Users\user\Desktop\Педагоги ДОУ82\ВАСИЛЬЕВА\фото педсовета 2016\14853657939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84984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43608" y="235641"/>
            <a:ext cx="70567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Новизна,творческого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подхода в вопросе организации работы с молодыми специалистами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Разработаны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индивидуальные планы профессионального становления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каждого педагога: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педагогическое самообразование и самовоспитание;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 для молодых педагогов мастер- классов;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работе педсоветов,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методобъединений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постоянно действующих семинарах- практикумах 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жизни детского сада.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2016\Васильева семинар по изодеятельности\20161011_13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140968"/>
            <a:ext cx="4608512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43608" y="411653"/>
            <a:ext cx="676875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Теоретическое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осмысление организации работы с молодыми педагогами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 повышения профессионализма молодых специалистов строится с учётом следующих факторов: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базового образования;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индивидуальных особенностей: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потенциал, стиль, предпочитаемые способы усвоения информации и т.п.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профессиональных потребностей педагога.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user\Desktop\фото 2016\ПЕДСОВЕТЫ\педсовет по сказкотерапии\20170125_131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84984"/>
            <a:ext cx="3744416" cy="2808312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315868"/>
            <a:ext cx="3744416" cy="270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0"/>
            <a:ext cx="8763000" cy="6858000"/>
            <a:chOff x="1213" y="7145"/>
            <a:chExt cx="9805" cy="8100"/>
          </a:xfrm>
        </p:grpSpPr>
        <p:sp>
          <p:nvSpPr>
            <p:cNvPr id="1331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298" y="7145"/>
              <a:ext cx="9720" cy="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7" name="AutoShape 9"/>
            <p:cNvSpPr>
              <a:spLocks noChangeArrowheads="1"/>
            </p:cNvSpPr>
            <p:nvPr/>
          </p:nvSpPr>
          <p:spPr bwMode="auto">
            <a:xfrm>
              <a:off x="3771" y="8495"/>
              <a:ext cx="4604" cy="45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400 w 21600"/>
                <a:gd name="T13" fmla="*/ 5402 h 21600"/>
                <a:gd name="T14" fmla="*/ 16200 w 21600"/>
                <a:gd name="T15" fmla="*/ 1620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lnTo>
                    <a:pt x="5400" y="54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2000" b="1" i="1" u="sng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Адаптация молодых специалистов в ДОУ</a:t>
              </a:r>
              <a:endParaRPr lang="ru-RU" altLang="ru-RU" sz="2000" b="1">
                <a:ea typeface="Times New Roman" pitchFamily="18" charset="0"/>
                <a:cs typeface="Courier New" pitchFamily="49" charset="0"/>
              </a:endParaRPr>
            </a:p>
            <a:p>
              <a:pPr algn="ctr" eaLnBrk="0" hangingPunct="0"/>
              <a:r>
                <a:rPr lang="ru-RU" altLang="ru-RU" sz="2000" b="1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Направления работы</a:t>
              </a:r>
              <a:endParaRPr lang="ru-RU" altLang="ru-RU" sz="2000">
                <a:ea typeface="Times New Roman" pitchFamily="18" charset="0"/>
                <a:cs typeface="Courier New" pitchFamily="49" charset="0"/>
              </a:endParaRPr>
            </a:p>
          </p:txBody>
        </p:sp>
        <p:sp>
          <p:nvSpPr>
            <p:cNvPr id="13318" name="Rectangle 8"/>
            <p:cNvSpPr>
              <a:spLocks noChangeArrowheads="1"/>
            </p:cNvSpPr>
            <p:nvPr/>
          </p:nvSpPr>
          <p:spPr bwMode="auto">
            <a:xfrm>
              <a:off x="8678" y="8495"/>
              <a:ext cx="2340" cy="39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altLang="ru-RU" b="1">
                <a:latin typeface="Courier New" pitchFamily="49" charset="0"/>
                <a:ea typeface="Times New Roman" pitchFamily="18" charset="0"/>
                <a:cs typeface="Courier New" pitchFamily="49" charset="0"/>
              </a:endParaRPr>
            </a:p>
            <a:p>
              <a:pPr algn="ctr"/>
              <a:r>
                <a:rPr lang="ru-RU" altLang="ru-RU" b="1">
                  <a:solidFill>
                    <a:srgbClr val="000000"/>
                  </a:solidFill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Посещение открытых мероприятий, участие в фестивалях, конкурсах, в общественной жизни ДОУ </a:t>
              </a:r>
              <a:endParaRPr lang="ru-RU" altLang="ru-RU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endParaRPr>
            </a:p>
            <a:p>
              <a:pPr algn="ctr"/>
              <a:endParaRPr lang="ru-RU" altLang="ru-RU">
                <a:ea typeface="Times New Roman" pitchFamily="18" charset="0"/>
                <a:cs typeface="Courier New" pitchFamily="49" charset="0"/>
              </a:endParaRPr>
            </a:p>
            <a:p>
              <a:pPr eaLnBrk="0" hangingPunct="0"/>
              <a:endParaRPr lang="ru-RU" altLang="ru-RU">
                <a:ea typeface="Times New Roman" pitchFamily="18" charset="0"/>
                <a:cs typeface="Courier New" pitchFamily="49" charset="0"/>
              </a:endParaRPr>
            </a:p>
          </p:txBody>
        </p:sp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2738" y="7505"/>
              <a:ext cx="6840" cy="8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ru-RU" altLang="ru-RU" b="1" u="sng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Знакомство с ДОУ, </a:t>
              </a:r>
            </a:p>
            <a:p>
              <a:pPr algn="ctr" eaLnBrk="0" hangingPunct="0"/>
              <a:r>
                <a:rPr lang="ru-RU" altLang="ru-RU" b="1" u="sng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представление коллективу</a:t>
              </a:r>
              <a:endParaRPr lang="ru-RU" altLang="ru-RU" u="sng">
                <a:latin typeface="Courier New" pitchFamily="49" charset="0"/>
                <a:ea typeface="Times New Roman" pitchFamily="18" charset="0"/>
                <a:cs typeface="Courier New" pitchFamily="49" charset="0"/>
              </a:endParaRPr>
            </a:p>
            <a:p>
              <a:pPr algn="ctr" eaLnBrk="0" hangingPunct="0"/>
              <a:r>
                <a:rPr lang="ru-RU" altLang="ru-RU" sz="1200" b="1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                                                                             </a:t>
              </a:r>
              <a:endParaRPr lang="ru-RU" altLang="ru-RU" sz="1100">
                <a:ea typeface="Times New Roman" pitchFamily="18" charset="0"/>
                <a:cs typeface="Courier New" pitchFamily="49" charset="0"/>
              </a:endParaRPr>
            </a:p>
            <a:p>
              <a:pPr eaLnBrk="0" hangingPunct="0"/>
              <a:endParaRPr lang="ru-RU" altLang="ru-RU">
                <a:ea typeface="Times New Roman" pitchFamily="18" charset="0"/>
                <a:cs typeface="Courier New" pitchFamily="49" charset="0"/>
              </a:endParaRPr>
            </a:p>
          </p:txBody>
        </p:sp>
        <p:sp>
          <p:nvSpPr>
            <p:cNvPr id="13320" name="Rectangle 6"/>
            <p:cNvSpPr>
              <a:spLocks noChangeArrowheads="1"/>
            </p:cNvSpPr>
            <p:nvPr/>
          </p:nvSpPr>
          <p:spPr bwMode="auto">
            <a:xfrm>
              <a:off x="1213" y="8495"/>
              <a:ext cx="2558" cy="4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ru-RU" altLang="ru-RU" b="1" i="1" u="sng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Закрепление наставника</a:t>
              </a:r>
            </a:p>
            <a:p>
              <a:pPr eaLnBrk="0" hangingPunct="0"/>
              <a:r>
                <a:rPr lang="ru-RU" altLang="ru-RU" b="1"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оказание помощи при составлении планов, взаимо-посещение, совместная подготовка материалов для работы, анализ и коррекция результатов</a:t>
              </a:r>
            </a:p>
            <a:p>
              <a:pPr algn="ctr" eaLnBrk="0" hangingPunct="0"/>
              <a:endParaRPr lang="ru-RU" altLang="ru-RU">
                <a:ea typeface="Times New Roman" pitchFamily="18" charset="0"/>
                <a:cs typeface="Courier New" pitchFamily="49" charset="0"/>
              </a:endParaRPr>
            </a:p>
          </p:txBody>
        </p:sp>
        <p:sp>
          <p:nvSpPr>
            <p:cNvPr id="13321" name="Rectangle 5"/>
            <p:cNvSpPr>
              <a:spLocks noChangeArrowheads="1"/>
            </p:cNvSpPr>
            <p:nvPr/>
          </p:nvSpPr>
          <p:spPr bwMode="auto">
            <a:xfrm>
              <a:off x="4718" y="13445"/>
              <a:ext cx="2700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 u="sng">
                  <a:solidFill>
                    <a:srgbClr val="000000"/>
                  </a:solidFill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Анкетирование</a:t>
              </a:r>
              <a:r>
                <a:rPr lang="ru-RU" altLang="ru-RU" b="1">
                  <a:solidFill>
                    <a:srgbClr val="000000"/>
                  </a:solidFill>
                  <a:latin typeface="Courier New" pitchFamily="49" charset="0"/>
                  <a:ea typeface="Times New Roman" pitchFamily="18" charset="0"/>
                  <a:cs typeface="Courier New" pitchFamily="49" charset="0"/>
                </a:rPr>
                <a:t> (выявление затруднений в работе)</a:t>
              </a:r>
              <a:endParaRPr lang="ru-RU" altLang="ru-RU">
                <a:ea typeface="Times New Roman" pitchFamily="18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228600" y="3733800"/>
            <a:ext cx="2362200" cy="28305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r>
              <a:rPr lang="ru-RU" altLang="ru-RU" sz="1600" b="1">
                <a:latin typeface="Times New Roman" pitchFamily="18" charset="0"/>
              </a:rPr>
              <a:t>-    развивает свои               деловые качества,</a:t>
            </a:r>
          </a:p>
          <a:p>
            <a:r>
              <a:rPr lang="ru-RU" altLang="ru-RU" sz="1600" b="1">
                <a:latin typeface="Times New Roman" pitchFamily="18" charset="0"/>
              </a:rPr>
              <a:t>-    повышает свой профессиональный уровень в процессе взаимообучения.</a:t>
            </a:r>
            <a:r>
              <a:rPr lang="ru-RU" altLang="ru-RU" sz="1200">
                <a:latin typeface="Times New Roman" pitchFamily="18" charset="0"/>
              </a:rPr>
              <a:t>	</a:t>
            </a:r>
            <a:endParaRPr lang="ru-RU" altLang="ru-RU" sz="1000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14339" name="AutoShape 5"/>
          <p:cNvSpPr>
            <a:spLocks noChangeArrowheads="1"/>
          </p:cNvSpPr>
          <p:nvPr/>
        </p:nvSpPr>
        <p:spPr bwMode="auto">
          <a:xfrm>
            <a:off x="2865438" y="3657600"/>
            <a:ext cx="3535362" cy="29067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altLang="ru-RU" sz="1600" b="1" dirty="0">
                <a:latin typeface="Times New Roman" pitchFamily="18" charset="0"/>
              </a:rPr>
              <a:t>-     получает знания,</a:t>
            </a:r>
          </a:p>
          <a:p>
            <a:pPr marL="285750" indent="-285750">
              <a:buFontTx/>
              <a:buChar char="-"/>
              <a:defRPr/>
            </a:pPr>
            <a:r>
              <a:rPr lang="ru-RU" altLang="ru-RU" sz="1600" b="1" dirty="0">
                <a:latin typeface="Times New Roman" pitchFamily="18" charset="0"/>
              </a:rPr>
              <a:t>развивает навыки и умения, полученные в ВУЗе, -повышает свой профессиональный уровень и способности;</a:t>
            </a:r>
          </a:p>
          <a:p>
            <a:pPr marL="285750" indent="-285750">
              <a:buFontTx/>
              <a:buChar char="-"/>
              <a:defRPr/>
            </a:pPr>
            <a:r>
              <a:rPr lang="ru-RU" altLang="ru-RU" sz="1600" b="1" dirty="0">
                <a:latin typeface="Times New Roman" pitchFamily="18" charset="0"/>
              </a:rPr>
              <a:t> развивает собственную профессиональную</a:t>
            </a:r>
            <a:r>
              <a:rPr lang="ru-RU" altLang="ru-RU" sz="1600" b="1" dirty="0">
                <a:latin typeface="Calibri" pitchFamily="34" charset="0"/>
              </a:rPr>
              <a:t> </a:t>
            </a:r>
            <a:r>
              <a:rPr lang="ru-RU" altLang="ru-RU" sz="1600" b="1" dirty="0">
                <a:latin typeface="Times New Roman" pitchFamily="18" charset="0"/>
              </a:rPr>
              <a:t>карьеру; </a:t>
            </a:r>
          </a:p>
          <a:p>
            <a:pPr marL="285750" indent="-285750">
              <a:buFontTx/>
              <a:buChar char="-"/>
              <a:defRPr/>
            </a:pPr>
            <a:r>
              <a:rPr lang="ru-RU" altLang="ru-RU" sz="1600" b="1" dirty="0">
                <a:latin typeface="Times New Roman" pitchFamily="18" charset="0"/>
              </a:rPr>
              <a:t>учится выстраивать конструктивные отношения с наставником</a:t>
            </a:r>
            <a:r>
              <a:rPr lang="ru-RU" altLang="ru-RU" sz="1600" dirty="0">
                <a:latin typeface="Times New Roman" pitchFamily="18" charset="0"/>
              </a:rPr>
              <a:t>.</a:t>
            </a:r>
          </a:p>
          <a:p>
            <a:pPr>
              <a:defRPr/>
            </a:pPr>
            <a:endParaRPr lang="ru-RU" altLang="ru-RU" dirty="0"/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6532563" y="3733800"/>
            <a:ext cx="2459037" cy="2590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ru-RU" altLang="ru-RU" sz="1600" b="1">
                <a:latin typeface="Times New Roman" pitchFamily="18" charset="0"/>
              </a:rPr>
              <a:t>повышает культурный и профессиональный уровень подготовки кадров;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ru-RU" altLang="ru-RU" sz="1600" b="1">
                <a:latin typeface="Times New Roman" pitchFamily="18" charset="0"/>
              </a:rPr>
              <a:t> улучшаются взаимоотношения между сотрудниками.</a:t>
            </a:r>
            <a:r>
              <a:rPr lang="ru-RU" altLang="ru-RU" sz="1200">
                <a:latin typeface="Times New Roman" pitchFamily="18" charset="0"/>
              </a:rPr>
              <a:t> </a:t>
            </a:r>
          </a:p>
          <a:p>
            <a:r>
              <a:rPr lang="ru-RU" altLang="ru-RU" sz="1100">
                <a:latin typeface="Calibri" pitchFamily="34" charset="0"/>
              </a:rPr>
              <a:t>	</a:t>
            </a:r>
            <a:endParaRPr lang="ru-RU" altLang="ru-RU" sz="1000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914400" y="2266950"/>
            <a:ext cx="1951038" cy="5143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altLang="ru-RU" b="1">
                <a:latin typeface="Times New Roman" pitchFamily="18" charset="0"/>
              </a:rPr>
              <a:t>Наставник</a:t>
            </a:r>
            <a:r>
              <a:rPr lang="ru-RU" altLang="ru-RU" b="1">
                <a:latin typeface="Calibri" pitchFamily="34" charset="0"/>
              </a:rPr>
              <a:t>	</a:t>
            </a:r>
            <a:endParaRPr lang="ru-RU" altLang="ru-RU" b="1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15366" name="AutoShape 8"/>
          <p:cNvSpPr>
            <a:spLocks noChangeArrowheads="1"/>
          </p:cNvSpPr>
          <p:nvPr/>
        </p:nvSpPr>
        <p:spPr bwMode="auto">
          <a:xfrm>
            <a:off x="3276600" y="2438400"/>
            <a:ext cx="19812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altLang="ru-RU" b="1">
                <a:latin typeface="Times New Roman" pitchFamily="18" charset="0"/>
              </a:rPr>
              <a:t>Молодой специалист</a:t>
            </a:r>
            <a:r>
              <a:rPr lang="ru-RU" altLang="ru-RU" sz="1200">
                <a:latin typeface="Calibri" pitchFamily="34" charset="0"/>
              </a:rPr>
              <a:t>	</a:t>
            </a:r>
            <a:endParaRPr lang="ru-RU" altLang="ru-RU" sz="1000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15367" name="AutoShape 9"/>
          <p:cNvSpPr>
            <a:spLocks noChangeArrowheads="1"/>
          </p:cNvSpPr>
          <p:nvPr/>
        </p:nvSpPr>
        <p:spPr bwMode="auto">
          <a:xfrm>
            <a:off x="5638800" y="2336800"/>
            <a:ext cx="2133600" cy="4445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altLang="ru-RU" b="1">
                <a:latin typeface="Times New Roman" pitchFamily="18" charset="0"/>
              </a:rPr>
              <a:t>Администрация</a:t>
            </a:r>
            <a:r>
              <a:rPr lang="ru-RU" altLang="ru-RU" sz="1200">
                <a:latin typeface="Calibri" pitchFamily="34" charset="0"/>
              </a:rPr>
              <a:t>	</a:t>
            </a:r>
            <a:endParaRPr lang="ru-RU" altLang="ru-RU" sz="1000">
              <a:latin typeface="Times New Roman" pitchFamily="18" charset="0"/>
            </a:endParaRPr>
          </a:p>
          <a:p>
            <a:endParaRPr lang="ru-RU" altLang="ru-RU"/>
          </a:p>
        </p:txBody>
      </p:sp>
      <p:sp>
        <p:nvSpPr>
          <p:cNvPr id="15368" name="AutoShape 10"/>
          <p:cNvSpPr>
            <a:spLocks noChangeArrowheads="1"/>
          </p:cNvSpPr>
          <p:nvPr/>
        </p:nvSpPr>
        <p:spPr bwMode="auto">
          <a:xfrm>
            <a:off x="3276600" y="381000"/>
            <a:ext cx="2143125" cy="7302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r"/>
            <a:r>
              <a:rPr lang="ru-RU" altLang="ru-RU" b="1">
                <a:latin typeface="Calibri" pitchFamily="34" charset="0"/>
              </a:rPr>
              <a:t>Наставничество</a:t>
            </a:r>
            <a:r>
              <a:rPr lang="ru-RU" altLang="ru-RU" sz="1200">
                <a:latin typeface="Calibri" pitchFamily="34" charset="0"/>
              </a:rPr>
              <a:t>	</a:t>
            </a:r>
            <a:endParaRPr lang="ru-RU" altLang="ru-RU" sz="1000">
              <a:latin typeface="Times New Roman" pitchFamily="18" charset="0"/>
            </a:endParaRPr>
          </a:p>
          <a:p>
            <a:endParaRPr lang="ru-RU" altLang="ru-RU"/>
          </a:p>
        </p:txBody>
      </p:sp>
      <p:cxnSp>
        <p:nvCxnSpPr>
          <p:cNvPr id="15369" name="AutoShape 11"/>
          <p:cNvCxnSpPr>
            <a:cxnSpLocks noChangeShapeType="1"/>
          </p:cNvCxnSpPr>
          <p:nvPr/>
        </p:nvCxnSpPr>
        <p:spPr bwMode="auto">
          <a:xfrm>
            <a:off x="4191000" y="1371600"/>
            <a:ext cx="0" cy="9652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5370" name="AutoShape 12"/>
          <p:cNvCxnSpPr>
            <a:cxnSpLocks noChangeShapeType="1"/>
          </p:cNvCxnSpPr>
          <p:nvPr/>
        </p:nvCxnSpPr>
        <p:spPr bwMode="auto">
          <a:xfrm flipH="1">
            <a:off x="3084513" y="1371600"/>
            <a:ext cx="801687" cy="8953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5371" name="AutoShape 13"/>
          <p:cNvCxnSpPr>
            <a:cxnSpLocks noChangeShapeType="1"/>
          </p:cNvCxnSpPr>
          <p:nvPr/>
        </p:nvCxnSpPr>
        <p:spPr bwMode="auto">
          <a:xfrm>
            <a:off x="4633913" y="1371600"/>
            <a:ext cx="785812" cy="7620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5372" name="AutoShape 14"/>
          <p:cNvCxnSpPr>
            <a:cxnSpLocks noChangeShapeType="1"/>
          </p:cNvCxnSpPr>
          <p:nvPr/>
        </p:nvCxnSpPr>
        <p:spPr bwMode="auto">
          <a:xfrm flipH="1">
            <a:off x="1524000" y="3124200"/>
            <a:ext cx="366713" cy="425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5373" name="AutoShape 15"/>
          <p:cNvCxnSpPr>
            <a:cxnSpLocks noChangeShapeType="1"/>
          </p:cNvCxnSpPr>
          <p:nvPr/>
        </p:nvCxnSpPr>
        <p:spPr bwMode="auto">
          <a:xfrm>
            <a:off x="4267200" y="3276600"/>
            <a:ext cx="0" cy="2730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5374" name="AutoShape 16"/>
          <p:cNvCxnSpPr>
            <a:cxnSpLocks noChangeShapeType="1"/>
          </p:cNvCxnSpPr>
          <p:nvPr/>
        </p:nvCxnSpPr>
        <p:spPr bwMode="auto">
          <a:xfrm>
            <a:off x="6705600" y="3124200"/>
            <a:ext cx="381000" cy="425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467600" cy="1196752"/>
          </a:xfrm>
        </p:spPr>
        <p:txBody>
          <a:bodyPr>
            <a:normAutofit/>
          </a:bodyPr>
          <a:lstStyle/>
          <a:p>
            <a:pPr algn="ctr"/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молодыми специалистами строится с учетом трех аспектов их деятельности:</a:t>
            </a:r>
            <a:r>
              <a:rPr lang="ru-RU" altLang="ru-RU" sz="2800" b="1" dirty="0" smtClean="0">
                <a:latin typeface="Comic Sans MS" pitchFamily="66" charset="0"/>
              </a:rPr>
              <a:t/>
            </a:r>
            <a:br>
              <a:rPr lang="ru-RU" altLang="ru-RU" sz="2800" b="1" dirty="0" smtClean="0">
                <a:latin typeface="Comic Sans MS" pitchFamily="66" charset="0"/>
              </a:rPr>
            </a:br>
            <a:endParaRPr lang="ru-RU" altLang="ru-RU" sz="2800" b="1" dirty="0" smtClean="0">
              <a:latin typeface="Comic Sans MS" pitchFamily="66" charset="0"/>
            </a:endParaRPr>
          </a:p>
        </p:txBody>
      </p:sp>
      <p:sp>
        <p:nvSpPr>
          <p:cNvPr id="16387" name="AutoShape 5"/>
          <p:cNvSpPr>
            <a:spLocks noChangeArrowheads="1"/>
          </p:cNvSpPr>
          <p:nvPr/>
        </p:nvSpPr>
        <p:spPr bwMode="auto">
          <a:xfrm>
            <a:off x="1295400" y="24384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609600" y="1524000"/>
            <a:ext cx="1981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ru-RU" sz="1600">
                <a:latin typeface="Calibri" pitchFamily="34" charset="0"/>
                <a:ea typeface="Calibri" pitchFamily="34" charset="0"/>
                <a:cs typeface="Times New Roman" pitchFamily="18" charset="0"/>
              </a:rPr>
              <a:t>Старший воспитатель</a:t>
            </a:r>
          </a:p>
          <a:p>
            <a:pPr algn="ctr"/>
            <a:r>
              <a:rPr lang="ru-RU" altLang="ru-RU" sz="1600"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1600">
                <a:ea typeface="Calibri" pitchFamily="34" charset="0"/>
                <a:cs typeface="Times New Roman" pitchFamily="18" charset="0"/>
              </a:rPr>
              <a:t>м</a:t>
            </a:r>
            <a:r>
              <a:rPr lang="ru-RU" altLang="ru-RU" sz="1600">
                <a:latin typeface="Calibri" pitchFamily="34" charset="0"/>
                <a:ea typeface="Calibri" pitchFamily="34" charset="0"/>
                <a:cs typeface="Times New Roman" pitchFamily="18" charset="0"/>
              </a:rPr>
              <a:t>олодой </a:t>
            </a:r>
            <a:r>
              <a:rPr lang="ru-RU" altLang="ru-RU" sz="1600">
                <a:ea typeface="Calibri" pitchFamily="34" charset="0"/>
                <a:cs typeface="Times New Roman" pitchFamily="18" charset="0"/>
              </a:rPr>
              <a:t>педагог</a:t>
            </a:r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eaLnBrk="0" hangingPunct="0"/>
            <a:endParaRPr lang="ru-RU" altLang="ru-RU" sz="16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3733800" y="1447800"/>
            <a:ext cx="18288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"Молодой педагог </a:t>
            </a:r>
          </a:p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ребенок и </a:t>
            </a:r>
          </a:p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родитель"</a:t>
            </a:r>
          </a:p>
          <a:p>
            <a:pPr eaLnBrk="0" hangingPunct="0"/>
            <a:endParaRPr lang="ru-RU" altLang="ru-RU" sz="16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90" name="Rectangle 11"/>
          <p:cNvSpPr>
            <a:spLocks noChangeArrowheads="1"/>
          </p:cNvSpPr>
          <p:nvPr/>
        </p:nvSpPr>
        <p:spPr bwMode="auto">
          <a:xfrm>
            <a:off x="6172200" y="1447800"/>
            <a:ext cx="1752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"Молодой педагог </a:t>
            </a:r>
          </a:p>
          <a:p>
            <a:pPr algn="ctr"/>
            <a:r>
              <a:rPr lang="ru-RU" alt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коллега"</a:t>
            </a:r>
          </a:p>
          <a:p>
            <a:pPr algn="ctr" eaLnBrk="0" hangingPunct="0"/>
            <a:endParaRPr lang="ru-RU" altLang="ru-RU" sz="1600"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7380" name="Group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103560"/>
              </p:ext>
            </p:extLst>
          </p:nvPr>
        </p:nvGraphicFramePr>
        <p:xfrm>
          <a:off x="838200" y="2133600"/>
          <a:ext cx="7848600" cy="6316663"/>
        </p:xfrm>
        <a:graphic>
          <a:graphicData uri="http://schemas.openxmlformats.org/drawingml/2006/table">
            <a:tbl>
              <a:tblPr/>
              <a:tblGrid>
                <a:gridCol w="2616200"/>
                <a:gridCol w="2616200"/>
                <a:gridCol w="2616200"/>
              </a:tblGrid>
              <a:tr h="811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8" name="AutoShape 37"/>
          <p:cNvSpPr>
            <a:spLocks noChangeArrowheads="1"/>
          </p:cNvSpPr>
          <p:nvPr/>
        </p:nvSpPr>
        <p:spPr bwMode="auto">
          <a:xfrm>
            <a:off x="4419600" y="24384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6399" name="AutoShape 38"/>
          <p:cNvSpPr>
            <a:spLocks noChangeArrowheads="1"/>
          </p:cNvSpPr>
          <p:nvPr/>
        </p:nvSpPr>
        <p:spPr bwMode="auto">
          <a:xfrm>
            <a:off x="6934200" y="24384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33908" y="2819400"/>
            <a:ext cx="3314328" cy="38499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создание условий для легкой адаптации молодого специалиста на работе;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обеспечение необходимыми знаниями, умениями, навыками;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методической литературой, материалами перспективного планирования, дидактическими материалами, знакомство с методическим кабинетом.</a:t>
            </a:r>
            <a:endParaRPr lang="ru-RU" altLang="ru-RU" dirty="0">
              <a:solidFill>
                <a:schemeClr val="tx1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2989785"/>
            <a:ext cx="2608312" cy="35091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авторитета педагога, уважения, интереса к нему у детей и их родителей;</a:t>
            </a:r>
            <a:endParaRPr lang="ru-RU" altLang="ru-RU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2989784"/>
            <a:ext cx="2471192" cy="35091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оказание  поддержки со стороны коллег.</a:t>
            </a:r>
            <a:endParaRPr lang="ru-RU" altLang="ru-RU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по организации работы с молодыми педагогами МБДОУ№82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51520" y="764704"/>
          <a:ext cx="8568952" cy="5904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680"/>
                <a:gridCol w="4901272"/>
              </a:tblGrid>
              <a:tr h="17243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Какие навыки и умения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нужно совершенствовать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течение года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Уметь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методически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грамотно и содержательно организовывать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воспитательно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образовательную работу с детьми в утренние и вечерние часы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Уметь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методически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грамотно проводить подготовку и организацию разных видов занятий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Уметь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грамотно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 своевременно использовать  разнообразные методы и приемы в работе с детьми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270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Изучать результаты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совершенствования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Изучать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необходимые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методические рекомендации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Повышать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уровень организации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воспитательно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образовательной работы в утренние и вечерние часы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Повышать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уровень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подготовки и организации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занятий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325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smtClean="0">
                          <a:latin typeface="Times New Roman"/>
                          <a:ea typeface="Calibri"/>
                          <a:cs typeface="Times New Roman"/>
                        </a:rPr>
                        <a:t>Выявить</a:t>
                      </a:r>
                      <a:r>
                        <a:rPr lang="ru-RU" sz="1400" baseline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smtClean="0">
                          <a:latin typeface="Times New Roman"/>
                          <a:ea typeface="Calibri"/>
                          <a:cs typeface="Times New Roman"/>
                        </a:rPr>
                        <a:t>проблемы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Использование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работе сюжетно-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ролевых игр, театрализованной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досуговой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деятельности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Опыт работы 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родителями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Уровень знаний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 развивающей среде, ее содержании и значении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243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Выявить задачи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 следующий учебный год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555776" y="336964"/>
            <a:ext cx="3506688" cy="1584176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деятельности</a:t>
            </a:r>
            <a:r>
              <a:rPr lang="ru-RU" b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наставничества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899592" y="1700808"/>
            <a:ext cx="1584176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806116" y="1921140"/>
            <a:ext cx="288032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11960" y="1952836"/>
            <a:ext cx="360040" cy="1728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89525" y="1952836"/>
            <a:ext cx="842392" cy="15504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62464" y="1700808"/>
            <a:ext cx="1728192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397824" y="2852936"/>
            <a:ext cx="1397073" cy="3528391"/>
          </a:xfrm>
          <a:prstGeom prst="snip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Выявление затруднений молодых специалистов(анкетирование)</a:t>
            </a:r>
            <a:endParaRPr lang="ru-RU" dirty="0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904659" y="3408325"/>
            <a:ext cx="1614723" cy="3022018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Разработка плана работы с молодыми специалистами</a:t>
            </a:r>
            <a:endParaRPr lang="ru-RU" dirty="0"/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627580" y="3681189"/>
            <a:ext cx="1800200" cy="2956636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Продумать формы работы с молодыми специалистами</a:t>
            </a:r>
            <a:endParaRPr lang="ru-RU" dirty="0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5614220" y="3535022"/>
            <a:ext cx="1440160" cy="2956636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Пополнение </a:t>
            </a:r>
            <a:r>
              <a:rPr lang="ru-RU" dirty="0" err="1" smtClean="0"/>
              <a:t>педкопилки</a:t>
            </a:r>
            <a:r>
              <a:rPr lang="ru-RU" dirty="0" smtClean="0"/>
              <a:t> молодого специалиста</a:t>
            </a:r>
            <a:endParaRPr lang="ru-RU" dirty="0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7338851" y="2852936"/>
            <a:ext cx="1459917" cy="3816424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Совместное участие в мероприятиях годового плана</a:t>
            </a: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267</TotalTime>
  <Words>824</Words>
  <Application>Microsoft Office PowerPoint</Application>
  <PresentationFormat>Экран (4:3)</PresentationFormat>
  <Paragraphs>107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Организация работы с молодыми педагогами в МБДОУ «Детский сад №82» </vt:lpstr>
      <vt:lpstr>Слайд 2</vt:lpstr>
      <vt:lpstr>Слайд 3</vt:lpstr>
      <vt:lpstr>Слайд 4</vt:lpstr>
      <vt:lpstr>Слайд 5</vt:lpstr>
      <vt:lpstr>Слайд 6</vt:lpstr>
      <vt:lpstr>Работа с молодыми специалистами строится с учетом трех аспектов их деятельности: </vt:lpstr>
      <vt:lpstr>Деятельность по организации работы с молодыми педагогами МБДОУ№82</vt:lpstr>
      <vt:lpstr>Слайд 9</vt:lpstr>
      <vt:lpstr>Слайд 10</vt:lpstr>
      <vt:lpstr>Слайд 11</vt:lpstr>
      <vt:lpstr>Слайд 12</vt:lpstr>
      <vt:lpstr>Транслируемость личного вклада в организацию работы с молодыми специалистами МБДОУ №82</vt:lpstr>
      <vt:lpstr>Анализ деятельности по организации работы с молодыми педагогами МБДОУ№82</vt:lpstr>
      <vt:lpstr>Спасибо за внимание!  mdou82@rambler.ru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с молодыми педагогами в МБДОУ детский сад комбинированного вида №82</dc:title>
  <dc:creator>user</dc:creator>
  <cp:lastModifiedBy>user</cp:lastModifiedBy>
  <cp:revision>29</cp:revision>
  <cp:lastPrinted>2015-11-18T15:06:42Z</cp:lastPrinted>
  <dcterms:created xsi:type="dcterms:W3CDTF">2014-11-18T05:58:10Z</dcterms:created>
  <dcterms:modified xsi:type="dcterms:W3CDTF">2017-03-27T12:34:22Z</dcterms:modified>
</cp:coreProperties>
</file>